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73" r:id="rId4"/>
    <p:sldId id="280" r:id="rId5"/>
    <p:sldId id="321" r:id="rId7"/>
    <p:sldId id="423"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6" r:id="rId51"/>
    <p:sldId id="368" r:id="rId52"/>
    <p:sldId id="369" r:id="rId53"/>
    <p:sldId id="370" r:id="rId54"/>
    <p:sldId id="371" r:id="rId55"/>
    <p:sldId id="372" r:id="rId56"/>
    <p:sldId id="373" r:id="rId57"/>
    <p:sldId id="375" r:id="rId58"/>
    <p:sldId id="376" r:id="rId59"/>
    <p:sldId id="377" r:id="rId60"/>
    <p:sldId id="378" r:id="rId61"/>
    <p:sldId id="379" r:id="rId62"/>
    <p:sldId id="380" r:id="rId63"/>
    <p:sldId id="382" r:id="rId64"/>
    <p:sldId id="383" r:id="rId65"/>
    <p:sldId id="384" r:id="rId66"/>
    <p:sldId id="385" r:id="rId67"/>
    <p:sldId id="386" r:id="rId68"/>
    <p:sldId id="387" r:id="rId69"/>
    <p:sldId id="388" r:id="rId70"/>
    <p:sldId id="390" r:id="rId71"/>
    <p:sldId id="391" r:id="rId72"/>
    <p:sldId id="392" r:id="rId73"/>
    <p:sldId id="393" r:id="rId74"/>
    <p:sldId id="394" r:id="rId75"/>
    <p:sldId id="395" r:id="rId76"/>
    <p:sldId id="397" r:id="rId77"/>
    <p:sldId id="396" r:id="rId78"/>
    <p:sldId id="398" r:id="rId79"/>
    <p:sldId id="399" r:id="rId80"/>
    <p:sldId id="400" r:id="rId81"/>
    <p:sldId id="401" r:id="rId82"/>
    <p:sldId id="402" r:id="rId83"/>
    <p:sldId id="403" r:id="rId84"/>
    <p:sldId id="404" r:id="rId85"/>
    <p:sldId id="405" r:id="rId86"/>
    <p:sldId id="406" r:id="rId87"/>
    <p:sldId id="407" r:id="rId88"/>
    <p:sldId id="408" r:id="rId89"/>
    <p:sldId id="409" r:id="rId90"/>
    <p:sldId id="410" r:id="rId91"/>
    <p:sldId id="411" r:id="rId92"/>
    <p:sldId id="412" r:id="rId93"/>
    <p:sldId id="413" r:id="rId94"/>
    <p:sldId id="414" r:id="rId95"/>
    <p:sldId id="415" r:id="rId96"/>
    <p:sldId id="416" r:id="rId97"/>
    <p:sldId id="417" r:id="rId98"/>
    <p:sldId id="418" r:id="rId99"/>
    <p:sldId id="389" r:id="rId100"/>
    <p:sldId id="419" r:id="rId101"/>
    <p:sldId id="523" r:id="rId102"/>
    <p:sldId id="524" r:id="rId103"/>
    <p:sldId id="422" r:id="rId10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98" y="-96"/>
      </p:cViewPr>
      <p:guideLst>
        <p:guide orient="horz" pos="2135"/>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F431D-62C5-4F35-937F-A8184D94E0C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36E48-CE7A-4CF4-88B1-17B6AE79228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字体：新蒂下午茶，</a:t>
            </a:r>
            <a:r>
              <a:rPr lang="zh-CN" altLang="en-US" smtClean="0"/>
              <a:t>新蒂黑板报</a:t>
            </a:r>
            <a:endParaRPr lang="zh-CN" altLang="en-US" dirty="0"/>
          </a:p>
        </p:txBody>
      </p:sp>
      <p:sp>
        <p:nvSpPr>
          <p:cNvPr id="4" name="灯片编号占位符 3"/>
          <p:cNvSpPr>
            <a:spLocks noGrp="1"/>
          </p:cNvSpPr>
          <p:nvPr>
            <p:ph type="sldNum" sz="quarter" idx="10"/>
          </p:nvPr>
        </p:nvSpPr>
        <p:spPr/>
        <p:txBody>
          <a:bodyPr/>
          <a:lstStyle/>
          <a:p>
            <a:fld id="{A090DE3D-90A1-4786-AE62-D37BE96EA40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127B0-1E9D-42D7-8002-D565E5E465A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F81B1-D4C0-4CFE-8E4B-8D75BF4F38F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7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8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blog.csdn.net/cold___play/article/details/102770382"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6057678" y="244645"/>
            <a:ext cx="5664400" cy="6458854"/>
            <a:chOff x="4427538" y="954088"/>
            <a:chExt cx="3333750" cy="3729038"/>
          </a:xfrm>
        </p:grpSpPr>
        <p:sp>
          <p:nvSpPr>
            <p:cNvPr id="7"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0"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1"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5"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6"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1"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2"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6"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1"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2"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7" name="文本框 86"/>
          <p:cNvSpPr txBox="1"/>
          <p:nvPr/>
        </p:nvSpPr>
        <p:spPr>
          <a:xfrm>
            <a:off x="452755" y="3156585"/>
            <a:ext cx="5067300" cy="706755"/>
          </a:xfrm>
          <a:prstGeom prst="rect">
            <a:avLst/>
          </a:prstGeom>
          <a:noFill/>
        </p:spPr>
        <p:txBody>
          <a:bodyPr wrap="square" rtlCol="0">
            <a:spAutoFit/>
          </a:bodyPr>
          <a:lstStyle/>
          <a:p>
            <a:pPr algn="dist"/>
            <a:r>
              <a:rPr lang="en-US" altLang="zh-CN" sz="4000" dirty="0">
                <a:solidFill>
                  <a:schemeClr val="tx1">
                    <a:lumMod val="75000"/>
                    <a:lumOff val="25000"/>
                  </a:schemeClr>
                </a:solidFill>
                <a:latin typeface="微软雅黑" panose="020B0503020204020204" charset="-122"/>
                <a:ea typeface="微软雅黑" panose="020B0503020204020204" charset="-122"/>
                <a:sym typeface="+mn-ea"/>
              </a:rPr>
              <a:t>UML2.0</a:t>
            </a:r>
            <a:r>
              <a:rPr lang="zh-CN" altLang="en-US" sz="4000" dirty="0">
                <a:solidFill>
                  <a:schemeClr val="tx1">
                    <a:lumMod val="75000"/>
                    <a:lumOff val="25000"/>
                  </a:schemeClr>
                </a:solidFill>
                <a:latin typeface="微软雅黑" panose="020B0503020204020204" charset="-122"/>
                <a:ea typeface="微软雅黑" panose="020B0503020204020204" charset="-122"/>
                <a:sym typeface="+mn-ea"/>
              </a:rPr>
              <a:t>翻转课堂</a:t>
            </a:r>
            <a:r>
              <a:rPr lang="en-US" altLang="zh-CN" sz="4000" dirty="0">
                <a:solidFill>
                  <a:schemeClr val="tx1">
                    <a:lumMod val="75000"/>
                    <a:lumOff val="25000"/>
                  </a:schemeClr>
                </a:solidFill>
                <a:latin typeface="微软雅黑" panose="020B0503020204020204" charset="-122"/>
                <a:ea typeface="微软雅黑" panose="020B0503020204020204" charset="-122"/>
                <a:sym typeface="+mn-ea"/>
              </a:rPr>
              <a:t>03</a:t>
            </a:r>
            <a:endParaRPr lang="zh-CN" altLang="en-US" sz="4000" b="1" dirty="0">
              <a:latin typeface="方正静蕾简体" panose="02000000000000000000" pitchFamily="2" charset="-122"/>
              <a:ea typeface="方正静蕾简体" panose="02000000000000000000" pitchFamily="2" charset="-122"/>
            </a:endParaRPr>
          </a:p>
        </p:txBody>
      </p:sp>
      <p:sp>
        <p:nvSpPr>
          <p:cNvPr id="93" name="Freeform 34"/>
          <p:cNvSpPr>
            <a:spLocks noEditPoints="1"/>
          </p:cNvSpPr>
          <p:nvPr/>
        </p:nvSpPr>
        <p:spPr bwMode="auto">
          <a:xfrm>
            <a:off x="5586353" y="3538642"/>
            <a:ext cx="695370" cy="330291"/>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4" name="任意多边形 93"/>
          <p:cNvSpPr/>
          <p:nvPr/>
        </p:nvSpPr>
        <p:spPr>
          <a:xfrm>
            <a:off x="92710" y="3644900"/>
            <a:ext cx="5296535" cy="288290"/>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52755" y="4033520"/>
            <a:ext cx="2286000" cy="521970"/>
          </a:xfrm>
          <a:prstGeom prst="rect">
            <a:avLst/>
          </a:prstGeom>
          <a:noFill/>
        </p:spPr>
        <p:txBody>
          <a:bodyPr wrap="none" rtlCol="0" anchor="t">
            <a:spAutoFit/>
          </a:bodyPr>
          <a:p>
            <a:r>
              <a:rPr lang="zh-CN" sz="2800" dirty="0">
                <a:solidFill>
                  <a:schemeClr val="tx1">
                    <a:lumMod val="75000"/>
                    <a:lumOff val="25000"/>
                  </a:schemeClr>
                </a:solidFill>
                <a:latin typeface="微软雅黑" panose="020B0503020204020204" charset="-122"/>
                <a:ea typeface="微软雅黑" panose="020B0503020204020204" charset="-122"/>
                <a:sym typeface="+mn-ea"/>
              </a:rPr>
              <a:t>答辩人：</a:t>
            </a:r>
            <a:r>
              <a:rPr lang="en-US" altLang="zh-CN" sz="2800" dirty="0">
                <a:solidFill>
                  <a:schemeClr val="tx1">
                    <a:lumMod val="75000"/>
                    <a:lumOff val="25000"/>
                  </a:schemeClr>
                </a:solidFill>
                <a:latin typeface="微软雅黑" panose="020B0503020204020204" charset="-122"/>
                <a:ea typeface="微软雅黑" panose="020B0503020204020204" charset="-122"/>
                <a:sym typeface="+mn-ea"/>
              </a:rPr>
              <a:t>G05</a:t>
            </a:r>
            <a:endParaRPr lang="en-US" altLang="zh-CN" sz="2800" dirty="0">
              <a:solidFill>
                <a:schemeClr val="tx1">
                  <a:lumMod val="75000"/>
                  <a:lumOff val="25000"/>
                </a:schemeClr>
              </a:solidFill>
              <a:latin typeface="微软雅黑" panose="020B0503020204020204" charset="-122"/>
              <a:ea typeface="微软雅黑" panose="020B0503020204020204" charset="-122"/>
              <a:sym typeface="+mn-ea"/>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3855" y="1350010"/>
            <a:ext cx="6371590" cy="3528695"/>
          </a:xfrm>
          <a:prstGeom prst="rect">
            <a:avLst/>
          </a:prstGeom>
          <a:noFill/>
          <a:ln w="9525">
            <a:noFill/>
          </a:ln>
        </p:spPr>
        <p:txBody>
          <a:bodyPr wrap="square">
            <a:spAutoFit/>
          </a:bodyPr>
          <a:p>
            <a:pPr>
              <a:lnSpc>
                <a:spcPct val="130000"/>
              </a:lnSpc>
              <a:buClrTx/>
              <a:buSzTx/>
              <a:buFontTx/>
            </a:pPr>
            <a:r>
              <a:rPr lang="en-US" altLang="zh-CN" sz="2800" b="1">
                <a:ea typeface="等线" panose="02010600030101010101" charset="-122"/>
              </a:rPr>
              <a:t>3.</a:t>
            </a:r>
            <a:r>
              <a:rPr lang="zh-CN" sz="2800" b="1">
                <a:ea typeface="等线" panose="02010600030101010101" charset="-122"/>
              </a:rPr>
              <a:t>泛化关系</a:t>
            </a:r>
            <a:endParaRPr lang="zh-CN" sz="2800" b="1">
              <a:ea typeface="等线" panose="02010600030101010101" charset="-122"/>
            </a:endParaRPr>
          </a:p>
          <a:p>
            <a:pPr>
              <a:lnSpc>
                <a:spcPct val="130000"/>
              </a:lnSpc>
              <a:buClrTx/>
              <a:buSzTx/>
              <a:buFontTx/>
            </a:pPr>
            <a:r>
              <a:rPr lang="zh-CN" sz="2400" b="1">
                <a:ea typeface="等线" panose="02010600030101010101" charset="-122"/>
              </a:rPr>
              <a:t>	</a:t>
            </a:r>
            <a:r>
              <a:rPr lang="zh-CN" sz="2400">
                <a:ea typeface="等线" panose="02010600030101010101" charset="-122"/>
              </a:rPr>
              <a:t>泛化关系指的是</a:t>
            </a:r>
            <a:r>
              <a:rPr lang="zh-CN" sz="2400">
                <a:solidFill>
                  <a:srgbClr val="FF0000"/>
                </a:solidFill>
                <a:ea typeface="等线" panose="02010600030101010101" charset="-122"/>
              </a:rPr>
              <a:t>一般与特殊的关系</a:t>
            </a:r>
            <a:r>
              <a:rPr lang="zh-CN" sz="2400">
                <a:ea typeface="等线" panose="02010600030101010101" charset="-122"/>
              </a:rPr>
              <a:t>。当多个用例共同拥有一个类似的结构和行为的时候，可以将它们的共性抽象为父用例，其他的用例作为泛化关系中的子用例。在泛化关系中，子用例是父用例的一种特殊形式，子用例继承了父用例所有的结构、行为和关系。</a:t>
            </a:r>
            <a:endParaRPr lang="zh-CN" sz="2400">
              <a:ea typeface="等线" panose="02010600030101010101" charset="-122"/>
            </a:endParaRPr>
          </a:p>
        </p:txBody>
      </p:sp>
      <p:pic>
        <p:nvPicPr>
          <p:cNvPr id="3"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335" y="4860608"/>
            <a:ext cx="5124450" cy="2143125"/>
          </a:xfrm>
          <a:prstGeom prst="rect">
            <a:avLst/>
          </a:prstGeom>
        </p:spPr>
      </p:pic>
      <p:sp>
        <p:nvSpPr>
          <p:cNvPr id="100" name="文本框 99"/>
          <p:cNvSpPr txBox="1"/>
          <p:nvPr/>
        </p:nvSpPr>
        <p:spPr>
          <a:xfrm>
            <a:off x="7024370" y="1388110"/>
            <a:ext cx="4835525" cy="3049270"/>
          </a:xfrm>
          <a:prstGeom prst="rect">
            <a:avLst/>
          </a:prstGeom>
          <a:noFill/>
          <a:ln w="9525">
            <a:noFill/>
          </a:ln>
        </p:spPr>
        <p:txBody>
          <a:bodyPr wrap="square">
            <a:spAutoFit/>
          </a:bodyPr>
          <a:p>
            <a:pPr indent="0">
              <a:lnSpc>
                <a:spcPct val="130000"/>
              </a:lnSpc>
            </a:pPr>
            <a:r>
              <a:rPr lang="en-US" altLang="zh-CN" sz="2800" b="1">
                <a:ea typeface="等线" panose="02010600030101010101" charset="-122"/>
              </a:rPr>
              <a:t>4.</a:t>
            </a:r>
            <a:r>
              <a:rPr lang="zh-CN" sz="2800" b="1">
                <a:ea typeface="等线" panose="02010600030101010101" charset="-122"/>
              </a:rPr>
              <a:t>分组关系</a:t>
            </a:r>
            <a:r>
              <a:rPr lang="en-US" sz="2000" b="0">
                <a:latin typeface="等线" panose="02010600030101010101" charset="-122"/>
                <a:cs typeface="Times New Roman" panose="02020603050405020304" charset="0"/>
              </a:rPr>
              <a:t>	</a:t>
            </a:r>
            <a:r>
              <a:rPr lang="zh-CN" sz="2400" b="0">
                <a:ea typeface="等线" panose="02010600030101010101" charset="-122"/>
              </a:rPr>
              <a:t>在一些用例图中，用例的数目可能很多，这时就需要把这些用例组织起来。最直接的方法就是把相关的用例</a:t>
            </a:r>
            <a:r>
              <a:rPr lang="zh-CN" sz="2400" b="0">
                <a:solidFill>
                  <a:srgbClr val="FF0000"/>
                </a:solidFill>
                <a:ea typeface="等线" panose="02010600030101010101" charset="-122"/>
              </a:rPr>
              <a:t>放在一个包中组织</a:t>
            </a:r>
            <a:r>
              <a:rPr lang="zh-CN" sz="2400" b="0">
                <a:ea typeface="等线" panose="02010600030101010101" charset="-122"/>
              </a:rPr>
              <a:t>起来。一组用例可以放在一个文件夹中。</a:t>
            </a:r>
            <a:endParaRPr lang="zh-CN" altLang="en-US" sz="2400" b="0">
              <a:ea typeface="等线" panose="02010600030101010101" charset="-122"/>
            </a:endParaRPr>
          </a:p>
        </p:txBody>
      </p:sp>
      <p:grpSp>
        <p:nvGrpSpPr>
          <p:cNvPr id="2" name="组合 1"/>
          <p:cNvGrpSpPr/>
          <p:nvPr/>
        </p:nvGrpSpPr>
        <p:grpSpPr>
          <a:xfrm>
            <a:off x="3888921" y="314143"/>
            <a:ext cx="4540704" cy="1074057"/>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6" name="文本框 105"/>
            <p:cNvSpPr txBox="1"/>
            <p:nvPr/>
          </p:nvSpPr>
          <p:spPr>
            <a:xfrm>
              <a:off x="4324078" y="1257118"/>
              <a:ext cx="3001645" cy="460375"/>
            </a:xfrm>
            <a:prstGeom prst="rect">
              <a:avLst/>
            </a:prstGeom>
            <a:noFill/>
          </p:spPr>
          <p:txBody>
            <a:bodyPr wrap="square" rtlCol="0">
              <a:spAutoFit/>
            </a:bodyPr>
            <a:lstStyle/>
            <a:p>
              <a:pPr algn="dist"/>
              <a:r>
                <a:rPr lang="zh-CN" altLang="en-US" sz="2400" b="1" dirty="0" smtClean="0">
                  <a:latin typeface="方正静蕾简体" panose="02000000000000000000" pitchFamily="2" charset="-122"/>
                  <a:ea typeface="方正静蕾简体" panose="02000000000000000000" pitchFamily="2" charset="-122"/>
                </a:rPr>
                <a:t>用例间的可视化表示</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组合 158"/>
          <p:cNvGrpSpPr/>
          <p:nvPr/>
        </p:nvGrpSpPr>
        <p:grpSpPr>
          <a:xfrm>
            <a:off x="3826056" y="286838"/>
            <a:ext cx="4540704" cy="1074057"/>
            <a:chOff x="3659868" y="841828"/>
            <a:chExt cx="4540704" cy="1074057"/>
          </a:xfrm>
        </p:grpSpPr>
        <p:sp>
          <p:nvSpPr>
            <p:cNvPr id="160" name="任意多边形 159"/>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1" name="组合 160"/>
            <p:cNvGrpSpPr/>
            <p:nvPr/>
          </p:nvGrpSpPr>
          <p:grpSpPr>
            <a:xfrm>
              <a:off x="3659868" y="841828"/>
              <a:ext cx="4540704" cy="1074057"/>
              <a:chOff x="4429125" y="2685143"/>
              <a:chExt cx="4118758" cy="1182009"/>
            </a:xfrm>
          </p:grpSpPr>
          <p:sp>
            <p:nvSpPr>
              <p:cNvPr id="163"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64"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2" name="文本框 161"/>
            <p:cNvSpPr txBox="1"/>
            <p:nvPr/>
          </p:nvSpPr>
          <p:spPr>
            <a:xfrm>
              <a:off x="4401129" y="1238478"/>
              <a:ext cx="2863122" cy="521970"/>
            </a:xfrm>
            <a:prstGeom prst="rect">
              <a:avLst/>
            </a:prstGeom>
            <a:noFill/>
          </p:spPr>
          <p:txBody>
            <a:bodyPr wrap="square" rtlCol="0">
              <a:spAutoFit/>
            </a:bodyPr>
            <a:lstStyle/>
            <a:p>
              <a:pPr algn="dist"/>
              <a:r>
                <a:rPr lang="zh-CN" altLang="en-US" sz="2800" b="1" dirty="0">
                  <a:solidFill>
                    <a:schemeClr val="tx1"/>
                  </a:solidFill>
                  <a:latin typeface="方正静蕾简体" panose="02000000000000000000" pitchFamily="2" charset="-122"/>
                  <a:ea typeface="方正静蕾简体" panose="02000000000000000000" pitchFamily="2" charset="-122"/>
                </a:rPr>
                <a:t>绩效评定</a:t>
              </a:r>
              <a:endParaRPr lang="zh-CN" altLang="en-US" sz="2800" b="1" dirty="0">
                <a:solidFill>
                  <a:schemeClr val="tx1"/>
                </a:solidFill>
                <a:latin typeface="方正静蕾简体" panose="02000000000000000000" pitchFamily="2" charset="-122"/>
                <a:ea typeface="方正静蕾简体" panose="02000000000000000000" pitchFamily="2" charset="-122"/>
              </a:endParaRPr>
            </a:p>
          </p:txBody>
        </p:sp>
      </p:grpSp>
      <p:graphicFrame>
        <p:nvGraphicFramePr>
          <p:cNvPr id="10" name="表格 9"/>
          <p:cNvGraphicFramePr/>
          <p:nvPr>
            <p:custDataLst>
              <p:tags r:id="rId1"/>
            </p:custDataLst>
          </p:nvPr>
        </p:nvGraphicFramePr>
        <p:xfrm>
          <a:off x="262890" y="1640205"/>
          <a:ext cx="11582400" cy="4505325"/>
        </p:xfrm>
        <a:graphic>
          <a:graphicData uri="http://schemas.openxmlformats.org/drawingml/2006/table">
            <a:tbl>
              <a:tblPr firstRow="1" bandRow="1">
                <a:tableStyleId>{5C22544A-7EE6-4342-B048-85BDC9FD1C3A}</a:tableStyleId>
              </a:tblPr>
              <a:tblGrid>
                <a:gridCol w="996315"/>
                <a:gridCol w="603885"/>
                <a:gridCol w="510540"/>
                <a:gridCol w="581660"/>
                <a:gridCol w="1017270"/>
                <a:gridCol w="742950"/>
                <a:gridCol w="777875"/>
                <a:gridCol w="588010"/>
                <a:gridCol w="299085"/>
                <a:gridCol w="535940"/>
                <a:gridCol w="653415"/>
                <a:gridCol w="664845"/>
                <a:gridCol w="643890"/>
                <a:gridCol w="690880"/>
                <a:gridCol w="550545"/>
                <a:gridCol w="616585"/>
                <a:gridCol w="381000"/>
                <a:gridCol w="727710"/>
              </a:tblGrid>
              <a:tr h="994410">
                <a:tc>
                  <a:txBody>
                    <a:bodyPr/>
                    <a:p>
                      <a:pPr indent="0">
                        <a:buNone/>
                      </a:pPr>
                      <a:r>
                        <a:rPr lang="zh-CN" sz="1800" b="1">
                          <a:solidFill>
                            <a:srgbClr val="000000"/>
                          </a:solidFill>
                          <a:latin typeface="Arial" panose="020B0604020202020204" pitchFamily="34" charset="0"/>
                          <a:ea typeface="等线" panose="02010600030101010101" charset="-122"/>
                        </a:rPr>
                        <a:t>小组成员</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工作任务</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工作质量</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工作技能</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工作态度与责任感</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协调性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纪律性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自评</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他评1</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他评2</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他评3</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他评4</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组长评价</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评价总分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786130">
                <a:tc>
                  <a:txBody>
                    <a:bodyPr/>
                    <a:p>
                      <a:pPr indent="0">
                        <a:buNone/>
                      </a:pPr>
                      <a:r>
                        <a:rPr lang="zh-CN" sz="1800" b="0">
                          <a:solidFill>
                            <a:srgbClr val="000000"/>
                          </a:solidFill>
                          <a:latin typeface="Arial" panose="020B0604020202020204" pitchFamily="34" charset="0"/>
                          <a:ea typeface="等线" panose="02010600030101010101" charset="-122"/>
                        </a:rPr>
                        <a:t>邢海粟</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91</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6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94.1</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6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92.55</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784860">
                <a:tc>
                  <a:txBody>
                    <a:bodyPr/>
                    <a:p>
                      <a:pPr indent="0">
                        <a:buNone/>
                      </a:pPr>
                      <a:r>
                        <a:rPr lang="zh-CN" sz="1800" b="0">
                          <a:solidFill>
                            <a:srgbClr val="000000"/>
                          </a:solidFill>
                          <a:latin typeface="Arial" panose="020B0604020202020204" pitchFamily="34" charset="0"/>
                          <a:ea typeface="等线" panose="02010600030101010101" charset="-122"/>
                        </a:rPr>
                        <a:t>章拾瑜</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91.4</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785495">
                <a:tc>
                  <a:txBody>
                    <a:bodyPr/>
                    <a:p>
                      <a:pPr indent="0">
                        <a:buNone/>
                      </a:pPr>
                      <a:r>
                        <a:rPr lang="zh-CN" sz="1800" b="0">
                          <a:solidFill>
                            <a:srgbClr val="000000"/>
                          </a:solidFill>
                          <a:latin typeface="Arial" panose="020B0604020202020204" pitchFamily="34" charset="0"/>
                          <a:ea typeface="等线" panose="02010600030101010101" charset="-122"/>
                        </a:rPr>
                        <a:t>黄德煜</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92.85</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77215">
                <a:tc>
                  <a:txBody>
                    <a:bodyPr/>
                    <a:p>
                      <a:pPr indent="0">
                        <a:buNone/>
                      </a:pPr>
                      <a:r>
                        <a:rPr lang="zh-CN" sz="1800" b="0">
                          <a:solidFill>
                            <a:srgbClr val="000000"/>
                          </a:solidFill>
                          <a:latin typeface="Arial" panose="020B0604020202020204" pitchFamily="34" charset="0"/>
                          <a:ea typeface="等线" panose="02010600030101010101" charset="-122"/>
                        </a:rPr>
                        <a:t>朱涵</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92</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77215">
                <a:tc>
                  <a:txBody>
                    <a:bodyPr/>
                    <a:p>
                      <a:pPr indent="0">
                        <a:buNone/>
                      </a:pPr>
                      <a:r>
                        <a:rPr lang="zh-CN" sz="1800" b="0">
                          <a:solidFill>
                            <a:srgbClr val="000000"/>
                          </a:solidFill>
                          <a:latin typeface="Arial" panose="020B0604020202020204" pitchFamily="34" charset="0"/>
                          <a:ea typeface="等线" panose="02010600030101010101" charset="-122"/>
                        </a:rPr>
                        <a:t>陈正祎</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97.2</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95.1</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ransition spd="slow">
    <p:randomBar dir="ver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06747" y="3771019"/>
            <a:ext cx="7680853" cy="583565"/>
          </a:xfrm>
          <a:prstGeom prst="rect">
            <a:avLst/>
          </a:prstGeom>
          <a:noFill/>
        </p:spPr>
        <p:txBody>
          <a:bodyPr wrap="square" rtlCol="0">
            <a:spAutoFit/>
          </a:bodyPr>
          <a:lstStyle/>
          <a:p>
            <a:pPr algn="ctr"/>
            <a:r>
              <a:rPr lang="en-US" sz="3200" dirty="0">
                <a:latin typeface="等线" panose="02010600030101010101" charset="-122"/>
                <a:ea typeface="等线" panose="02010600030101010101" charset="-122"/>
              </a:rPr>
              <a:t>Q&amp;A</a:t>
            </a:r>
            <a:endParaRPr lang="en-US" sz="3200" dirty="0">
              <a:latin typeface="等线" panose="02010600030101010101" charset="-122"/>
              <a:ea typeface="等线" panose="02010600030101010101" charset="-122"/>
            </a:endParaRPr>
          </a:p>
        </p:txBody>
      </p:sp>
      <p:grpSp>
        <p:nvGrpSpPr>
          <p:cNvPr id="10" name="组合 9"/>
          <p:cNvGrpSpPr/>
          <p:nvPr/>
        </p:nvGrpSpPr>
        <p:grpSpPr>
          <a:xfrm>
            <a:off x="3762307" y="2510972"/>
            <a:ext cx="4540704" cy="1074057"/>
            <a:chOff x="3659868" y="841828"/>
            <a:chExt cx="4540704" cy="1074057"/>
          </a:xfrm>
        </p:grpSpPr>
        <p:sp>
          <p:nvSpPr>
            <p:cNvPr id="11" name="任意多边形 10"/>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659868" y="841828"/>
              <a:ext cx="4540704" cy="1074057"/>
              <a:chOff x="4429125" y="2685143"/>
              <a:chExt cx="4118758" cy="1182009"/>
            </a:xfrm>
          </p:grpSpPr>
          <p:sp>
            <p:nvSpPr>
              <p:cNvPr id="14"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5"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025523" y="1179030"/>
              <a:ext cx="1562642" cy="645160"/>
            </a:xfrm>
            <a:prstGeom prst="rect">
              <a:avLst/>
            </a:prstGeom>
            <a:noFill/>
          </p:spPr>
          <p:txBody>
            <a:bodyPr wrap="square" rtlCol="0">
              <a:spAutoFit/>
            </a:bodyPr>
            <a:lstStyle/>
            <a:p>
              <a:pPr algn="dist"/>
              <a:r>
                <a:rPr lang="zh-CN" altLang="en-US" sz="3600" dirty="0" smtClean="0">
                  <a:latin typeface="方正静蕾简体" panose="02000000000000000000" pitchFamily="2" charset="-122"/>
                  <a:ea typeface="方正静蕾简体" panose="02000000000000000000" pitchFamily="2" charset="-122"/>
                </a:rPr>
                <a:t>感谢</a:t>
              </a:r>
              <a:endParaRPr lang="zh-CN" altLang="en-US" sz="3600" dirty="0">
                <a:latin typeface="方正静蕾简体" panose="02000000000000000000" pitchFamily="2" charset="-122"/>
                <a:ea typeface="方正静蕾简体" panose="02000000000000000000" pitchFamily="2" charset="-122"/>
              </a:endParaRPr>
            </a:p>
          </p:txBody>
        </p:sp>
      </p:grpSp>
      <p:grpSp>
        <p:nvGrpSpPr>
          <p:cNvPr id="62" name="组合 61"/>
          <p:cNvGrpSpPr/>
          <p:nvPr/>
        </p:nvGrpSpPr>
        <p:grpSpPr>
          <a:xfrm>
            <a:off x="5309413" y="1145811"/>
            <a:ext cx="1299228" cy="1490083"/>
            <a:chOff x="4427538" y="954088"/>
            <a:chExt cx="3333750" cy="3729038"/>
          </a:xfrm>
        </p:grpSpPr>
        <p:sp>
          <p:nvSpPr>
            <p:cNvPr id="63"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8"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9"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1"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6"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7"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8"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9"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2"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3"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7"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8"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9"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90"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91"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dist"/>
              <a:r>
                <a:rPr lang="zh-CN" altLang="en-US" sz="2400" b="1" dirty="0" smtClean="0">
                  <a:latin typeface="方正静蕾简体" panose="02000000000000000000" pitchFamily="2" charset="-122"/>
                  <a:ea typeface="方正静蕾简体" panose="02000000000000000000" pitchFamily="2" charset="-122"/>
                </a:rPr>
                <a:t>用例图建模技术及应用</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349250" y="1247775"/>
            <a:ext cx="11060430" cy="5631180"/>
          </a:xfrm>
          <a:prstGeom prst="rect">
            <a:avLst/>
          </a:prstGeom>
          <a:noFill/>
          <a:ln w="9525">
            <a:noFill/>
          </a:ln>
        </p:spPr>
        <p:txBody>
          <a:bodyPr wrap="square">
            <a:spAutoFit/>
          </a:bodyPr>
          <a:p>
            <a:pPr indent="0">
              <a:lnSpc>
                <a:spcPct val="150000"/>
              </a:lnSpc>
            </a:pPr>
            <a:r>
              <a:rPr lang="zh-CN" sz="2000" b="0">
                <a:solidFill>
                  <a:srgbClr val="FF0000"/>
                </a:solidFill>
                <a:ea typeface="等线" panose="02010600030101010101" charset="-122"/>
              </a:rPr>
              <a:t>创建用例图模型</a:t>
            </a:r>
            <a:r>
              <a:rPr lang="zh-CN" sz="2000" b="0">
                <a:ea typeface="等线" panose="02010600030101010101" charset="-122"/>
              </a:rPr>
              <a:t>主要包括以下三部分内容：</a:t>
            </a: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（1）识别出系统中的角色和用例。</a:t>
            </a: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这项任务通常是由系统分析员，通过与用户进行沟通来完成的。通过与用户之间的交流，提出问题，了解他们的业务需求。对于这些业务需求，需要向用户提出一些问题以得到所需要的答案。这些需求和得到的答案将成为创建用例图的基础信息。</a:t>
            </a:r>
            <a:endParaRPr lang="zh-CN" sz="2000" b="0">
              <a:ea typeface="等线" panose="02010600030101010101" charset="-122"/>
            </a:endParaRPr>
          </a:p>
          <a:p>
            <a:pPr indent="0">
              <a:lnSpc>
                <a:spcPct val="150000"/>
              </a:lnSpc>
            </a:pP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（2）区分用例之间的先后次序。</a:t>
            </a: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某些用例必须在其他用例之前完成，因为它们之间需要相互依赖。</a:t>
            </a:r>
            <a:endParaRPr lang="zh-CN" sz="2000" b="0">
              <a:ea typeface="等线" panose="02010600030101010101" charset="-122"/>
            </a:endParaRPr>
          </a:p>
          <a:p>
            <a:pPr indent="0">
              <a:lnSpc>
                <a:spcPct val="150000"/>
              </a:lnSpc>
            </a:pP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（3）创建用例图模型结构。</a:t>
            </a:r>
            <a:endParaRPr lang="en-US" sz="2000" b="0">
              <a:latin typeface="等线" panose="02010600030101010101" charset="-122"/>
              <a:cs typeface="Times New Roman" panose="02020603050405020304" charset="0"/>
            </a:endParaRPr>
          </a:p>
          <a:p>
            <a:pPr indent="0">
              <a:lnSpc>
                <a:spcPct val="150000"/>
              </a:lnSpc>
            </a:pPr>
            <a:r>
              <a:rPr lang="zh-CN" sz="2000" b="0">
                <a:ea typeface="等线" panose="02010600030101010101" charset="-122"/>
              </a:rPr>
              <a:t>将已确定并细化的角色和用例放入用例图中，此时，再借助包含、扩展和泛化的关系给出用例之间的结构模型。</a:t>
            </a:r>
            <a:endParaRPr lang="zh-CN" altLang="en-US" sz="20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36898"/>
              <a:ext cx="3058544" cy="522102"/>
            </a:xfrm>
            <a:prstGeom prst="rect">
              <a:avLst/>
            </a:prstGeom>
            <a:noFill/>
          </p:spPr>
          <p:txBody>
            <a:bodyPr wrap="square" rtlCol="0">
              <a:spAutoFit/>
            </a:bodyPr>
            <a:lstStyle/>
            <a:p>
              <a:pPr algn="ctr"/>
              <a:r>
                <a:rPr lang="en-US" altLang="zh-CN" sz="2800" b="1" dirty="0" smtClean="0">
                  <a:latin typeface="宋体" panose="02010600030101010101" pitchFamily="2" charset="-122"/>
                  <a:ea typeface="宋体" panose="02010600030101010101" pitchFamily="2" charset="-122"/>
                </a:rPr>
                <a:t>Q &amp; A</a:t>
              </a:r>
              <a:endParaRPr lang="en-US" altLang="zh-CN" sz="2800" b="1" dirty="0" smtClean="0">
                <a:latin typeface="宋体" panose="02010600030101010101" pitchFamily="2" charset="-122"/>
                <a:ea typeface="宋体" panose="02010600030101010101" pitchFamily="2" charset="-122"/>
              </a:endParaRPr>
            </a:p>
          </p:txBody>
        </p:sp>
      </p:grpSp>
      <p:sp>
        <p:nvSpPr>
          <p:cNvPr id="100" name="文本框 99"/>
          <p:cNvSpPr txBox="1"/>
          <p:nvPr/>
        </p:nvSpPr>
        <p:spPr>
          <a:xfrm>
            <a:off x="1783715" y="1454785"/>
            <a:ext cx="7906385" cy="706755"/>
          </a:xfrm>
          <a:prstGeom prst="rect">
            <a:avLst/>
          </a:prstGeom>
          <a:noFill/>
          <a:ln w="9525">
            <a:noFill/>
          </a:ln>
        </p:spPr>
        <p:txBody>
          <a:bodyPr wrap="square">
            <a:spAutoFit/>
          </a:bodyPr>
          <a:p>
            <a:pPr indent="0"/>
            <a:r>
              <a:rPr lang="en-US" sz="2000" b="0">
                <a:latin typeface="等线" panose="02010600030101010101" charset="-122"/>
                <a:cs typeface="Times New Roman" panose="02020603050405020304" charset="0"/>
              </a:rPr>
              <a:t> </a:t>
            </a:r>
            <a:r>
              <a:rPr lang="zh-CN" sz="2000" b="0">
                <a:ea typeface="等线" panose="02010600030101010101" charset="-122"/>
              </a:rPr>
              <a:t>判断题：参与者是指那些与系统进行交互的外部实体，通常它是系统的一个用户，但不能是其他系统或硬件设备。</a:t>
            </a:r>
            <a:endParaRPr lang="zh-CN" altLang="en-US" sz="2000" b="0">
              <a:ea typeface="等线" panose="02010600030101010101" charset="-122"/>
            </a:endParaRPr>
          </a:p>
        </p:txBody>
      </p:sp>
      <p:sp>
        <p:nvSpPr>
          <p:cNvPr id="3" name="文本框 2"/>
          <p:cNvSpPr txBox="1"/>
          <p:nvPr/>
        </p:nvSpPr>
        <p:spPr>
          <a:xfrm>
            <a:off x="1783080" y="2326640"/>
            <a:ext cx="7907020" cy="706755"/>
          </a:xfrm>
          <a:prstGeom prst="rect">
            <a:avLst/>
          </a:prstGeom>
          <a:noFill/>
          <a:ln w="9525">
            <a:noFill/>
          </a:ln>
        </p:spPr>
        <p:txBody>
          <a:bodyPr wrap="square">
            <a:spAutoFit/>
          </a:bodyPr>
          <a:p>
            <a:pPr indent="0"/>
            <a:r>
              <a:rPr lang="zh-CN" sz="2000" b="0">
                <a:solidFill>
                  <a:srgbClr val="FF0000"/>
                </a:solidFill>
                <a:ea typeface="等线" panose="02010600030101010101" charset="-122"/>
              </a:rPr>
              <a:t>答：错误。参与者也可以是其他系统或硬件设备。总之凡是需要与系统进行交互的任何实体都可以称作参与者。</a:t>
            </a:r>
            <a:endParaRPr lang="zh-CN" altLang="en-US" sz="2000" b="0">
              <a:solidFill>
                <a:srgbClr val="FF0000"/>
              </a:solidFill>
              <a:ea typeface="等线" panose="02010600030101010101" charset="-122"/>
            </a:endParaRPr>
          </a:p>
        </p:txBody>
      </p:sp>
      <p:sp>
        <p:nvSpPr>
          <p:cNvPr id="4" name="文本框 3"/>
          <p:cNvSpPr txBox="1"/>
          <p:nvPr/>
        </p:nvSpPr>
        <p:spPr>
          <a:xfrm>
            <a:off x="1796415" y="3526155"/>
            <a:ext cx="5080000" cy="398780"/>
          </a:xfrm>
          <a:prstGeom prst="rect">
            <a:avLst/>
          </a:prstGeom>
          <a:noFill/>
          <a:ln w="9525">
            <a:noFill/>
          </a:ln>
        </p:spPr>
        <p:txBody>
          <a:bodyPr>
            <a:spAutoFit/>
          </a:bodyPr>
          <a:p>
            <a:pPr indent="0"/>
            <a:r>
              <a:rPr lang="zh-CN" sz="2000" b="0">
                <a:ea typeface="等线" panose="02010600030101010101" charset="-122"/>
              </a:rPr>
              <a:t>简述题：包含关系和扩展关系的区别。</a:t>
            </a:r>
            <a:endParaRPr lang="zh-CN" altLang="en-US" sz="2000" b="0">
              <a:ea typeface="等线" panose="02010600030101010101" charset="-122"/>
            </a:endParaRPr>
          </a:p>
        </p:txBody>
      </p:sp>
      <p:sp>
        <p:nvSpPr>
          <p:cNvPr id="5" name="文本框 4"/>
          <p:cNvSpPr txBox="1"/>
          <p:nvPr/>
        </p:nvSpPr>
        <p:spPr>
          <a:xfrm>
            <a:off x="1783715" y="4137660"/>
            <a:ext cx="7906385" cy="2553335"/>
          </a:xfrm>
          <a:prstGeom prst="rect">
            <a:avLst/>
          </a:prstGeom>
          <a:noFill/>
          <a:ln w="9525">
            <a:noFill/>
          </a:ln>
        </p:spPr>
        <p:txBody>
          <a:bodyPr wrap="square">
            <a:spAutoFit/>
          </a:bodyPr>
          <a:p>
            <a:pPr indent="0"/>
            <a:r>
              <a:rPr lang="zh-CN" sz="2000" b="0">
                <a:solidFill>
                  <a:srgbClr val="FF0000"/>
                </a:solidFill>
                <a:ea typeface="等线" panose="02010600030101010101" charset="-122"/>
              </a:rPr>
              <a:t>答：</a:t>
            </a:r>
            <a:endParaRPr lang="zh-CN" sz="2000" b="0">
              <a:solidFill>
                <a:srgbClr val="FF0000"/>
              </a:solidFill>
              <a:ea typeface="等线" panose="02010600030101010101" charset="-122"/>
            </a:endParaRPr>
          </a:p>
          <a:p>
            <a:pPr indent="0"/>
            <a:r>
              <a:rPr lang="zh-CN" sz="2000" b="0">
                <a:solidFill>
                  <a:srgbClr val="FF0000"/>
                </a:solidFill>
                <a:ea typeface="等线" panose="02010600030101010101" charset="-122"/>
              </a:rPr>
              <a:t>扩展是从基本用例的基础上扩展出新的功能（子用例），子用例不影响基本用例，基本用例本身是完整的，没有子用例的参与也可以完成自己的功能。</a:t>
            </a:r>
            <a:endParaRPr lang="zh-CN" sz="2000" b="0">
              <a:solidFill>
                <a:srgbClr val="FF0000"/>
              </a:solidFill>
              <a:ea typeface="等线" panose="02010600030101010101" charset="-122"/>
            </a:endParaRPr>
          </a:p>
          <a:p>
            <a:pPr indent="0"/>
            <a:r>
              <a:rPr lang="zh-CN" sz="2000" b="0">
                <a:solidFill>
                  <a:srgbClr val="FF0000"/>
                </a:solidFill>
                <a:ea typeface="等线" panose="02010600030101010101" charset="-122"/>
              </a:rPr>
              <a:t>而包含关系是提取出来的用例是基本用例的一部分基本用例和子用例必须一起使用才完整。</a:t>
            </a:r>
            <a:endParaRPr lang="zh-CN" sz="2000" b="0">
              <a:solidFill>
                <a:srgbClr val="FF0000"/>
              </a:solidFill>
              <a:ea typeface="等线" panose="02010600030101010101" charset="-122"/>
            </a:endParaRPr>
          </a:p>
          <a:p>
            <a:pPr indent="0"/>
            <a:endParaRPr lang="zh-CN" sz="2000" b="0">
              <a:solidFill>
                <a:srgbClr val="FF0000"/>
              </a:solidFill>
              <a:ea typeface="等线" panose="02010600030101010101" charset="-122"/>
            </a:endParaRPr>
          </a:p>
          <a:p>
            <a:pPr indent="0"/>
            <a:r>
              <a:rPr lang="zh-CN" sz="2000" b="0">
                <a:solidFill>
                  <a:srgbClr val="FF0000"/>
                </a:solidFill>
                <a:ea typeface="等线" panose="02010600030101010101" charset="-122"/>
              </a:rPr>
              <a:t>二者的关键在于离开子用例，基本用例是否可以完成一个完整的功能。</a:t>
            </a:r>
            <a:endParaRPr lang="zh-CN" altLang="en-US" sz="2000" b="0">
              <a:solidFill>
                <a:srgbClr val="FF0000"/>
              </a:solidFill>
              <a:ea typeface="等线" panose="02010600030101010101"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0"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3023" y="5052676"/>
            <a:ext cx="3668401"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类图和对象图</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02</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36898"/>
              <a:ext cx="3058544"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类图概述</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295910" y="1339850"/>
            <a:ext cx="11796395" cy="1691640"/>
          </a:xfrm>
          <a:prstGeom prst="rect">
            <a:avLst/>
          </a:prstGeom>
          <a:noFill/>
          <a:ln w="9525">
            <a:noFill/>
          </a:ln>
        </p:spPr>
        <p:txBody>
          <a:bodyPr wrap="square">
            <a:spAutoFit/>
          </a:bodyPr>
          <a:p>
            <a:pPr indent="0">
              <a:lnSpc>
                <a:spcPct val="130000"/>
              </a:lnSpc>
            </a:pPr>
            <a:r>
              <a:rPr lang="en-US" altLang="zh-CN" sz="2000" b="0">
                <a:ea typeface="等线" panose="02010600030101010101" charset="-122"/>
              </a:rPr>
              <a:t>         </a:t>
            </a:r>
            <a:r>
              <a:rPr lang="zh-CN" sz="2000" b="0">
                <a:ea typeface="等线" panose="02010600030101010101" charset="-122"/>
              </a:rPr>
              <a:t>类</a:t>
            </a:r>
            <a:r>
              <a:rPr lang="en-US" altLang="zh-CN" sz="2000" b="0" baseline="30000">
                <a:ea typeface="等线" panose="02010600030101010101" charset="-122"/>
              </a:rPr>
              <a:t>[5]</a:t>
            </a:r>
            <a:r>
              <a:rPr lang="zh-CN" sz="2000" b="0">
                <a:ea typeface="等线" panose="02010600030101010101" charset="-122"/>
              </a:rPr>
              <a:t>是对一组具有相同属性、操作、关系和语义的对象的抽象。</a:t>
            </a:r>
            <a:endParaRPr lang="zh-CN" sz="2000" b="0">
              <a:ea typeface="等线" panose="02010600030101010101" charset="-122"/>
            </a:endParaRPr>
          </a:p>
          <a:p>
            <a:pPr indent="0">
              <a:lnSpc>
                <a:spcPct val="130000"/>
              </a:lnSpc>
            </a:pPr>
            <a:r>
              <a:rPr lang="zh-CN" sz="2000" b="0">
                <a:ea typeface="等线" panose="02010600030101010101" charset="-122"/>
              </a:rPr>
              <a:t>主要包括</a:t>
            </a:r>
            <a:r>
              <a:rPr lang="zh-CN" sz="2000" b="0">
                <a:solidFill>
                  <a:srgbClr val="FF0000"/>
                </a:solidFill>
                <a:ea typeface="等线" panose="02010600030101010101" charset="-122"/>
              </a:rPr>
              <a:t>名称部分（Name）、属性部分（Attribute）和操作部分（Operation）</a:t>
            </a:r>
            <a:r>
              <a:rPr lang="zh-CN" sz="2000" b="0">
                <a:ea typeface="等线" panose="02010600030101010101" charset="-122"/>
              </a:rPr>
              <a:t>。</a:t>
            </a:r>
            <a:endParaRPr lang="zh-CN" sz="2000" b="0">
              <a:ea typeface="等线" panose="02010600030101010101" charset="-122"/>
            </a:endParaRPr>
          </a:p>
          <a:p>
            <a:pPr indent="0">
              <a:lnSpc>
                <a:spcPct val="130000"/>
              </a:lnSpc>
            </a:pPr>
            <a:endParaRPr lang="zh-CN" sz="2000" b="0">
              <a:ea typeface="等线" panose="02010600030101010101" charset="-122"/>
            </a:endParaRPr>
          </a:p>
          <a:p>
            <a:pPr indent="0">
              <a:lnSpc>
                <a:spcPct val="130000"/>
              </a:lnSpc>
            </a:pPr>
            <a:r>
              <a:rPr lang="zh-CN" sz="2000" b="0">
                <a:solidFill>
                  <a:srgbClr val="FF0000"/>
                </a:solidFill>
                <a:ea typeface="等线" panose="02010600030101010101" charset="-122"/>
              </a:rPr>
              <a:t>在UML中类用一个矩形框表示，它包含三个区域，最上面是类名、中间是类的属性、最下面是类的方法。</a:t>
            </a:r>
            <a:endParaRPr lang="zh-CN" altLang="en-US" sz="2000" b="0">
              <a:solidFill>
                <a:srgbClr val="FF0000"/>
              </a:solidFill>
              <a:ea typeface="等线" panose="02010600030101010101" charset="-122"/>
            </a:endParaRPr>
          </a:p>
        </p:txBody>
      </p:sp>
      <p:pic>
        <p:nvPicPr>
          <p:cNvPr id="3" name="图片 1"/>
          <p:cNvPicPr>
            <a:picLocks noChangeAspect="1"/>
          </p:cNvPicPr>
          <p:nvPr/>
        </p:nvPicPr>
        <p:blipFill>
          <a:blip r:embed="rId1">
            <a:extLst>
              <a:ext uri="{28A0092B-C50C-407E-A947-70E740481C1C}">
                <a14:useLocalDpi xmlns:a14="http://schemas.microsoft.com/office/drawing/2010/main" val="0"/>
              </a:ext>
            </a:extLst>
          </a:blip>
          <a:srcRect r="11028" b="14465"/>
          <a:stretch>
            <a:fillRect/>
          </a:stretch>
        </p:blipFill>
        <p:spPr>
          <a:xfrm>
            <a:off x="9304655" y="484505"/>
            <a:ext cx="2643505" cy="1993900"/>
          </a:xfrm>
          <a:prstGeom prst="rect">
            <a:avLst/>
          </a:prstGeom>
        </p:spPr>
      </p:pic>
      <p:sp>
        <p:nvSpPr>
          <p:cNvPr id="4" name="文本框 3"/>
          <p:cNvSpPr txBox="1"/>
          <p:nvPr/>
        </p:nvSpPr>
        <p:spPr>
          <a:xfrm>
            <a:off x="295910" y="3239135"/>
            <a:ext cx="11652250" cy="3476625"/>
          </a:xfrm>
          <a:prstGeom prst="rect">
            <a:avLst/>
          </a:prstGeom>
          <a:noFill/>
          <a:ln w="9525">
            <a:noFill/>
          </a:ln>
        </p:spPr>
        <p:txBody>
          <a:bodyPr wrap="square">
            <a:spAutoFit/>
          </a:bodyPr>
          <a:p>
            <a:pPr indent="0"/>
            <a:r>
              <a:rPr lang="en-US" sz="2000" b="0">
                <a:latin typeface="等线" panose="02010600030101010101" charset="-122"/>
                <a:cs typeface="Times New Roman" panose="02020603050405020304" charset="0"/>
              </a:rPr>
              <a:t>1. </a:t>
            </a:r>
            <a:r>
              <a:rPr lang="zh-CN" sz="2000" b="0">
                <a:solidFill>
                  <a:schemeClr val="tx1"/>
                </a:solidFill>
                <a:ea typeface="等线" panose="02010600030101010101" charset="-122"/>
              </a:rPr>
              <a:t>名称</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ea typeface="等线" panose="02010600030101010101" charset="-122"/>
              </a:rPr>
              <a:t>每个类都必须有一个能和其他类</a:t>
            </a:r>
            <a:r>
              <a:rPr lang="zh-CN" sz="2000" b="0">
                <a:solidFill>
                  <a:srgbClr val="FF0000"/>
                </a:solidFill>
                <a:ea typeface="等线" panose="02010600030101010101" charset="-122"/>
              </a:rPr>
              <a:t>进行区分的名称</a:t>
            </a:r>
            <a:r>
              <a:rPr lang="zh-CN" sz="2000" b="0">
                <a:ea typeface="等线" panose="02010600030101010101" charset="-122"/>
              </a:rPr>
              <a:t>，类的名称部分是不能省略的，其他部分可以省略。名称（Name）是一个文本串，类的命名要求为由字符、数字、下划线组成的唯一的字符串即可。表示方法有两种：</a:t>
            </a:r>
            <a:endParaRPr lang="zh-CN" sz="2000" b="0">
              <a:ea typeface="等线" panose="02010600030101010101" charset="-122"/>
            </a:endParaRPr>
          </a:p>
          <a:p>
            <a:pPr indent="0"/>
            <a:r>
              <a:rPr lang="zh-CN" sz="2000" b="0">
                <a:ea typeface="等线" panose="02010600030101010101" charset="-122"/>
              </a:rPr>
              <a:t>（1）简单名：一个单独的名称。</a:t>
            </a:r>
            <a:endParaRPr lang="zh-CN" sz="2000" b="0">
              <a:ea typeface="等线" panose="02010600030101010101" charset="-122"/>
            </a:endParaRPr>
          </a:p>
          <a:p>
            <a:pPr indent="0"/>
            <a:r>
              <a:rPr lang="zh-CN" sz="2000" b="0">
                <a:ea typeface="等线" panose="02010600030101010101" charset="-122"/>
              </a:rPr>
              <a:t>（2）全名：也称为路径名，就是在类名前面加上包的名称，例如Business：Account。</a:t>
            </a:r>
            <a:endParaRPr lang="zh-CN" sz="2000" b="0">
              <a:ea typeface="等线" panose="02010600030101010101" charset="-122"/>
            </a:endParaRPr>
          </a:p>
          <a:p>
            <a:pPr indent="0"/>
            <a:r>
              <a:rPr lang="en-US" sz="2000" b="0">
                <a:latin typeface="等线" panose="02010600030101010101" charset="-122"/>
                <a:cs typeface="Times New Roman" panose="02020603050405020304" charset="0"/>
              </a:rPr>
              <a:t>2. </a:t>
            </a:r>
            <a:r>
              <a:rPr lang="zh-CN" sz="2000" b="0">
                <a:solidFill>
                  <a:schemeClr val="tx1"/>
                </a:solidFill>
                <a:ea typeface="等线" panose="02010600030101010101" charset="-122"/>
              </a:rPr>
              <a:t>属性</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ea typeface="等线" panose="02010600030101010101" charset="-122"/>
              </a:rPr>
              <a:t>属性描述了类在软件系统中</a:t>
            </a:r>
            <a:r>
              <a:rPr lang="zh-CN" sz="2000" b="0">
                <a:solidFill>
                  <a:srgbClr val="FF0000"/>
                </a:solidFill>
                <a:ea typeface="等线" panose="02010600030101010101" charset="-122"/>
              </a:rPr>
              <a:t>代表的事物（对象）所具备的特性</a:t>
            </a:r>
            <a:r>
              <a:rPr lang="zh-CN" sz="2000" b="0">
                <a:ea typeface="等线" panose="02010600030101010101" charset="-122"/>
              </a:rPr>
              <a:t>。类可以有任意数目的属性，也可以没有属性。类如果有属性，则每一个属性都必须有一个名字，另外还可以有其他的描述信息，如可见性、数据类型、默认值等。</a:t>
            </a:r>
            <a:endParaRPr lang="zh-CN" altLang="en-US" sz="20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36898"/>
              <a:ext cx="3058544" cy="460492"/>
            </a:xfrm>
            <a:prstGeom prst="rect">
              <a:avLst/>
            </a:prstGeom>
            <a:noFill/>
          </p:spPr>
          <p:txBody>
            <a:bodyPr wrap="square" rtlCol="0">
              <a:spAutoFit/>
            </a:bodyPr>
            <a:lstStyle/>
            <a:p>
              <a:pPr algn="ctr"/>
              <a:r>
                <a:rPr lang="zh-CN" altLang="en-US" sz="2400" b="1" dirty="0" smtClean="0">
                  <a:solidFill>
                    <a:schemeClr val="tx1"/>
                  </a:solidFill>
                  <a:latin typeface="方正静蕾简体" panose="02000000000000000000" pitchFamily="2" charset="-122"/>
                  <a:ea typeface="方正静蕾简体" panose="02000000000000000000" pitchFamily="2" charset="-122"/>
                </a:rPr>
                <a:t>类图概述</a:t>
              </a:r>
              <a:r>
                <a:rPr lang="en-US" altLang="zh-CN" sz="2400" b="1" dirty="0" smtClean="0">
                  <a:solidFill>
                    <a:schemeClr val="tx1"/>
                  </a:solidFill>
                  <a:latin typeface="方正静蕾简体" panose="02000000000000000000" pitchFamily="2" charset="-122"/>
                  <a:ea typeface="方正静蕾简体" panose="02000000000000000000" pitchFamily="2" charset="-122"/>
                </a:rPr>
                <a:t>——</a:t>
              </a:r>
              <a:r>
                <a:rPr lang="zh-CN" altLang="en-US" sz="2400" b="1" dirty="0" smtClean="0">
                  <a:solidFill>
                    <a:schemeClr val="tx1"/>
                  </a:solidFill>
                  <a:latin typeface="方正静蕾简体" panose="02000000000000000000" pitchFamily="2" charset="-122"/>
                  <a:ea typeface="方正静蕾简体" panose="02000000000000000000" pitchFamily="2" charset="-122"/>
                </a:rPr>
                <a:t>属性</a:t>
              </a:r>
              <a:endParaRPr lang="zh-CN" altLang="en-US" sz="2400" b="1" dirty="0" smtClean="0">
                <a:solidFill>
                  <a:schemeClr val="tx1"/>
                </a:solidFill>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349250" y="2232025"/>
            <a:ext cx="5080000" cy="4408805"/>
          </a:xfrm>
          <a:prstGeom prst="rect">
            <a:avLst/>
          </a:prstGeom>
          <a:noFill/>
          <a:ln w="9525">
            <a:noFill/>
          </a:ln>
        </p:spPr>
        <p:txBody>
          <a:bodyPr>
            <a:spAutoFit/>
          </a:bodyPr>
          <a:p>
            <a:pPr indent="0">
              <a:lnSpc>
                <a:spcPct val="120000"/>
              </a:lnSpc>
            </a:pPr>
            <a:r>
              <a:rPr lang="zh-CN" b="0">
                <a:ea typeface="等线" panose="02010600030101010101" charset="-122"/>
              </a:rPr>
              <a:t>（1）</a:t>
            </a:r>
            <a:r>
              <a:rPr lang="zh-CN" b="0">
                <a:solidFill>
                  <a:srgbClr val="FF0000"/>
                </a:solidFill>
                <a:ea typeface="等线" panose="02010600030101010101" charset="-122"/>
              </a:rPr>
              <a:t>可见性</a:t>
            </a:r>
            <a:r>
              <a:rPr lang="zh-CN" b="0">
                <a:ea typeface="等线" panose="02010600030101010101" charset="-122"/>
              </a:rPr>
              <a:t>：类中属性的可见性主要包括公有（Public）、私有（Private）和受保护(Protected)。在UML中，用“</a:t>
            </a:r>
            <a:r>
              <a:rPr lang="en-US" b="0">
                <a:latin typeface="等线" panose="02010600030101010101" charset="-122"/>
                <a:cs typeface="Times New Roman" panose="02020603050405020304" charset="0"/>
              </a:rPr>
              <a:t>+</a:t>
            </a:r>
            <a:r>
              <a:rPr lang="zh-CN" b="0">
                <a:ea typeface="等线" panose="02010600030101010101" charset="-122"/>
              </a:rPr>
              <a:t>“表达公用类型，用”</a:t>
            </a:r>
            <a:r>
              <a:rPr lang="en-US" b="0">
                <a:latin typeface="等线" panose="02010600030101010101" charset="-122"/>
                <a:cs typeface="Times New Roman" panose="02020603050405020304" charset="0"/>
              </a:rPr>
              <a:t>-</a:t>
            </a:r>
            <a:r>
              <a:rPr lang="zh-CN" b="0">
                <a:ea typeface="等线" panose="02010600030101010101" charset="-122"/>
              </a:rPr>
              <a:t>“表达私有类型，而用”</a:t>
            </a:r>
            <a:r>
              <a:rPr lang="en-US" b="0">
                <a:latin typeface="等线" panose="02010600030101010101" charset="-122"/>
                <a:cs typeface="Times New Roman" panose="02020603050405020304" charset="0"/>
              </a:rPr>
              <a:t>#</a:t>
            </a:r>
            <a:r>
              <a:rPr lang="zh-CN" b="0">
                <a:ea typeface="等线" panose="02010600030101010101" charset="-122"/>
              </a:rPr>
              <a:t>“表示受保护类型。UML的类中不存在默认的可见性，如果没有显示任何一种符号，就表示没有定义该属性的可见性。</a:t>
            </a:r>
            <a:endParaRPr lang="zh-CN" b="0">
              <a:ea typeface="等线" panose="02010600030101010101" charset="-122"/>
            </a:endParaRPr>
          </a:p>
          <a:p>
            <a:pPr indent="0">
              <a:lnSpc>
                <a:spcPct val="120000"/>
              </a:lnSpc>
            </a:pPr>
            <a:endParaRPr lang="en-US" b="0">
              <a:latin typeface="等线" panose="02010600030101010101" charset="-122"/>
              <a:cs typeface="Times New Roman" panose="02020603050405020304" charset="0"/>
            </a:endParaRPr>
          </a:p>
          <a:p>
            <a:pPr indent="0">
              <a:lnSpc>
                <a:spcPct val="120000"/>
              </a:lnSpc>
            </a:pPr>
            <a:r>
              <a:rPr lang="zh-CN" b="0">
                <a:ea typeface="等线" panose="02010600030101010101" charset="-122"/>
              </a:rPr>
              <a:t>（2）</a:t>
            </a:r>
            <a:r>
              <a:rPr lang="zh-CN" b="0">
                <a:solidFill>
                  <a:srgbClr val="FF0000"/>
                </a:solidFill>
                <a:ea typeface="等线" panose="02010600030101010101" charset="-122"/>
              </a:rPr>
              <a:t>属性名</a:t>
            </a:r>
            <a:r>
              <a:rPr lang="zh-CN" b="0">
                <a:ea typeface="等线" panose="02010600030101010101" charset="-122"/>
              </a:rPr>
              <a:t>：每个属性都必须有一个名字以区别于类中的其他属性，是类的一个特性。属性名由描述所属类的特性的名词或名词短语组成。按照UML的约定，单字属性名小写。如果属性名包含多个单词，这些单词要合并，且</a:t>
            </a:r>
            <a:r>
              <a:rPr lang="zh-CN" b="0">
                <a:solidFill>
                  <a:srgbClr val="FF0000"/>
                </a:solidFill>
                <a:ea typeface="等线" panose="02010600030101010101" charset="-122"/>
              </a:rPr>
              <a:t>除了第一个单词外</a:t>
            </a:r>
            <a:r>
              <a:rPr lang="zh-CN" b="0">
                <a:ea typeface="等线" panose="02010600030101010101" charset="-122"/>
              </a:rPr>
              <a:t>的其余单词</a:t>
            </a:r>
            <a:r>
              <a:rPr lang="zh-CN" b="0">
                <a:solidFill>
                  <a:srgbClr val="FF0000"/>
                </a:solidFill>
                <a:ea typeface="等线" panose="02010600030101010101" charset="-122"/>
              </a:rPr>
              <a:t>首字母均大写</a:t>
            </a:r>
            <a:r>
              <a:rPr lang="zh-CN" b="0">
                <a:ea typeface="等线" panose="02010600030101010101" charset="-122"/>
              </a:rPr>
              <a:t>。</a:t>
            </a:r>
            <a:r>
              <a:rPr lang="en-US" altLang="zh-CN" b="0">
                <a:ea typeface="等线" panose="02010600030101010101" charset="-122"/>
              </a:rPr>
              <a:t>userName</a:t>
            </a:r>
            <a:endParaRPr lang="en-US" altLang="zh-CN" b="0">
              <a:ea typeface="等线" panose="02010600030101010101" charset="-122"/>
            </a:endParaRPr>
          </a:p>
        </p:txBody>
      </p:sp>
      <p:sp>
        <p:nvSpPr>
          <p:cNvPr id="5" name="文本框 4"/>
          <p:cNvSpPr txBox="1"/>
          <p:nvPr/>
        </p:nvSpPr>
        <p:spPr>
          <a:xfrm>
            <a:off x="5741670" y="2232025"/>
            <a:ext cx="6194425" cy="4407535"/>
          </a:xfrm>
          <a:prstGeom prst="rect">
            <a:avLst/>
          </a:prstGeom>
          <a:noFill/>
        </p:spPr>
        <p:txBody>
          <a:bodyPr wrap="square" rtlCol="0" anchor="t">
            <a:spAutoFit/>
          </a:bodyPr>
          <a:p>
            <a:pPr indent="0">
              <a:lnSpc>
                <a:spcPct val="130000"/>
              </a:lnSpc>
            </a:pPr>
            <a:r>
              <a:rPr lang="zh-CN">
                <a:ea typeface="等线" panose="02010600030101010101" charset="-122"/>
                <a:sym typeface="+mn-ea"/>
              </a:rPr>
              <a:t>（3）</a:t>
            </a:r>
            <a:r>
              <a:rPr lang="zh-CN">
                <a:solidFill>
                  <a:srgbClr val="FF0000"/>
                </a:solidFill>
                <a:ea typeface="等线" panose="02010600030101010101" charset="-122"/>
                <a:sym typeface="+mn-ea"/>
              </a:rPr>
              <a:t>类型</a:t>
            </a:r>
            <a:r>
              <a:rPr lang="zh-CN">
                <a:ea typeface="等线" panose="02010600030101010101" charset="-122"/>
                <a:sym typeface="+mn-ea"/>
              </a:rPr>
              <a:t>：说明属性的数据类型。在类的图标里，可以指定每个属性值的类型。指明类型时，需要在属性值后面加上类型名，中间用</a:t>
            </a:r>
            <a:r>
              <a:rPr lang="zh-CN">
                <a:solidFill>
                  <a:srgbClr val="FF0000"/>
                </a:solidFill>
                <a:ea typeface="等线" panose="02010600030101010101" charset="-122"/>
                <a:sym typeface="+mn-ea"/>
              </a:rPr>
              <a:t>冒号</a:t>
            </a:r>
            <a:r>
              <a:rPr lang="zh-CN">
                <a:ea typeface="等线" panose="02010600030101010101" charset="-122"/>
                <a:sym typeface="+mn-ea"/>
              </a:rPr>
              <a:t>隔开。还可以为属性指定一个默认值。</a:t>
            </a:r>
            <a:endParaRPr lang="zh-CN">
              <a:ea typeface="等线" panose="02010600030101010101" charset="-122"/>
              <a:sym typeface="+mn-ea"/>
            </a:endParaRPr>
          </a:p>
          <a:p>
            <a:pPr indent="0">
              <a:lnSpc>
                <a:spcPct val="130000"/>
              </a:lnSpc>
            </a:pPr>
            <a:r>
              <a:rPr lang="en-US" altLang="zh-CN">
                <a:ea typeface="等线" panose="02010600030101010101" charset="-122"/>
                <a:sym typeface="+mn-ea"/>
              </a:rPr>
              <a:t>-</a:t>
            </a:r>
            <a:r>
              <a:rPr lang="zh-CN">
                <a:ea typeface="等线" panose="02010600030101010101" charset="-122"/>
                <a:sym typeface="+mn-ea"/>
              </a:rPr>
              <a:t>借阅证号：</a:t>
            </a:r>
            <a:r>
              <a:rPr lang="en-US" altLang="zh-CN">
                <a:ea typeface="等线" panose="02010600030101010101" charset="-122"/>
                <a:sym typeface="+mn-ea"/>
              </a:rPr>
              <a:t>int——</a:t>
            </a:r>
            <a:r>
              <a:rPr lang="zh-CN" altLang="en-US">
                <a:ea typeface="等线" panose="02010600030101010101" charset="-122"/>
                <a:sym typeface="+mn-ea"/>
              </a:rPr>
              <a:t>表示私有类型，名称为借阅证号的整型。</a:t>
            </a:r>
            <a:endParaRPr lang="zh-CN">
              <a:ea typeface="等线" panose="02010600030101010101" charset="-122"/>
              <a:sym typeface="+mn-ea"/>
            </a:endParaRPr>
          </a:p>
          <a:p>
            <a:pPr indent="0">
              <a:lnSpc>
                <a:spcPct val="130000"/>
              </a:lnSpc>
            </a:pPr>
            <a:endParaRPr lang="en-US">
              <a:latin typeface="等线" panose="02010600030101010101" charset="-122"/>
              <a:cs typeface="Times New Roman" panose="02020603050405020304" charset="0"/>
              <a:sym typeface="+mn-ea"/>
            </a:endParaRPr>
          </a:p>
          <a:p>
            <a:pPr indent="0">
              <a:lnSpc>
                <a:spcPct val="130000"/>
              </a:lnSpc>
            </a:pPr>
            <a:r>
              <a:rPr lang="zh-CN">
                <a:ea typeface="等线" panose="02010600030101010101" charset="-122"/>
                <a:sym typeface="+mn-ea"/>
              </a:rPr>
              <a:t>（4）</a:t>
            </a:r>
            <a:r>
              <a:rPr lang="zh-CN">
                <a:solidFill>
                  <a:srgbClr val="FF0000"/>
                </a:solidFill>
                <a:ea typeface="等线" panose="02010600030101010101" charset="-122"/>
                <a:sym typeface="+mn-ea"/>
              </a:rPr>
              <a:t>初始值</a:t>
            </a:r>
            <a:r>
              <a:rPr lang="zh-CN">
                <a:ea typeface="等线" panose="02010600030101010101" charset="-122"/>
                <a:sym typeface="+mn-ea"/>
              </a:rPr>
              <a:t>：为了保护系统的完整性，防止漏掉取值或非法的值破坏系统的完整性，可以设定属性的初始值。</a:t>
            </a:r>
            <a:endParaRPr lang="zh-CN">
              <a:ea typeface="等线" panose="02010600030101010101" charset="-122"/>
              <a:sym typeface="+mn-ea"/>
            </a:endParaRPr>
          </a:p>
          <a:p>
            <a:pPr indent="0">
              <a:lnSpc>
                <a:spcPct val="130000"/>
              </a:lnSpc>
            </a:pPr>
            <a:endParaRPr lang="en-US">
              <a:latin typeface="等线" panose="02010600030101010101" charset="-122"/>
              <a:cs typeface="Times New Roman" panose="02020603050405020304" charset="0"/>
              <a:sym typeface="+mn-ea"/>
            </a:endParaRPr>
          </a:p>
          <a:p>
            <a:pPr indent="0">
              <a:lnSpc>
                <a:spcPct val="130000"/>
              </a:lnSpc>
            </a:pPr>
            <a:r>
              <a:rPr lang="zh-CN">
                <a:ea typeface="等线" panose="02010600030101010101" charset="-122"/>
                <a:sym typeface="+mn-ea"/>
              </a:rPr>
              <a:t>（5）</a:t>
            </a:r>
            <a:r>
              <a:rPr lang="zh-CN">
                <a:solidFill>
                  <a:srgbClr val="FF0000"/>
                </a:solidFill>
                <a:ea typeface="等线" panose="02010600030101010101" charset="-122"/>
                <a:sym typeface="+mn-ea"/>
              </a:rPr>
              <a:t>属性字符串</a:t>
            </a:r>
            <a:r>
              <a:rPr lang="zh-CN">
                <a:ea typeface="等线" panose="02010600030101010101" charset="-122"/>
                <a:sym typeface="+mn-ea"/>
              </a:rPr>
              <a:t>：属性字符串用来指定关于属性的其他信息，例如某个属性应该是永久的。任何希望添加在属性定义字符串值但又没有合适地方可以加入的规则，都可以放在属性字符串里。</a:t>
            </a:r>
            <a:endParaRPr lang="zh-CN" altLang="en-US"/>
          </a:p>
        </p:txBody>
      </p:sp>
      <p:sp>
        <p:nvSpPr>
          <p:cNvPr id="3" name="文本框 2"/>
          <p:cNvSpPr txBox="1"/>
          <p:nvPr/>
        </p:nvSpPr>
        <p:spPr>
          <a:xfrm>
            <a:off x="354330" y="1526540"/>
            <a:ext cx="11586845" cy="423545"/>
          </a:xfrm>
          <a:prstGeom prst="rect">
            <a:avLst/>
          </a:prstGeom>
          <a:noFill/>
        </p:spPr>
        <p:txBody>
          <a:bodyPr wrap="square" rtlCol="0" anchor="t">
            <a:spAutoFit/>
          </a:bodyPr>
          <a:p>
            <a:pPr indent="0">
              <a:lnSpc>
                <a:spcPct val="120000"/>
              </a:lnSpc>
            </a:pPr>
            <a:r>
              <a:rPr lang="zh-CN">
                <a:ea typeface="等线" panose="02010600030101010101" charset="-122"/>
                <a:sym typeface="+mn-ea"/>
              </a:rPr>
              <a:t>在UML中，类属性的</a:t>
            </a:r>
            <a:r>
              <a:rPr lang="zh-CN">
                <a:solidFill>
                  <a:srgbClr val="FF0000"/>
                </a:solidFill>
                <a:ea typeface="等线" panose="02010600030101010101" charset="-122"/>
                <a:sym typeface="+mn-ea"/>
              </a:rPr>
              <a:t>语法</a:t>
            </a:r>
            <a:r>
              <a:rPr lang="zh-CN">
                <a:ea typeface="等线" panose="02010600030101010101" charset="-122"/>
                <a:sym typeface="+mn-ea"/>
              </a:rPr>
              <a:t>为：【可见性】属性名【：类型】【=初始值】【{属性字符串</a:t>
            </a:r>
            <a:r>
              <a:rPr lang="en-US">
                <a:latin typeface="等线" panose="02010600030101010101" charset="-122"/>
                <a:cs typeface="Times New Roman" panose="02020603050405020304" charset="0"/>
                <a:sym typeface="+mn-ea"/>
              </a:rPr>
              <a:t>}</a:t>
            </a:r>
            <a:r>
              <a:rPr lang="zh-CN">
                <a:ea typeface="等线" panose="02010600030101010101" charset="-122"/>
                <a:sym typeface="+mn-ea"/>
              </a:rPr>
              <a:t>】</a:t>
            </a:r>
            <a:endParaRPr lang="zh-CN" altLang="en-US"/>
          </a:p>
        </p:txBody>
      </p:sp>
    </p:spTree>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59346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36898"/>
              <a:ext cx="3058544"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类图概述</a:t>
              </a:r>
              <a:r>
                <a:rPr lang="en-US" altLang="zh-CN" sz="2400" b="1" dirty="0" smtClean="0">
                  <a:latin typeface="方正静蕾简体" panose="02000000000000000000" pitchFamily="2" charset="-122"/>
                  <a:ea typeface="方正静蕾简体" panose="02000000000000000000" pitchFamily="2" charset="-122"/>
                </a:rPr>
                <a:t>——</a:t>
              </a:r>
              <a:r>
                <a:rPr lang="zh-CN" altLang="en-US" sz="2400" b="1" dirty="0" smtClean="0">
                  <a:latin typeface="方正静蕾简体" panose="02000000000000000000" pitchFamily="2" charset="-122"/>
                  <a:ea typeface="方正静蕾简体" panose="02000000000000000000" pitchFamily="2" charset="-122"/>
                </a:rPr>
                <a:t>操作</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427990" y="1325880"/>
            <a:ext cx="11336020" cy="2091690"/>
          </a:xfrm>
          <a:prstGeom prst="rect">
            <a:avLst/>
          </a:prstGeom>
          <a:noFill/>
          <a:ln w="9525">
            <a:noFill/>
          </a:ln>
        </p:spPr>
        <p:txBody>
          <a:bodyPr wrap="square">
            <a:spAutoFit/>
          </a:bodyPr>
          <a:p>
            <a:pPr indent="0">
              <a:lnSpc>
                <a:spcPct val="130000"/>
              </a:lnSpc>
            </a:pPr>
            <a:r>
              <a:rPr lang="en-US" sz="2000" b="0">
                <a:latin typeface="等线" panose="02010600030101010101" charset="-122"/>
                <a:cs typeface="Times New Roman" panose="02020603050405020304" charset="0"/>
              </a:rPr>
              <a:t>3</a:t>
            </a:r>
            <a:r>
              <a:rPr lang="en-US" sz="2000" b="0">
                <a:latin typeface="等线" panose="02010600030101010101" charset="-122"/>
              </a:rPr>
              <a:t>.</a:t>
            </a:r>
            <a:r>
              <a:rPr lang="en-US" sz="2000" b="0">
                <a:latin typeface="等线" panose="02010600030101010101" charset="-122"/>
                <a:cs typeface="Times New Roman" panose="02020603050405020304" charset="0"/>
              </a:rPr>
              <a:t> </a:t>
            </a:r>
            <a:r>
              <a:rPr lang="zh-CN" sz="2000" b="0">
                <a:ea typeface="等线" panose="02010600030101010101" charset="-122"/>
              </a:rPr>
              <a:t>操作</a:t>
            </a:r>
            <a:endParaRPr lang="en-US" sz="2000" b="0">
              <a:latin typeface="等线" panose="02010600030101010101" charset="-122"/>
              <a:cs typeface="Times New Roman" panose="02020603050405020304" charset="0"/>
            </a:endParaRPr>
          </a:p>
          <a:p>
            <a:pPr indent="0">
              <a:lnSpc>
                <a:spcPct val="130000"/>
              </a:lnSpc>
            </a:pPr>
            <a:r>
              <a:rPr lang="en-US" altLang="zh-CN" sz="2000" b="0">
                <a:ea typeface="等线" panose="02010600030101010101" charset="-122"/>
              </a:rPr>
              <a:t>        </a:t>
            </a:r>
            <a:r>
              <a:rPr lang="zh-CN" sz="2000" b="0">
                <a:ea typeface="等线" panose="02010600030101010101" charset="-122"/>
              </a:rPr>
              <a:t>操作是对类的对象所能做的事务的一个抽象。一个类可以有任意数量的操作或根本没有操作。类如果有操作，则每一个操作也都有一个名字，其他可选的信息包括可见性、参数的名字、参数的类型、参数默认值和操作的返回值的类型等。</a:t>
            </a:r>
            <a:endParaRPr lang="en-US" sz="2000" b="0">
              <a:latin typeface="等线" panose="02010600030101010101" charset="-122"/>
              <a:cs typeface="Times New Roman" panose="02020603050405020304" charset="0"/>
            </a:endParaRPr>
          </a:p>
          <a:p>
            <a:pPr indent="0">
              <a:lnSpc>
                <a:spcPct val="130000"/>
              </a:lnSpc>
            </a:pPr>
            <a:r>
              <a:rPr lang="zh-CN" sz="2000" b="0">
                <a:ea typeface="等线" panose="02010600030101010101" charset="-122"/>
              </a:rPr>
              <a:t>在UML中，类操作的语法为：【可见性】操作名【（参数表）】【：返回类型】【{属性字符串</a:t>
            </a:r>
            <a:r>
              <a:rPr lang="en-US" sz="2000" b="0">
                <a:latin typeface="等线" panose="02010600030101010101" charset="-122"/>
                <a:cs typeface="Times New Roman" panose="02020603050405020304" charset="0"/>
              </a:rPr>
              <a:t>}</a:t>
            </a:r>
            <a:r>
              <a:rPr lang="zh-CN" sz="2000" b="0">
                <a:ea typeface="等线" panose="02010600030101010101" charset="-122"/>
              </a:rPr>
              <a:t>】</a:t>
            </a:r>
            <a:endParaRPr lang="zh-CN" altLang="en-US" sz="2000" b="0">
              <a:ea typeface="等线" panose="02010600030101010101" charset="-122"/>
            </a:endParaRPr>
          </a:p>
        </p:txBody>
      </p:sp>
      <p:sp>
        <p:nvSpPr>
          <p:cNvPr id="3" name="文本框 2"/>
          <p:cNvSpPr txBox="1"/>
          <p:nvPr/>
        </p:nvSpPr>
        <p:spPr>
          <a:xfrm>
            <a:off x="410210" y="3629025"/>
            <a:ext cx="11354435" cy="2799715"/>
          </a:xfrm>
          <a:prstGeom prst="rect">
            <a:avLst/>
          </a:prstGeom>
          <a:noFill/>
          <a:ln w="9525">
            <a:noFill/>
          </a:ln>
        </p:spPr>
        <p:txBody>
          <a:bodyPr wrap="square">
            <a:spAutoFit/>
          </a:bodyPr>
          <a:p>
            <a:pPr indent="0">
              <a:lnSpc>
                <a:spcPct val="110000"/>
              </a:lnSpc>
            </a:pPr>
            <a:r>
              <a:rPr lang="zh-CN" sz="2000" b="0">
                <a:ea typeface="等线" panose="02010600030101010101" charset="-122"/>
              </a:rPr>
              <a:t>（1）</a:t>
            </a:r>
            <a:r>
              <a:rPr lang="zh-CN" sz="2000" b="0">
                <a:solidFill>
                  <a:srgbClr val="FF0000"/>
                </a:solidFill>
                <a:ea typeface="等线" panose="02010600030101010101" charset="-122"/>
              </a:rPr>
              <a:t>可见性</a:t>
            </a:r>
            <a:r>
              <a:rPr lang="zh-CN" sz="2000" b="0">
                <a:ea typeface="等线" panose="02010600030101010101" charset="-122"/>
              </a:rPr>
              <a:t>：类中操作的可见性主要包括公有（Public）、私有（Private）、受保护(Protected)和包内公有（Package）。在UML中，用“</a:t>
            </a:r>
            <a:r>
              <a:rPr lang="en-US" sz="2000" b="0">
                <a:latin typeface="等线" panose="02010600030101010101" charset="-122"/>
                <a:cs typeface="Times New Roman" panose="02020603050405020304" charset="0"/>
              </a:rPr>
              <a:t>+</a:t>
            </a:r>
            <a:r>
              <a:rPr lang="zh-CN" sz="2000" b="0">
                <a:ea typeface="等线" panose="02010600030101010101" charset="-122"/>
              </a:rPr>
              <a:t>“表达公用类型，用”</a:t>
            </a:r>
            <a:r>
              <a:rPr lang="en-US" sz="2000" b="0">
                <a:latin typeface="等线" panose="02010600030101010101" charset="-122"/>
                <a:cs typeface="Times New Roman" panose="02020603050405020304" charset="0"/>
              </a:rPr>
              <a:t>-</a:t>
            </a:r>
            <a:r>
              <a:rPr lang="zh-CN" sz="2000" b="0">
                <a:ea typeface="等线" panose="02010600030101010101" charset="-122"/>
              </a:rPr>
              <a:t>“表达私有类型，而用”</a:t>
            </a:r>
            <a:r>
              <a:rPr lang="en-US" sz="2000" b="0">
                <a:latin typeface="等线" panose="02010600030101010101" charset="-122"/>
                <a:cs typeface="Times New Roman" panose="02020603050405020304" charset="0"/>
              </a:rPr>
              <a:t>#</a:t>
            </a:r>
            <a:r>
              <a:rPr lang="zh-CN" sz="2000" b="0">
                <a:ea typeface="等线" panose="02010600030101010101" charset="-122"/>
              </a:rPr>
              <a:t>“表示受保护类型，包内公有类用”~“表示。</a:t>
            </a:r>
            <a:endParaRPr lang="en-US" sz="2000" b="0">
              <a:latin typeface="等线" panose="02010600030101010101" charset="-122"/>
              <a:cs typeface="Times New Roman" panose="02020603050405020304" charset="0"/>
            </a:endParaRPr>
          </a:p>
          <a:p>
            <a:pPr indent="0">
              <a:lnSpc>
                <a:spcPct val="110000"/>
              </a:lnSpc>
            </a:pPr>
            <a:r>
              <a:rPr lang="zh-CN" sz="2000" b="0">
                <a:ea typeface="等线" panose="02010600030101010101" charset="-122"/>
              </a:rPr>
              <a:t>（2）</a:t>
            </a:r>
            <a:r>
              <a:rPr lang="zh-CN" sz="2000" b="0">
                <a:solidFill>
                  <a:srgbClr val="FF0000"/>
                </a:solidFill>
                <a:ea typeface="等线" panose="02010600030101010101" charset="-122"/>
              </a:rPr>
              <a:t>操作名</a:t>
            </a:r>
            <a:r>
              <a:rPr lang="zh-CN" sz="2000" b="0">
                <a:ea typeface="等线" panose="02010600030101010101" charset="-122"/>
              </a:rPr>
              <a:t>：用来描述所属类的行为的动词或动词短语。</a:t>
            </a:r>
            <a:endParaRPr lang="en-US" sz="2000" b="0">
              <a:latin typeface="等线" panose="02010600030101010101" charset="-122"/>
              <a:cs typeface="Times New Roman" panose="02020603050405020304" charset="0"/>
            </a:endParaRPr>
          </a:p>
          <a:p>
            <a:pPr indent="0">
              <a:lnSpc>
                <a:spcPct val="110000"/>
              </a:lnSpc>
            </a:pPr>
            <a:r>
              <a:rPr lang="zh-CN" sz="2000" b="0">
                <a:ea typeface="等线" panose="02010600030101010101" charset="-122"/>
              </a:rPr>
              <a:t>（3）</a:t>
            </a:r>
            <a:r>
              <a:rPr lang="zh-CN" sz="2000" b="0">
                <a:solidFill>
                  <a:srgbClr val="FF0000"/>
                </a:solidFill>
                <a:ea typeface="等线" panose="02010600030101010101" charset="-122"/>
              </a:rPr>
              <a:t>参数表</a:t>
            </a:r>
            <a:r>
              <a:rPr lang="zh-CN" sz="2000" b="0">
                <a:ea typeface="等线" panose="02010600030101010101" charset="-122"/>
              </a:rPr>
              <a:t>：一些按顺序排列的属性定义了操作的输入，是可选的。参数的定义方式：</a:t>
            </a:r>
            <a:r>
              <a:rPr lang="en-US" sz="2000" b="0">
                <a:latin typeface="等线" panose="02010600030101010101" charset="-122"/>
                <a:cs typeface="Times New Roman" panose="02020603050405020304" charset="0"/>
              </a:rPr>
              <a:t>”</a:t>
            </a:r>
            <a:r>
              <a:rPr lang="zh-CN" sz="2000" b="0">
                <a:ea typeface="等线" panose="02010600030101010101" charset="-122"/>
              </a:rPr>
              <a:t>名称:类型“。若存在多个参数，将各个参数用逗号隔开。参数可以具有默认值。</a:t>
            </a:r>
            <a:endParaRPr lang="en-US" sz="2000" b="0">
              <a:latin typeface="等线" panose="02010600030101010101" charset="-122"/>
              <a:cs typeface="Times New Roman" panose="02020603050405020304" charset="0"/>
            </a:endParaRPr>
          </a:p>
          <a:p>
            <a:pPr indent="0">
              <a:lnSpc>
                <a:spcPct val="110000"/>
              </a:lnSpc>
            </a:pPr>
            <a:r>
              <a:rPr lang="zh-CN" sz="2000" b="0">
                <a:ea typeface="等线" panose="02010600030101010101" charset="-122"/>
              </a:rPr>
              <a:t>（4）</a:t>
            </a:r>
            <a:r>
              <a:rPr lang="zh-CN" sz="2000" b="0">
                <a:solidFill>
                  <a:srgbClr val="FF0000"/>
                </a:solidFill>
                <a:ea typeface="等线" panose="02010600030101010101" charset="-122"/>
              </a:rPr>
              <a:t>返回类型</a:t>
            </a:r>
            <a:r>
              <a:rPr lang="zh-CN" sz="2000" b="0">
                <a:ea typeface="等线" panose="02010600030101010101" charset="-122"/>
              </a:rPr>
              <a:t>：可选的</a:t>
            </a:r>
            <a:endParaRPr lang="en-US" sz="2000" b="0">
              <a:latin typeface="等线" panose="02010600030101010101" charset="-122"/>
              <a:cs typeface="Times New Roman" panose="02020603050405020304" charset="0"/>
            </a:endParaRPr>
          </a:p>
          <a:p>
            <a:pPr indent="0">
              <a:lnSpc>
                <a:spcPct val="110000"/>
              </a:lnSpc>
            </a:pPr>
            <a:r>
              <a:rPr lang="zh-CN" sz="2000" b="0">
                <a:ea typeface="等线" panose="02010600030101010101" charset="-122"/>
              </a:rPr>
              <a:t>（5）</a:t>
            </a:r>
            <a:r>
              <a:rPr lang="zh-CN" sz="2000" b="0">
                <a:solidFill>
                  <a:srgbClr val="FF0000"/>
                </a:solidFill>
                <a:ea typeface="等线" panose="02010600030101010101" charset="-122"/>
              </a:rPr>
              <a:t>属性字符串</a:t>
            </a:r>
            <a:r>
              <a:rPr lang="zh-CN" sz="2000" b="0">
                <a:ea typeface="等线" panose="02010600030101010101" charset="-122"/>
              </a:rPr>
              <a:t>：在操作的定义中加入一些除了预定义元素之外的信息。</a:t>
            </a:r>
            <a:endParaRPr lang="zh-CN" altLang="en-US" sz="20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类图概述</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661670" y="1415415"/>
            <a:ext cx="10753725" cy="1476375"/>
          </a:xfrm>
          <a:prstGeom prst="rect">
            <a:avLst/>
          </a:prstGeom>
          <a:noFill/>
          <a:ln w="9525">
            <a:noFill/>
          </a:ln>
        </p:spPr>
        <p:txBody>
          <a:bodyPr wrap="square">
            <a:spAutoFit/>
          </a:bodyPr>
          <a:p>
            <a:pPr indent="0">
              <a:lnSpc>
                <a:spcPct val="150000"/>
              </a:lnSpc>
            </a:pPr>
            <a:r>
              <a:rPr lang="en-US" sz="2000" b="0">
                <a:latin typeface="等线" panose="02010600030101010101" charset="-122"/>
                <a:cs typeface="Times New Roman" panose="02020603050405020304" charset="0"/>
              </a:rPr>
              <a:t>4. </a:t>
            </a:r>
            <a:r>
              <a:rPr lang="zh-CN" sz="2000" b="0">
                <a:ea typeface="等线" panose="02010600030101010101" charset="-122"/>
              </a:rPr>
              <a:t>职责</a:t>
            </a:r>
            <a:endParaRPr lang="zh-CN" sz="2000" b="0">
              <a:ea typeface="等线" panose="02010600030101010101" charset="-122"/>
            </a:endParaRPr>
          </a:p>
          <a:p>
            <a:pPr indent="0">
              <a:lnSpc>
                <a:spcPct val="150000"/>
              </a:lnSpc>
            </a:pPr>
            <a:r>
              <a:rPr lang="en-US" altLang="zh-CN" sz="2000" b="0">
                <a:ea typeface="等线" panose="02010600030101010101" charset="-122"/>
              </a:rPr>
              <a:t>         </a:t>
            </a:r>
            <a:r>
              <a:rPr lang="zh-CN" sz="2000" b="0">
                <a:ea typeface="等线" panose="02010600030101010101" charset="-122"/>
              </a:rPr>
              <a:t>在操作列表框下面的区域，可以用来说明类的职责，类用来做什么或说明另一个类的信息。类的职责可以是一个短语或一个句子。</a:t>
            </a:r>
            <a:r>
              <a:rPr lang="zh-CN" sz="2000" b="0">
                <a:solidFill>
                  <a:srgbClr val="FF0000"/>
                </a:solidFill>
                <a:ea typeface="等线" panose="02010600030101010101" charset="-122"/>
              </a:rPr>
              <a:t>在UML中，把职责列在类底部的分隔栏中</a:t>
            </a:r>
            <a:r>
              <a:rPr lang="zh-CN" sz="2000" b="0">
                <a:ea typeface="等线" panose="02010600030101010101" charset="-122"/>
              </a:rPr>
              <a:t>。</a:t>
            </a:r>
            <a:endParaRPr lang="zh-CN" altLang="en-US" sz="2000" b="0">
              <a:ea typeface="等线" panose="02010600030101010101" charset="-122"/>
            </a:endParaRPr>
          </a:p>
        </p:txBody>
      </p:sp>
      <p:sp>
        <p:nvSpPr>
          <p:cNvPr id="6" name="文本框 5"/>
          <p:cNvSpPr txBox="1"/>
          <p:nvPr/>
        </p:nvSpPr>
        <p:spPr>
          <a:xfrm>
            <a:off x="668655" y="3446145"/>
            <a:ext cx="10497820" cy="1938020"/>
          </a:xfrm>
          <a:prstGeom prst="rect">
            <a:avLst/>
          </a:prstGeom>
          <a:noFill/>
          <a:ln w="9525">
            <a:noFill/>
          </a:ln>
        </p:spPr>
        <p:txBody>
          <a:bodyPr wrap="square">
            <a:spAutoFit/>
          </a:bodyPr>
          <a:p>
            <a:pPr indent="0" fontAlgn="auto">
              <a:lnSpc>
                <a:spcPct val="150000"/>
              </a:lnSpc>
            </a:pPr>
            <a:r>
              <a:rPr lang="en-US" sz="2000" b="0">
                <a:latin typeface="等线" panose="02010600030101010101" charset="-122"/>
                <a:cs typeface="Times New Roman" panose="02020603050405020304" charset="0"/>
              </a:rPr>
              <a:t>5.约束</a:t>
            </a:r>
            <a:endParaRPr lang="en-US" sz="2000" b="0">
              <a:latin typeface="等线" panose="02010600030101010101" charset="-122"/>
              <a:cs typeface="Times New Roman" panose="02020603050405020304" charset="0"/>
            </a:endParaRPr>
          </a:p>
          <a:p>
            <a:pPr indent="266700">
              <a:lnSpc>
                <a:spcPct val="150000"/>
              </a:lnSpc>
            </a:pPr>
            <a:r>
              <a:rPr lang="zh-CN" sz="2000" b="0">
                <a:ea typeface="等线" panose="02010600030101010101" charset="-122"/>
              </a:rPr>
              <a:t>说明类的职责是消除二义性的一种非形式化的方法，形式化的方法是使用约束。约束制定了该类所要满足的一个或多个规则。</a:t>
            </a:r>
            <a:r>
              <a:rPr lang="zh-CN" sz="2000" b="0">
                <a:solidFill>
                  <a:srgbClr val="FF0000"/>
                </a:solidFill>
                <a:ea typeface="等线" panose="02010600030101010101" charset="-122"/>
              </a:rPr>
              <a:t>在UML中，约束是用</a:t>
            </a:r>
            <a:r>
              <a:rPr lang="en-US" sz="2000" b="0">
                <a:solidFill>
                  <a:srgbClr val="FF0000"/>
                </a:solidFill>
                <a:ea typeface="等线" panose="02010600030101010101" charset="-122"/>
              </a:rPr>
              <a:t>{}</a:t>
            </a:r>
            <a:r>
              <a:rPr lang="zh-CN" sz="2000" b="0">
                <a:solidFill>
                  <a:srgbClr val="FF0000"/>
                </a:solidFill>
                <a:ea typeface="等线" panose="02010600030101010101" charset="-122"/>
              </a:rPr>
              <a:t>的格式写在类的边上，指定个别属性的取值范围。</a:t>
            </a:r>
            <a:endParaRPr lang="zh-CN" altLang="en-US" sz="2000" b="0">
              <a:solidFill>
                <a:srgbClr val="FF0000"/>
              </a:solidFill>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59764"/>
              <a:ext cx="2877032"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对象图概述</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684530" y="1270953"/>
            <a:ext cx="5080000" cy="5384800"/>
          </a:xfrm>
          <a:prstGeom prst="rect">
            <a:avLst/>
          </a:prstGeom>
          <a:noFill/>
          <a:ln w="9525">
            <a:noFill/>
          </a:ln>
        </p:spPr>
        <p:txBody>
          <a:bodyPr>
            <a:spAutoFit/>
          </a:bodyPr>
          <a:p>
            <a:pPr indent="0"/>
            <a:r>
              <a:rPr lang="zh-CN" sz="2400" b="1">
                <a:ea typeface="等线" panose="02010600030101010101" charset="-122"/>
                <a:cs typeface="Times New Roman" panose="02020603050405020304" charset="0"/>
              </a:rPr>
              <a:t>1.什么是对象</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ea typeface="等线" panose="02010600030101010101" charset="-122"/>
              </a:rPr>
              <a:t>对象指的是一个单独的、可确认的物体、单元或实体，它可以是具体的也可以是抽象的。在问题领域里有确切的定义的角色。即对象是边界非常清楚的任何事物。一个对象通常包括以下几个部分：</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en-US" altLang="zh-CN" sz="2000" b="0">
                <a:solidFill>
                  <a:srgbClr val="FF0000"/>
                </a:solidFill>
                <a:ea typeface="等线" panose="02010600030101010101" charset="-122"/>
              </a:rPr>
              <a:t>  </a:t>
            </a:r>
            <a:r>
              <a:rPr lang="zh-CN" sz="2000" b="0">
                <a:solidFill>
                  <a:srgbClr val="FF0000"/>
                </a:solidFill>
                <a:ea typeface="等线" panose="02010600030101010101" charset="-122"/>
              </a:rPr>
              <a:t>标识（名字）</a:t>
            </a:r>
            <a:r>
              <a:rPr lang="zh-CN" sz="2000" b="0">
                <a:ea typeface="等线" panose="02010600030101010101" charset="-122"/>
              </a:rPr>
              <a:t>：为了将一个对象与其他的对象区分开，通常会给对象起一个</a:t>
            </a:r>
            <a:r>
              <a:rPr lang="zh-CN" sz="2000" b="0">
                <a:ea typeface="等线" panose="02010600030101010101" charset="-122"/>
                <a:cs typeface="Times New Roman" panose="02020603050405020304" charset="0"/>
              </a:rPr>
              <a:t>“标识”，也就是对象名。</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solidFill>
                  <a:srgbClr val="FF0000"/>
                </a:solidFill>
                <a:ea typeface="等线" panose="02010600030101010101" charset="-122"/>
              </a:rPr>
              <a:t>状态（属性）</a:t>
            </a:r>
            <a:r>
              <a:rPr lang="zh-CN" sz="2000" b="0">
                <a:ea typeface="等线" panose="02010600030101010101" charset="-122"/>
              </a:rPr>
              <a:t>：对象的状态包括对象的所有属性（通常是静态的）和这些属性的当前值（通常是动态的）。</a:t>
            </a:r>
            <a:endParaRPr lang="en-US" sz="2000" b="0">
              <a:latin typeface="等线" panose="02010600030101010101" charset="-122"/>
              <a:cs typeface="Times New Roman" panose="02020603050405020304" charset="0"/>
            </a:endParaRPr>
          </a:p>
          <a:p>
            <a:pPr indent="0"/>
            <a:r>
              <a:rPr lang="en-US" altLang="zh-CN" sz="2000" b="0">
                <a:ea typeface="等线" panose="02010600030101010101" charset="-122"/>
              </a:rPr>
              <a:t>         </a:t>
            </a:r>
            <a:r>
              <a:rPr lang="zh-CN" sz="2000" b="0">
                <a:solidFill>
                  <a:srgbClr val="FF0000"/>
                </a:solidFill>
                <a:ea typeface="等线" panose="02010600030101010101" charset="-122"/>
              </a:rPr>
              <a:t>行为（方法、事件）</a:t>
            </a:r>
            <a:r>
              <a:rPr lang="zh-CN" sz="2000" b="0">
                <a:ea typeface="等线" panose="02010600030101010101" charset="-122"/>
              </a:rPr>
              <a:t>：没有一个对象是孤立存在的，对象可以被操作，也可以操作别的对象。而行为就是一个对象根据它的状态改变和消息传送所采取的行动和所做出的反应。</a:t>
            </a:r>
            <a:endParaRPr lang="zh-CN" altLang="en-US" sz="2000" b="0">
              <a:ea typeface="等线" panose="02010600030101010101" charset="-122"/>
            </a:endParaRPr>
          </a:p>
        </p:txBody>
      </p:sp>
      <p:sp>
        <p:nvSpPr>
          <p:cNvPr id="3" name="文本框 2"/>
          <p:cNvSpPr txBox="1"/>
          <p:nvPr/>
        </p:nvSpPr>
        <p:spPr>
          <a:xfrm>
            <a:off x="6079490" y="1562735"/>
            <a:ext cx="5789930" cy="4092575"/>
          </a:xfrm>
          <a:prstGeom prst="rect">
            <a:avLst/>
          </a:prstGeom>
          <a:noFill/>
          <a:ln w="9525">
            <a:noFill/>
          </a:ln>
        </p:spPr>
        <p:txBody>
          <a:bodyPr wrap="square">
            <a:spAutoFit/>
          </a:bodyPr>
          <a:p>
            <a:pPr indent="0">
              <a:lnSpc>
                <a:spcPct val="130000"/>
              </a:lnSpc>
            </a:pPr>
            <a:r>
              <a:rPr lang="zh-CN" sz="2000" b="0">
                <a:ea typeface="等线" panose="02010600030101010101" charset="-122"/>
              </a:rPr>
              <a:t>对象和类的</a:t>
            </a:r>
            <a:r>
              <a:rPr lang="zh-CN" sz="2000" b="0">
                <a:solidFill>
                  <a:srgbClr val="FF0000"/>
                </a:solidFill>
                <a:ea typeface="等线" panose="02010600030101010101" charset="-122"/>
              </a:rPr>
              <a:t>区别</a:t>
            </a:r>
            <a:r>
              <a:rPr lang="zh-CN" sz="2000" b="0">
                <a:ea typeface="等线" panose="02010600030101010101" charset="-122"/>
              </a:rPr>
              <a:t>如下：（</a:t>
            </a:r>
            <a:r>
              <a:rPr lang="en-US" sz="2000" b="0">
                <a:latin typeface="等线" panose="02010600030101010101" charset="-122"/>
              </a:rPr>
              <a:t>1</a:t>
            </a:r>
            <a:r>
              <a:rPr lang="zh-CN" sz="2000" b="0">
                <a:ea typeface="等线" panose="02010600030101010101" charset="-122"/>
              </a:rPr>
              <a:t>）对象是一个存在于时间和空间中的具体的实体，而类仅代表一个抽象，抽象出对象的本质。</a:t>
            </a:r>
            <a:endParaRPr lang="zh-CN" sz="2000" b="0">
              <a:ea typeface="等线" panose="02010600030101010101" charset="-122"/>
            </a:endParaRPr>
          </a:p>
          <a:p>
            <a:pPr indent="0">
              <a:lnSpc>
                <a:spcPct val="130000"/>
              </a:lnSpc>
            </a:pPr>
            <a:r>
              <a:rPr lang="zh-CN" sz="2000" b="0">
                <a:ea typeface="等线" panose="02010600030101010101" charset="-122"/>
              </a:rPr>
              <a:t>（</a:t>
            </a:r>
            <a:r>
              <a:rPr lang="en-US" sz="2000" b="0">
                <a:latin typeface="等线" panose="02010600030101010101" charset="-122"/>
              </a:rPr>
              <a:t>2</a:t>
            </a:r>
            <a:r>
              <a:rPr lang="zh-CN" sz="2000" b="0">
                <a:ea typeface="等线" panose="02010600030101010101" charset="-122"/>
              </a:rPr>
              <a:t>）类是共享一个公共结构和一个公共行为的对象的集合。</a:t>
            </a:r>
            <a:endParaRPr lang="zh-CN" sz="2000" b="0">
              <a:ea typeface="等线" panose="02010600030101010101" charset="-122"/>
            </a:endParaRPr>
          </a:p>
          <a:p>
            <a:pPr indent="0">
              <a:lnSpc>
                <a:spcPct val="130000"/>
              </a:lnSpc>
            </a:pPr>
            <a:r>
              <a:rPr lang="zh-CN" sz="2000" b="0">
                <a:ea typeface="等线" panose="02010600030101010101" charset="-122"/>
              </a:rPr>
              <a:t>（</a:t>
            </a:r>
            <a:r>
              <a:rPr lang="en-US" sz="2000" b="0">
                <a:latin typeface="等线" panose="02010600030101010101" charset="-122"/>
              </a:rPr>
              <a:t>3</a:t>
            </a:r>
            <a:r>
              <a:rPr lang="zh-CN" sz="2000" b="0">
                <a:ea typeface="等线" panose="02010600030101010101" charset="-122"/>
              </a:rPr>
              <a:t>）类是静态的，对象是动态的。类是一般化，对象是个性化。类是定义，对象是实例。类是抽象，对象是具体。</a:t>
            </a:r>
            <a:endParaRPr lang="zh-CN" altLang="en-US" sz="2000" b="0">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36898"/>
              <a:ext cx="2877032"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对象图概述</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684530" y="1271270"/>
            <a:ext cx="11149965" cy="1383665"/>
          </a:xfrm>
          <a:prstGeom prst="rect">
            <a:avLst/>
          </a:prstGeom>
          <a:noFill/>
          <a:ln w="9525">
            <a:noFill/>
          </a:ln>
        </p:spPr>
        <p:txBody>
          <a:bodyPr wrap="square">
            <a:spAutoFit/>
          </a:bodyPr>
          <a:p>
            <a:pPr indent="0"/>
            <a:r>
              <a:rPr lang="zh-CN" sz="2400" b="1">
                <a:ea typeface="等线" panose="02010600030101010101" charset="-122"/>
                <a:cs typeface="Times New Roman" panose="02020603050405020304" charset="0"/>
              </a:rPr>
              <a:t>2. 对象图</a:t>
            </a:r>
            <a:endParaRPr lang="zh-CN" sz="2400" b="1">
              <a:ea typeface="等线" panose="02010600030101010101" charset="-122"/>
              <a:cs typeface="Times New Roman" panose="02020603050405020304" charset="0"/>
            </a:endParaRPr>
          </a:p>
          <a:p>
            <a:pPr indent="0"/>
            <a:r>
              <a:rPr lang="zh-CN" sz="2000">
                <a:solidFill>
                  <a:srgbClr val="FF0000"/>
                </a:solidFill>
                <a:ea typeface="等线" panose="02010600030101010101" charset="-122"/>
                <a:cs typeface="Times New Roman" panose="02020603050405020304" charset="0"/>
              </a:rPr>
              <a:t>对象图</a:t>
            </a:r>
            <a:r>
              <a:rPr lang="zh-CN" sz="2000">
                <a:ea typeface="等线" panose="02010600030101010101" charset="-122"/>
                <a:cs typeface="Times New Roman" panose="02020603050405020304" charset="0"/>
              </a:rPr>
              <a:t>（Object Diagram）描述的是参与交互的各个对象在交互过程中</a:t>
            </a:r>
            <a:r>
              <a:rPr lang="zh-CN" sz="2000">
                <a:solidFill>
                  <a:srgbClr val="FF0000"/>
                </a:solidFill>
                <a:ea typeface="等线" panose="02010600030101010101" charset="-122"/>
                <a:cs typeface="Times New Roman" panose="02020603050405020304" charset="0"/>
              </a:rPr>
              <a:t>某一时刻的状态</a:t>
            </a:r>
            <a:r>
              <a:rPr lang="zh-CN" sz="2000">
                <a:ea typeface="等线" panose="02010600030101010101" charset="-122"/>
                <a:cs typeface="Times New Roman" panose="02020603050405020304" charset="0"/>
              </a:rPr>
              <a:t>。对象图</a:t>
            </a:r>
            <a:r>
              <a:rPr lang="zh-CN" sz="2000">
                <a:solidFill>
                  <a:srgbClr val="FF0000"/>
                </a:solidFill>
                <a:ea typeface="等线" panose="02010600030101010101" charset="-122"/>
                <a:cs typeface="Times New Roman" panose="02020603050405020304" charset="0"/>
              </a:rPr>
              <a:t>可以被看做是类图在某一时刻的实例</a:t>
            </a:r>
            <a:r>
              <a:rPr lang="zh-CN" sz="2000">
                <a:ea typeface="等线" panose="02010600030101010101" charset="-122"/>
                <a:cs typeface="Times New Roman" panose="02020603050405020304" charset="0"/>
              </a:rPr>
              <a:t>。在UML中，对象图使用的是与类图</a:t>
            </a:r>
            <a:r>
              <a:rPr lang="zh-CN" sz="2000">
                <a:solidFill>
                  <a:srgbClr val="FF0000"/>
                </a:solidFill>
                <a:ea typeface="等线" panose="02010600030101010101" charset="-122"/>
                <a:cs typeface="Times New Roman" panose="02020603050405020304" charset="0"/>
              </a:rPr>
              <a:t>相同</a:t>
            </a:r>
            <a:r>
              <a:rPr lang="zh-CN" sz="2000">
                <a:ea typeface="等线" panose="02010600030101010101" charset="-122"/>
                <a:cs typeface="Times New Roman" panose="02020603050405020304" charset="0"/>
              </a:rPr>
              <a:t>的符号和关系，因为对象就是类的实例。</a:t>
            </a:r>
            <a:endParaRPr lang="zh-CN" altLang="en-US" sz="2000">
              <a:ea typeface="等线" panose="02010600030101010101" charset="-122"/>
              <a:cs typeface="Times New Roman" panose="02020603050405020304" charset="0"/>
            </a:endParaRPr>
          </a:p>
        </p:txBody>
      </p:sp>
      <p:sp>
        <p:nvSpPr>
          <p:cNvPr id="3" name="文本框 2"/>
          <p:cNvSpPr txBox="1"/>
          <p:nvPr/>
        </p:nvSpPr>
        <p:spPr>
          <a:xfrm>
            <a:off x="684530" y="5578475"/>
            <a:ext cx="11084560" cy="1170305"/>
          </a:xfrm>
          <a:prstGeom prst="rect">
            <a:avLst/>
          </a:prstGeom>
          <a:noFill/>
          <a:ln w="9525">
            <a:noFill/>
          </a:ln>
        </p:spPr>
        <p:txBody>
          <a:bodyPr wrap="square">
            <a:spAutoFit/>
          </a:bodyPr>
          <a:p>
            <a:pPr indent="0">
              <a:lnSpc>
                <a:spcPct val="130000"/>
              </a:lnSpc>
            </a:pPr>
            <a:r>
              <a:rPr b="0">
                <a:solidFill>
                  <a:srgbClr val="FF0000"/>
                </a:solidFill>
                <a:latin typeface="等线" panose="02010600030101010101" charset="-122"/>
                <a:ea typeface="等线" panose="02010600030101010101" charset="-122"/>
                <a:cs typeface="等线" panose="02010600030101010101" charset="-122"/>
              </a:rPr>
              <a:t>对象名</a:t>
            </a:r>
            <a:r>
              <a:rPr b="0">
                <a:latin typeface="等线" panose="02010600030101010101" charset="-122"/>
                <a:ea typeface="等线" panose="02010600030101010101" charset="-122"/>
                <a:cs typeface="等线" panose="02010600030101010101" charset="-122"/>
              </a:rPr>
              <a:t>：由于对象是一个类的实例，因此其名称的格式是</a:t>
            </a:r>
            <a:r>
              <a:rPr b="0">
                <a:solidFill>
                  <a:srgbClr val="FF0000"/>
                </a:solidFill>
                <a:latin typeface="等线" panose="02010600030101010101" charset="-122"/>
                <a:ea typeface="等线" panose="02010600030101010101" charset="-122"/>
                <a:cs typeface="等线" panose="02010600030101010101" charset="-122"/>
              </a:rPr>
              <a:t>“对象名：类名”</a:t>
            </a:r>
            <a:r>
              <a:rPr b="0">
                <a:latin typeface="等线" panose="02010600030101010101" charset="-122"/>
                <a:ea typeface="等线" panose="02010600030101010101" charset="-122"/>
                <a:cs typeface="等线" panose="02010600030101010101" charset="-122"/>
              </a:rPr>
              <a:t>，这两个部分是可选的，但如果是包含类名，则必须加上</a:t>
            </a:r>
            <a:r>
              <a:rPr b="0">
                <a:solidFill>
                  <a:srgbClr val="FF0000"/>
                </a:solidFill>
                <a:latin typeface="等线" panose="02010600030101010101" charset="-122"/>
                <a:ea typeface="等线" panose="02010600030101010101" charset="-122"/>
                <a:cs typeface="等线" panose="02010600030101010101" charset="-122"/>
              </a:rPr>
              <a:t>“：”</a:t>
            </a:r>
            <a:r>
              <a:rPr b="0">
                <a:latin typeface="等线" panose="02010600030101010101" charset="-122"/>
                <a:ea typeface="等线" panose="02010600030101010101" charset="-122"/>
                <a:cs typeface="等线" panose="02010600030101010101" charset="-122"/>
              </a:rPr>
              <a:t>，为了与类名区别，还必须加</a:t>
            </a:r>
            <a:r>
              <a:rPr b="0">
                <a:solidFill>
                  <a:srgbClr val="FF0000"/>
                </a:solidFill>
                <a:latin typeface="等线" panose="02010600030101010101" charset="-122"/>
                <a:ea typeface="等线" panose="02010600030101010101" charset="-122"/>
                <a:cs typeface="等线" panose="02010600030101010101" charset="-122"/>
              </a:rPr>
              <a:t>上下划线</a:t>
            </a:r>
            <a:r>
              <a:rPr b="0">
                <a:latin typeface="等线" panose="02010600030101010101" charset="-122"/>
                <a:ea typeface="等线" panose="02010600030101010101" charset="-122"/>
                <a:cs typeface="等线" panose="02010600030101010101" charset="-122"/>
              </a:rPr>
              <a:t>。</a:t>
            </a:r>
            <a:endParaRPr b="0">
              <a:latin typeface="等线" panose="02010600030101010101" charset="-122"/>
              <a:ea typeface="等线" panose="02010600030101010101" charset="-122"/>
              <a:cs typeface="等线" panose="02010600030101010101" charset="-122"/>
            </a:endParaRPr>
          </a:p>
          <a:p>
            <a:pPr indent="0">
              <a:lnSpc>
                <a:spcPct val="130000"/>
              </a:lnSpc>
            </a:pPr>
            <a:r>
              <a:rPr b="0">
                <a:solidFill>
                  <a:srgbClr val="FF0000"/>
                </a:solidFill>
                <a:latin typeface="等线" panose="02010600030101010101" charset="-122"/>
                <a:ea typeface="等线" panose="02010600030101010101" charset="-122"/>
                <a:cs typeface="等线" panose="02010600030101010101" charset="-122"/>
              </a:rPr>
              <a:t>属性</a:t>
            </a:r>
            <a:r>
              <a:rPr b="0">
                <a:latin typeface="等线" panose="02010600030101010101" charset="-122"/>
                <a:ea typeface="等线" panose="02010600030101010101" charset="-122"/>
                <a:cs typeface="等线" panose="02010600030101010101" charset="-122"/>
              </a:rPr>
              <a:t>：由于对象是一个具体的事物，因此所有的属性值都已经确定，因此通常在属性的后面</a:t>
            </a:r>
            <a:r>
              <a:rPr b="0">
                <a:solidFill>
                  <a:srgbClr val="FF0000"/>
                </a:solidFill>
                <a:latin typeface="等线" panose="02010600030101010101" charset="-122"/>
                <a:ea typeface="等线" panose="02010600030101010101" charset="-122"/>
                <a:cs typeface="等线" panose="02010600030101010101" charset="-122"/>
              </a:rPr>
              <a:t>列出其值</a:t>
            </a:r>
            <a:r>
              <a:rPr b="0">
                <a:latin typeface="等线" panose="02010600030101010101" charset="-122"/>
                <a:ea typeface="等线" panose="02010600030101010101" charset="-122"/>
                <a:cs typeface="等线" panose="02010600030101010101" charset="-122"/>
              </a:rPr>
              <a:t>。</a:t>
            </a:r>
            <a:endParaRPr lang="zh-CN" altLang="en-US" b="0">
              <a:latin typeface="等线" panose="02010600030101010101" charset="-122"/>
              <a:ea typeface="等线" panose="02010600030101010101" charset="-122"/>
              <a:cs typeface="等线" panose="02010600030101010101" charset="-122"/>
            </a:endParaRPr>
          </a:p>
        </p:txBody>
      </p:sp>
      <p:pic>
        <p:nvPicPr>
          <p:cNvPr id="2" name="图片 2"/>
          <p:cNvPicPr>
            <a:picLocks noChangeAspect="1"/>
          </p:cNvPicPr>
          <p:nvPr/>
        </p:nvPicPr>
        <p:blipFill>
          <a:blip r:embed="rId1"/>
          <a:stretch>
            <a:fillRect/>
          </a:stretch>
        </p:blipFill>
        <p:spPr>
          <a:xfrm>
            <a:off x="684530" y="2716530"/>
            <a:ext cx="9060815" cy="2788920"/>
          </a:xfrm>
          <a:prstGeom prst="rect">
            <a:avLst/>
          </a:prstGeom>
        </p:spPr>
      </p:pic>
      <p:pic>
        <p:nvPicPr>
          <p:cNvPr id="4" name="图片 3"/>
          <p:cNvPicPr>
            <a:picLocks noChangeAspect="1"/>
          </p:cNvPicPr>
          <p:nvPr/>
        </p:nvPicPr>
        <p:blipFill>
          <a:blip r:embed="rId2"/>
          <a:stretch>
            <a:fillRect/>
          </a:stretch>
        </p:blipFill>
        <p:spPr>
          <a:xfrm>
            <a:off x="10066655" y="3973830"/>
            <a:ext cx="1767840" cy="153162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6646175" y="460009"/>
            <a:ext cx="4099541" cy="645160"/>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1.</a:t>
            </a:r>
            <a:r>
              <a:rPr lang="zh-CN" altLang="en-US" sz="3600" dirty="0" smtClean="0">
                <a:latin typeface="方正静蕾简体" panose="02000000000000000000" pitchFamily="2" charset="-122"/>
                <a:ea typeface="方正静蕾简体" panose="02000000000000000000" pitchFamily="2" charset="-122"/>
              </a:rPr>
              <a:t>用例和用例图</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82" name="文本框 81"/>
          <p:cNvSpPr txBox="1"/>
          <p:nvPr/>
        </p:nvSpPr>
        <p:spPr>
          <a:xfrm>
            <a:off x="6596637" y="1359003"/>
            <a:ext cx="4111437" cy="645160"/>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2.</a:t>
            </a:r>
            <a:r>
              <a:rPr lang="zh-CN" altLang="en-US" sz="3600" dirty="0" smtClean="0">
                <a:latin typeface="方正静蕾简体" panose="02000000000000000000" pitchFamily="2" charset="-122"/>
                <a:ea typeface="方正静蕾简体" panose="02000000000000000000" pitchFamily="2" charset="-122"/>
              </a:rPr>
              <a:t>类图和对象图</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83" name="文本框 82"/>
          <p:cNvSpPr txBox="1"/>
          <p:nvPr/>
        </p:nvSpPr>
        <p:spPr>
          <a:xfrm>
            <a:off x="6612761" y="2292996"/>
            <a:ext cx="4099541" cy="645160"/>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3.</a:t>
            </a:r>
            <a:r>
              <a:rPr lang="zh-CN" altLang="en-US" sz="3600" dirty="0" smtClean="0">
                <a:latin typeface="方正静蕾简体" panose="02000000000000000000" pitchFamily="2" charset="-122"/>
                <a:ea typeface="方正静蕾简体" panose="02000000000000000000" pitchFamily="2" charset="-122"/>
              </a:rPr>
              <a:t>顺序图和通信图</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84" name="文本框 83"/>
          <p:cNvSpPr txBox="1"/>
          <p:nvPr/>
        </p:nvSpPr>
        <p:spPr>
          <a:xfrm>
            <a:off x="6563360" y="3192145"/>
            <a:ext cx="4475480" cy="645160"/>
          </a:xfrm>
          <a:prstGeom prst="rect">
            <a:avLst/>
          </a:prstGeom>
          <a:noFill/>
        </p:spPr>
        <p:txBody>
          <a:bodyPr wrap="square" rtlCol="0">
            <a:spAutoFit/>
          </a:bodyPr>
          <a:lstStyle/>
          <a:p>
            <a:pPr algn="dist"/>
            <a:r>
              <a:rPr lang="en-US" altLang="zh-CN" sz="3600" dirty="0" smtClean="0">
                <a:latin typeface="方正静蕾简体" panose="02000000000000000000" pitchFamily="2" charset="-122"/>
                <a:ea typeface="方正静蕾简体" panose="02000000000000000000" pitchFamily="2" charset="-122"/>
              </a:rPr>
              <a:t>4.</a:t>
            </a:r>
            <a:r>
              <a:rPr lang="zh-CN" altLang="en-US" sz="3600" dirty="0" smtClean="0">
                <a:latin typeface="方正静蕾简体" panose="02000000000000000000" pitchFamily="2" charset="-122"/>
                <a:ea typeface="方正静蕾简体" panose="02000000000000000000" pitchFamily="2" charset="-122"/>
              </a:rPr>
              <a:t>状态机图和活动图</a:t>
            </a:r>
            <a:endParaRPr lang="zh-CN" altLang="en-US" sz="3600" dirty="0" smtClean="0">
              <a:latin typeface="方正静蕾简体" panose="02000000000000000000" pitchFamily="2" charset="-122"/>
              <a:ea typeface="方正静蕾简体" panose="02000000000000000000" pitchFamily="2" charset="-122"/>
            </a:endParaRPr>
          </a:p>
        </p:txBody>
      </p:sp>
      <p:sp>
        <p:nvSpPr>
          <p:cNvPr id="85" name="Freeform 5"/>
          <p:cNvSpPr/>
          <p:nvPr/>
        </p:nvSpPr>
        <p:spPr bwMode="auto">
          <a:xfrm>
            <a:off x="6596637" y="995702"/>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6" name="Freeform 5"/>
          <p:cNvSpPr/>
          <p:nvPr/>
        </p:nvSpPr>
        <p:spPr bwMode="auto">
          <a:xfrm>
            <a:off x="6576962" y="1943541"/>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7" name="Freeform 5"/>
          <p:cNvSpPr/>
          <p:nvPr/>
        </p:nvSpPr>
        <p:spPr bwMode="auto">
          <a:xfrm>
            <a:off x="6576961" y="2886062"/>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8" name="Freeform 5"/>
          <p:cNvSpPr/>
          <p:nvPr/>
        </p:nvSpPr>
        <p:spPr bwMode="auto">
          <a:xfrm>
            <a:off x="6543548" y="3785056"/>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4493045" y="2983162"/>
            <a:ext cx="1386140" cy="2272793"/>
            <a:chOff x="3186355" y="3415833"/>
            <a:chExt cx="1322199" cy="1739005"/>
          </a:xfrm>
        </p:grpSpPr>
        <p:sp>
          <p:nvSpPr>
            <p:cNvPr id="89" name="椭圆 31"/>
            <p:cNvSpPr/>
            <p:nvPr/>
          </p:nvSpPr>
          <p:spPr>
            <a:xfrm>
              <a:off x="3196603" y="3415833"/>
              <a:ext cx="1311951" cy="173900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文本框 89"/>
            <p:cNvSpPr txBox="1"/>
            <p:nvPr/>
          </p:nvSpPr>
          <p:spPr>
            <a:xfrm>
              <a:off x="3186355" y="3489811"/>
              <a:ext cx="1233033" cy="1665027"/>
            </a:xfrm>
            <a:prstGeom prst="rect">
              <a:avLst/>
            </a:prstGeom>
            <a:noFill/>
          </p:spPr>
          <p:txBody>
            <a:bodyPr vert="eaVert" wrap="square" rtlCol="0">
              <a:spAutoFit/>
            </a:bodyPr>
            <a:lstStyle/>
            <a:p>
              <a:r>
                <a:rPr lang="zh-CN" altLang="en-US" sz="7200" dirty="0" smtClean="0">
                  <a:latin typeface="方正静蕾简体" panose="02000000000000000000" pitchFamily="2" charset="-122"/>
                  <a:ea typeface="方正静蕾简体" panose="02000000000000000000" pitchFamily="2" charset="-122"/>
                </a:rPr>
                <a:t>目录</a:t>
              </a:r>
              <a:endParaRPr lang="zh-CN" altLang="en-US" sz="7200" dirty="0">
                <a:latin typeface="方正静蕾简体" panose="02000000000000000000" pitchFamily="2" charset="-122"/>
                <a:ea typeface="方正静蕾简体" panose="02000000000000000000" pitchFamily="2" charset="-122"/>
              </a:endParaRPr>
            </a:p>
          </p:txBody>
        </p:sp>
      </p:grpSp>
      <p:grpSp>
        <p:nvGrpSpPr>
          <p:cNvPr id="29" name="组合 28"/>
          <p:cNvGrpSpPr/>
          <p:nvPr/>
        </p:nvGrpSpPr>
        <p:grpSpPr>
          <a:xfrm>
            <a:off x="804626" y="-533849"/>
            <a:ext cx="3592268" cy="6589863"/>
            <a:chOff x="4699681" y="-47625"/>
            <a:chExt cx="2694359" cy="5098596"/>
          </a:xfrm>
        </p:grpSpPr>
        <p:sp>
          <p:nvSpPr>
            <p:cNvPr id="30" name="Freeform 24"/>
            <p:cNvSpPr/>
            <p:nvPr/>
          </p:nvSpPr>
          <p:spPr bwMode="auto">
            <a:xfrm>
              <a:off x="6946451" y="3647365"/>
              <a:ext cx="447589" cy="131689"/>
            </a:xfrm>
            <a:custGeom>
              <a:avLst/>
              <a:gdLst>
                <a:gd name="T0" fmla="*/ 183 w 188"/>
                <a:gd name="T1" fmla="*/ 35 h 58"/>
                <a:gd name="T2" fmla="*/ 103 w 188"/>
                <a:gd name="T3" fmla="*/ 26 h 58"/>
                <a:gd name="T4" fmla="*/ 15 w 188"/>
                <a:gd name="T5" fmla="*/ 3 h 58"/>
                <a:gd name="T6" fmla="*/ 6 w 188"/>
                <a:gd name="T7" fmla="*/ 14 h 58"/>
                <a:gd name="T8" fmla="*/ 183 w 188"/>
                <a:gd name="T9" fmla="*/ 44 h 58"/>
                <a:gd name="T10" fmla="*/ 183 w 188"/>
                <a:gd name="T11" fmla="*/ 35 h 58"/>
              </a:gdLst>
              <a:ahLst/>
              <a:cxnLst>
                <a:cxn ang="0">
                  <a:pos x="T0" y="T1"/>
                </a:cxn>
                <a:cxn ang="0">
                  <a:pos x="T2" y="T3"/>
                </a:cxn>
                <a:cxn ang="0">
                  <a:pos x="T4" y="T5"/>
                </a:cxn>
                <a:cxn ang="0">
                  <a:pos x="T6" y="T7"/>
                </a:cxn>
                <a:cxn ang="0">
                  <a:pos x="T8" y="T9"/>
                </a:cxn>
                <a:cxn ang="0">
                  <a:pos x="T10" y="T11"/>
                </a:cxn>
              </a:cxnLst>
              <a:rect l="0" t="0" r="r" b="b"/>
              <a:pathLst>
                <a:path w="188" h="58">
                  <a:moveTo>
                    <a:pt x="183" y="35"/>
                  </a:moveTo>
                  <a:cubicBezTo>
                    <a:pt x="157" y="29"/>
                    <a:pt x="130" y="29"/>
                    <a:pt x="103" y="26"/>
                  </a:cubicBezTo>
                  <a:cubicBezTo>
                    <a:pt x="72" y="23"/>
                    <a:pt x="43" y="16"/>
                    <a:pt x="15" y="3"/>
                  </a:cubicBezTo>
                  <a:cubicBezTo>
                    <a:pt x="8" y="0"/>
                    <a:pt x="0" y="8"/>
                    <a:pt x="6" y="14"/>
                  </a:cubicBezTo>
                  <a:cubicBezTo>
                    <a:pt x="54" y="51"/>
                    <a:pt x="126" y="58"/>
                    <a:pt x="183" y="44"/>
                  </a:cubicBezTo>
                  <a:cubicBezTo>
                    <a:pt x="188" y="43"/>
                    <a:pt x="188" y="36"/>
                    <a:pt x="183" y="35"/>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6967431" y="3840242"/>
              <a:ext cx="391641" cy="190217"/>
            </a:xfrm>
            <a:custGeom>
              <a:avLst/>
              <a:gdLst>
                <a:gd name="T0" fmla="*/ 160 w 164"/>
                <a:gd name="T1" fmla="*/ 76 h 84"/>
                <a:gd name="T2" fmla="*/ 77 w 164"/>
                <a:gd name="T3" fmla="*/ 40 h 84"/>
                <a:gd name="T4" fmla="*/ 6 w 164"/>
                <a:gd name="T5" fmla="*/ 1 h 84"/>
                <a:gd name="T6" fmla="*/ 2 w 164"/>
                <a:gd name="T7" fmla="*/ 7 h 84"/>
                <a:gd name="T8" fmla="*/ 72 w 164"/>
                <a:gd name="T9" fmla="*/ 61 h 84"/>
                <a:gd name="T10" fmla="*/ 159 w 164"/>
                <a:gd name="T11" fmla="*/ 84 h 84"/>
                <a:gd name="T12" fmla="*/ 160 w 164"/>
                <a:gd name="T13" fmla="*/ 76 h 84"/>
              </a:gdLst>
              <a:ahLst/>
              <a:cxnLst>
                <a:cxn ang="0">
                  <a:pos x="T0" y="T1"/>
                </a:cxn>
                <a:cxn ang="0">
                  <a:pos x="T2" y="T3"/>
                </a:cxn>
                <a:cxn ang="0">
                  <a:pos x="T4" y="T5"/>
                </a:cxn>
                <a:cxn ang="0">
                  <a:pos x="T6" y="T7"/>
                </a:cxn>
                <a:cxn ang="0">
                  <a:pos x="T8" y="T9"/>
                </a:cxn>
                <a:cxn ang="0">
                  <a:pos x="T10" y="T11"/>
                </a:cxn>
                <a:cxn ang="0">
                  <a:pos x="T12" y="T13"/>
                </a:cxn>
              </a:cxnLst>
              <a:rect l="0" t="0" r="r" b="b"/>
              <a:pathLst>
                <a:path w="164" h="84">
                  <a:moveTo>
                    <a:pt x="160" y="76"/>
                  </a:moveTo>
                  <a:cubicBezTo>
                    <a:pt x="132" y="65"/>
                    <a:pt x="104" y="54"/>
                    <a:pt x="77" y="40"/>
                  </a:cubicBezTo>
                  <a:cubicBezTo>
                    <a:pt x="53" y="28"/>
                    <a:pt x="31" y="11"/>
                    <a:pt x="6" y="1"/>
                  </a:cubicBezTo>
                  <a:cubicBezTo>
                    <a:pt x="3" y="0"/>
                    <a:pt x="0" y="4"/>
                    <a:pt x="2" y="7"/>
                  </a:cubicBezTo>
                  <a:cubicBezTo>
                    <a:pt x="17" y="31"/>
                    <a:pt x="47" y="48"/>
                    <a:pt x="72" y="61"/>
                  </a:cubicBezTo>
                  <a:cubicBezTo>
                    <a:pt x="100" y="75"/>
                    <a:pt x="129" y="83"/>
                    <a:pt x="159" y="84"/>
                  </a:cubicBezTo>
                  <a:cubicBezTo>
                    <a:pt x="164" y="84"/>
                    <a:pt x="164" y="78"/>
                    <a:pt x="160" y="76"/>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2" name="组合 31"/>
            <p:cNvGrpSpPr/>
            <p:nvPr/>
          </p:nvGrpSpPr>
          <p:grpSpPr>
            <a:xfrm>
              <a:off x="4699681" y="-47625"/>
              <a:ext cx="2596018" cy="5098596"/>
              <a:chOff x="2928938" y="-120650"/>
              <a:chExt cx="2946400" cy="6084888"/>
            </a:xfrm>
          </p:grpSpPr>
          <p:sp>
            <p:nvSpPr>
              <p:cNvPr id="33" name="Freeform 5"/>
              <p:cNvSpPr>
                <a:spLocks noEditPoints="1"/>
              </p:cNvSpPr>
              <p:nvPr/>
            </p:nvSpPr>
            <p:spPr bwMode="auto">
              <a:xfrm>
                <a:off x="3370263" y="3111500"/>
                <a:ext cx="1892300" cy="2195513"/>
              </a:xfrm>
              <a:custGeom>
                <a:avLst/>
                <a:gdLst>
                  <a:gd name="T0" fmla="*/ 669 w 698"/>
                  <a:gd name="T1" fmla="*/ 327 h 810"/>
                  <a:gd name="T2" fmla="*/ 662 w 698"/>
                  <a:gd name="T3" fmla="*/ 318 h 810"/>
                  <a:gd name="T4" fmla="*/ 656 w 698"/>
                  <a:gd name="T5" fmla="*/ 291 h 810"/>
                  <a:gd name="T6" fmla="*/ 640 w 698"/>
                  <a:gd name="T7" fmla="*/ 271 h 810"/>
                  <a:gd name="T8" fmla="*/ 566 w 698"/>
                  <a:gd name="T9" fmla="*/ 171 h 810"/>
                  <a:gd name="T10" fmla="*/ 489 w 698"/>
                  <a:gd name="T11" fmla="*/ 106 h 810"/>
                  <a:gd name="T12" fmla="*/ 475 w 698"/>
                  <a:gd name="T13" fmla="*/ 88 h 810"/>
                  <a:gd name="T14" fmla="*/ 458 w 698"/>
                  <a:gd name="T15" fmla="*/ 27 h 810"/>
                  <a:gd name="T16" fmla="*/ 457 w 698"/>
                  <a:gd name="T17" fmla="*/ 27 h 810"/>
                  <a:gd name="T18" fmla="*/ 426 w 698"/>
                  <a:gd name="T19" fmla="*/ 11 h 810"/>
                  <a:gd name="T20" fmla="*/ 376 w 698"/>
                  <a:gd name="T21" fmla="*/ 3 h 810"/>
                  <a:gd name="T22" fmla="*/ 295 w 698"/>
                  <a:gd name="T23" fmla="*/ 6 h 810"/>
                  <a:gd name="T24" fmla="*/ 284 w 698"/>
                  <a:gd name="T25" fmla="*/ 11 h 810"/>
                  <a:gd name="T26" fmla="*/ 276 w 698"/>
                  <a:gd name="T27" fmla="*/ 12 h 810"/>
                  <a:gd name="T28" fmla="*/ 266 w 698"/>
                  <a:gd name="T29" fmla="*/ 29 h 810"/>
                  <a:gd name="T30" fmla="*/ 265 w 698"/>
                  <a:gd name="T31" fmla="*/ 53 h 810"/>
                  <a:gd name="T32" fmla="*/ 258 w 698"/>
                  <a:gd name="T33" fmla="*/ 62 h 810"/>
                  <a:gd name="T34" fmla="*/ 246 w 698"/>
                  <a:gd name="T35" fmla="*/ 83 h 810"/>
                  <a:gd name="T36" fmla="*/ 246 w 698"/>
                  <a:gd name="T37" fmla="*/ 84 h 810"/>
                  <a:gd name="T38" fmla="*/ 175 w 698"/>
                  <a:gd name="T39" fmla="*/ 153 h 810"/>
                  <a:gd name="T40" fmla="*/ 140 w 698"/>
                  <a:gd name="T41" fmla="*/ 189 h 810"/>
                  <a:gd name="T42" fmla="*/ 114 w 698"/>
                  <a:gd name="T43" fmla="*/ 202 h 810"/>
                  <a:gd name="T44" fmla="*/ 61 w 698"/>
                  <a:gd name="T45" fmla="*/ 610 h 810"/>
                  <a:gd name="T46" fmla="*/ 61 w 698"/>
                  <a:gd name="T47" fmla="*/ 611 h 810"/>
                  <a:gd name="T48" fmla="*/ 62 w 698"/>
                  <a:gd name="T49" fmla="*/ 619 h 810"/>
                  <a:gd name="T50" fmla="*/ 144 w 698"/>
                  <a:gd name="T51" fmla="*/ 731 h 810"/>
                  <a:gd name="T52" fmla="*/ 268 w 698"/>
                  <a:gd name="T53" fmla="*/ 797 h 810"/>
                  <a:gd name="T54" fmla="*/ 415 w 698"/>
                  <a:gd name="T55" fmla="*/ 799 h 810"/>
                  <a:gd name="T56" fmla="*/ 462 w 698"/>
                  <a:gd name="T57" fmla="*/ 785 h 810"/>
                  <a:gd name="T58" fmla="*/ 610 w 698"/>
                  <a:gd name="T59" fmla="*/ 710 h 810"/>
                  <a:gd name="T60" fmla="*/ 622 w 698"/>
                  <a:gd name="T61" fmla="*/ 691 h 810"/>
                  <a:gd name="T62" fmla="*/ 662 w 698"/>
                  <a:gd name="T63" fmla="*/ 628 h 810"/>
                  <a:gd name="T64" fmla="*/ 672 w 698"/>
                  <a:gd name="T65" fmla="*/ 574 h 810"/>
                  <a:gd name="T66" fmla="*/ 669 w 698"/>
                  <a:gd name="T67" fmla="*/ 327 h 810"/>
                  <a:gd name="T68" fmla="*/ 534 w 698"/>
                  <a:gd name="T69" fmla="*/ 523 h 810"/>
                  <a:gd name="T70" fmla="*/ 536 w 698"/>
                  <a:gd name="T71" fmla="*/ 520 h 810"/>
                  <a:gd name="T72" fmla="*/ 535 w 698"/>
                  <a:gd name="T73" fmla="*/ 527 h 810"/>
                  <a:gd name="T74" fmla="*/ 535 w 698"/>
                  <a:gd name="T75" fmla="*/ 529 h 810"/>
                  <a:gd name="T76" fmla="*/ 535 w 698"/>
                  <a:gd name="T77" fmla="*/ 530 h 810"/>
                  <a:gd name="T78" fmla="*/ 534 w 698"/>
                  <a:gd name="T79" fmla="*/ 525 h 810"/>
                  <a:gd name="T80" fmla="*/ 534 w 698"/>
                  <a:gd name="T81" fmla="*/ 52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8" h="810">
                    <a:moveTo>
                      <a:pt x="669" y="327"/>
                    </a:moveTo>
                    <a:cubicBezTo>
                      <a:pt x="667" y="323"/>
                      <a:pt x="665" y="320"/>
                      <a:pt x="662" y="318"/>
                    </a:cubicBezTo>
                    <a:cubicBezTo>
                      <a:pt x="660" y="309"/>
                      <a:pt x="658" y="300"/>
                      <a:pt x="656" y="291"/>
                    </a:cubicBezTo>
                    <a:cubicBezTo>
                      <a:pt x="655" y="282"/>
                      <a:pt x="648" y="275"/>
                      <a:pt x="640" y="271"/>
                    </a:cubicBezTo>
                    <a:cubicBezTo>
                      <a:pt x="629" y="231"/>
                      <a:pt x="597" y="196"/>
                      <a:pt x="566" y="171"/>
                    </a:cubicBezTo>
                    <a:cubicBezTo>
                      <a:pt x="542" y="151"/>
                      <a:pt x="511" y="131"/>
                      <a:pt x="489" y="106"/>
                    </a:cubicBezTo>
                    <a:cubicBezTo>
                      <a:pt x="487" y="97"/>
                      <a:pt x="482" y="91"/>
                      <a:pt x="475" y="88"/>
                    </a:cubicBezTo>
                    <a:cubicBezTo>
                      <a:pt x="463" y="70"/>
                      <a:pt x="456" y="50"/>
                      <a:pt x="458" y="27"/>
                    </a:cubicBezTo>
                    <a:cubicBezTo>
                      <a:pt x="458" y="27"/>
                      <a:pt x="458" y="27"/>
                      <a:pt x="457" y="27"/>
                    </a:cubicBezTo>
                    <a:cubicBezTo>
                      <a:pt x="458" y="10"/>
                      <a:pt x="438" y="3"/>
                      <a:pt x="426" y="11"/>
                    </a:cubicBezTo>
                    <a:cubicBezTo>
                      <a:pt x="410" y="6"/>
                      <a:pt x="392" y="5"/>
                      <a:pt x="376" y="3"/>
                    </a:cubicBezTo>
                    <a:cubicBezTo>
                      <a:pt x="349" y="0"/>
                      <a:pt x="322" y="1"/>
                      <a:pt x="295" y="6"/>
                    </a:cubicBezTo>
                    <a:cubicBezTo>
                      <a:pt x="290" y="7"/>
                      <a:pt x="287" y="9"/>
                      <a:pt x="284" y="11"/>
                    </a:cubicBezTo>
                    <a:cubicBezTo>
                      <a:pt x="281" y="11"/>
                      <a:pt x="279" y="11"/>
                      <a:pt x="276" y="12"/>
                    </a:cubicBezTo>
                    <a:cubicBezTo>
                      <a:pt x="267" y="12"/>
                      <a:pt x="263" y="22"/>
                      <a:pt x="266" y="29"/>
                    </a:cubicBezTo>
                    <a:cubicBezTo>
                      <a:pt x="266" y="37"/>
                      <a:pt x="266" y="45"/>
                      <a:pt x="265" y="53"/>
                    </a:cubicBezTo>
                    <a:cubicBezTo>
                      <a:pt x="262" y="55"/>
                      <a:pt x="260" y="58"/>
                      <a:pt x="258" y="62"/>
                    </a:cubicBezTo>
                    <a:cubicBezTo>
                      <a:pt x="254" y="69"/>
                      <a:pt x="250" y="76"/>
                      <a:pt x="246" y="83"/>
                    </a:cubicBezTo>
                    <a:cubicBezTo>
                      <a:pt x="246" y="84"/>
                      <a:pt x="246" y="84"/>
                      <a:pt x="246" y="84"/>
                    </a:cubicBezTo>
                    <a:cubicBezTo>
                      <a:pt x="227" y="111"/>
                      <a:pt x="201" y="131"/>
                      <a:pt x="175" y="153"/>
                    </a:cubicBezTo>
                    <a:cubicBezTo>
                      <a:pt x="163" y="164"/>
                      <a:pt x="151" y="176"/>
                      <a:pt x="140" y="189"/>
                    </a:cubicBezTo>
                    <a:cubicBezTo>
                      <a:pt x="130" y="188"/>
                      <a:pt x="120" y="192"/>
                      <a:pt x="114" y="202"/>
                    </a:cubicBezTo>
                    <a:cubicBezTo>
                      <a:pt x="44" y="325"/>
                      <a:pt x="0" y="474"/>
                      <a:pt x="61" y="610"/>
                    </a:cubicBezTo>
                    <a:cubicBezTo>
                      <a:pt x="61" y="610"/>
                      <a:pt x="61" y="611"/>
                      <a:pt x="61" y="611"/>
                    </a:cubicBezTo>
                    <a:cubicBezTo>
                      <a:pt x="61" y="614"/>
                      <a:pt x="61" y="616"/>
                      <a:pt x="62" y="619"/>
                    </a:cubicBezTo>
                    <a:cubicBezTo>
                      <a:pt x="83" y="661"/>
                      <a:pt x="107" y="700"/>
                      <a:pt x="144" y="731"/>
                    </a:cubicBezTo>
                    <a:cubicBezTo>
                      <a:pt x="179" y="762"/>
                      <a:pt x="222" y="786"/>
                      <a:pt x="268" y="797"/>
                    </a:cubicBezTo>
                    <a:cubicBezTo>
                      <a:pt x="316" y="809"/>
                      <a:pt x="367" y="810"/>
                      <a:pt x="415" y="799"/>
                    </a:cubicBezTo>
                    <a:cubicBezTo>
                      <a:pt x="430" y="796"/>
                      <a:pt x="446" y="791"/>
                      <a:pt x="462" y="785"/>
                    </a:cubicBezTo>
                    <a:cubicBezTo>
                      <a:pt x="522" y="786"/>
                      <a:pt x="574" y="758"/>
                      <a:pt x="610" y="710"/>
                    </a:cubicBezTo>
                    <a:cubicBezTo>
                      <a:pt x="614" y="704"/>
                      <a:pt x="618" y="697"/>
                      <a:pt x="622" y="691"/>
                    </a:cubicBezTo>
                    <a:cubicBezTo>
                      <a:pt x="646" y="682"/>
                      <a:pt x="656" y="649"/>
                      <a:pt x="662" y="628"/>
                    </a:cubicBezTo>
                    <a:cubicBezTo>
                      <a:pt x="667" y="611"/>
                      <a:pt x="672" y="592"/>
                      <a:pt x="672" y="574"/>
                    </a:cubicBezTo>
                    <a:cubicBezTo>
                      <a:pt x="698" y="493"/>
                      <a:pt x="696" y="408"/>
                      <a:pt x="669" y="327"/>
                    </a:cubicBezTo>
                    <a:moveTo>
                      <a:pt x="534" y="523"/>
                    </a:moveTo>
                    <a:cubicBezTo>
                      <a:pt x="535" y="522"/>
                      <a:pt x="535" y="521"/>
                      <a:pt x="536" y="520"/>
                    </a:cubicBezTo>
                    <a:cubicBezTo>
                      <a:pt x="535" y="522"/>
                      <a:pt x="535" y="525"/>
                      <a:pt x="535" y="527"/>
                    </a:cubicBezTo>
                    <a:cubicBezTo>
                      <a:pt x="535" y="528"/>
                      <a:pt x="535" y="529"/>
                      <a:pt x="535" y="529"/>
                    </a:cubicBezTo>
                    <a:cubicBezTo>
                      <a:pt x="535" y="530"/>
                      <a:pt x="535" y="530"/>
                      <a:pt x="535" y="530"/>
                    </a:cubicBezTo>
                    <a:cubicBezTo>
                      <a:pt x="534" y="529"/>
                      <a:pt x="534" y="527"/>
                      <a:pt x="534" y="525"/>
                    </a:cubicBezTo>
                    <a:cubicBezTo>
                      <a:pt x="534" y="525"/>
                      <a:pt x="534" y="524"/>
                      <a:pt x="534" y="52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
              <p:cNvSpPr/>
              <p:nvPr/>
            </p:nvSpPr>
            <p:spPr bwMode="auto">
              <a:xfrm>
                <a:off x="3668713" y="3486150"/>
                <a:ext cx="504825" cy="955675"/>
              </a:xfrm>
              <a:custGeom>
                <a:avLst/>
                <a:gdLst>
                  <a:gd name="T0" fmla="*/ 125 w 186"/>
                  <a:gd name="T1" fmla="*/ 14 h 353"/>
                  <a:gd name="T2" fmla="*/ 110 w 186"/>
                  <a:gd name="T3" fmla="*/ 18 h 353"/>
                  <a:gd name="T4" fmla="*/ 61 w 186"/>
                  <a:gd name="T5" fmla="*/ 63 h 353"/>
                  <a:gd name="T6" fmla="*/ 8 w 186"/>
                  <a:gd name="T7" fmla="*/ 190 h 353"/>
                  <a:gd name="T8" fmla="*/ 4 w 186"/>
                  <a:gd name="T9" fmla="*/ 213 h 353"/>
                  <a:gd name="T10" fmla="*/ 1 w 186"/>
                  <a:gd name="T11" fmla="*/ 282 h 353"/>
                  <a:gd name="T12" fmla="*/ 4 w 186"/>
                  <a:gd name="T13" fmla="*/ 294 h 353"/>
                  <a:gd name="T14" fmla="*/ 36 w 186"/>
                  <a:gd name="T15" fmla="*/ 344 h 353"/>
                  <a:gd name="T16" fmla="*/ 75 w 186"/>
                  <a:gd name="T17" fmla="*/ 299 h 353"/>
                  <a:gd name="T18" fmla="*/ 78 w 186"/>
                  <a:gd name="T19" fmla="*/ 220 h 353"/>
                  <a:gd name="T20" fmla="*/ 95 w 186"/>
                  <a:gd name="T21" fmla="*/ 152 h 353"/>
                  <a:gd name="T22" fmla="*/ 120 w 186"/>
                  <a:gd name="T23" fmla="*/ 108 h 353"/>
                  <a:gd name="T24" fmla="*/ 160 w 186"/>
                  <a:gd name="T25" fmla="*/ 59 h 353"/>
                  <a:gd name="T26" fmla="*/ 125 w 186"/>
                  <a:gd name="T27" fmla="*/ 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353">
                    <a:moveTo>
                      <a:pt x="125" y="14"/>
                    </a:moveTo>
                    <a:cubicBezTo>
                      <a:pt x="121" y="13"/>
                      <a:pt x="115" y="14"/>
                      <a:pt x="110" y="18"/>
                    </a:cubicBezTo>
                    <a:cubicBezTo>
                      <a:pt x="91" y="29"/>
                      <a:pt x="74" y="45"/>
                      <a:pt x="61" y="63"/>
                    </a:cubicBezTo>
                    <a:cubicBezTo>
                      <a:pt x="32" y="98"/>
                      <a:pt x="16" y="147"/>
                      <a:pt x="8" y="190"/>
                    </a:cubicBezTo>
                    <a:cubicBezTo>
                      <a:pt x="7" y="198"/>
                      <a:pt x="5" y="206"/>
                      <a:pt x="4" y="213"/>
                    </a:cubicBezTo>
                    <a:cubicBezTo>
                      <a:pt x="1" y="236"/>
                      <a:pt x="0" y="259"/>
                      <a:pt x="1" y="282"/>
                    </a:cubicBezTo>
                    <a:cubicBezTo>
                      <a:pt x="1" y="286"/>
                      <a:pt x="2" y="290"/>
                      <a:pt x="4" y="294"/>
                    </a:cubicBezTo>
                    <a:cubicBezTo>
                      <a:pt x="7" y="315"/>
                      <a:pt x="16" y="338"/>
                      <a:pt x="36" y="344"/>
                    </a:cubicBezTo>
                    <a:cubicBezTo>
                      <a:pt x="65" y="353"/>
                      <a:pt x="74" y="319"/>
                      <a:pt x="75" y="299"/>
                    </a:cubicBezTo>
                    <a:cubicBezTo>
                      <a:pt x="76" y="272"/>
                      <a:pt x="74" y="246"/>
                      <a:pt x="78" y="220"/>
                    </a:cubicBezTo>
                    <a:cubicBezTo>
                      <a:pt x="81" y="197"/>
                      <a:pt x="87" y="174"/>
                      <a:pt x="95" y="152"/>
                    </a:cubicBezTo>
                    <a:cubicBezTo>
                      <a:pt x="102" y="137"/>
                      <a:pt x="111" y="122"/>
                      <a:pt x="120" y="108"/>
                    </a:cubicBezTo>
                    <a:cubicBezTo>
                      <a:pt x="131" y="92"/>
                      <a:pt x="145" y="72"/>
                      <a:pt x="160" y="59"/>
                    </a:cubicBezTo>
                    <a:cubicBezTo>
                      <a:pt x="186" y="36"/>
                      <a:pt x="153" y="0"/>
                      <a:pt x="125" y="1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
              <p:cNvSpPr/>
              <p:nvPr/>
            </p:nvSpPr>
            <p:spPr bwMode="auto">
              <a:xfrm>
                <a:off x="3690938" y="4449763"/>
                <a:ext cx="225425" cy="314325"/>
              </a:xfrm>
              <a:custGeom>
                <a:avLst/>
                <a:gdLst>
                  <a:gd name="T0" fmla="*/ 77 w 83"/>
                  <a:gd name="T1" fmla="*/ 26 h 116"/>
                  <a:gd name="T2" fmla="*/ 43 w 83"/>
                  <a:gd name="T3" fmla="*/ 0 h 116"/>
                  <a:gd name="T4" fmla="*/ 8 w 83"/>
                  <a:gd name="T5" fmla="*/ 26 h 116"/>
                  <a:gd name="T6" fmla="*/ 22 w 83"/>
                  <a:gd name="T7" fmla="*/ 104 h 116"/>
                  <a:gd name="T8" fmla="*/ 67 w 83"/>
                  <a:gd name="T9" fmla="*/ 98 h 116"/>
                  <a:gd name="T10" fmla="*/ 73 w 83"/>
                  <a:gd name="T11" fmla="*/ 84 h 116"/>
                  <a:gd name="T12" fmla="*/ 74 w 83"/>
                  <a:gd name="T13" fmla="*/ 80 h 116"/>
                  <a:gd name="T14" fmla="*/ 78 w 83"/>
                  <a:gd name="T15" fmla="*/ 73 h 116"/>
                  <a:gd name="T16" fmla="*/ 77 w 83"/>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16">
                    <a:moveTo>
                      <a:pt x="77" y="26"/>
                    </a:moveTo>
                    <a:cubicBezTo>
                      <a:pt x="71" y="11"/>
                      <a:pt x="60" y="0"/>
                      <a:pt x="43" y="0"/>
                    </a:cubicBezTo>
                    <a:cubicBezTo>
                      <a:pt x="26" y="0"/>
                      <a:pt x="14" y="11"/>
                      <a:pt x="8" y="26"/>
                    </a:cubicBezTo>
                    <a:cubicBezTo>
                      <a:pt x="0" y="51"/>
                      <a:pt x="0" y="85"/>
                      <a:pt x="22" y="104"/>
                    </a:cubicBezTo>
                    <a:cubicBezTo>
                      <a:pt x="34" y="115"/>
                      <a:pt x="59" y="116"/>
                      <a:pt x="67" y="98"/>
                    </a:cubicBezTo>
                    <a:cubicBezTo>
                      <a:pt x="69" y="94"/>
                      <a:pt x="72" y="89"/>
                      <a:pt x="73" y="84"/>
                    </a:cubicBezTo>
                    <a:cubicBezTo>
                      <a:pt x="73" y="83"/>
                      <a:pt x="74" y="81"/>
                      <a:pt x="74" y="80"/>
                    </a:cubicBezTo>
                    <a:cubicBezTo>
                      <a:pt x="75" y="78"/>
                      <a:pt x="76" y="75"/>
                      <a:pt x="78" y="73"/>
                    </a:cubicBezTo>
                    <a:cubicBezTo>
                      <a:pt x="83" y="58"/>
                      <a:pt x="83" y="40"/>
                      <a:pt x="77"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3897313" y="4745038"/>
                <a:ext cx="200025" cy="195263"/>
              </a:xfrm>
              <a:custGeom>
                <a:avLst/>
                <a:gdLst>
                  <a:gd name="T0" fmla="*/ 72 w 74"/>
                  <a:gd name="T1" fmla="*/ 26 h 72"/>
                  <a:gd name="T2" fmla="*/ 56 w 74"/>
                  <a:gd name="T3" fmla="*/ 5 h 72"/>
                  <a:gd name="T4" fmla="*/ 47 w 74"/>
                  <a:gd name="T5" fmla="*/ 2 h 72"/>
                  <a:gd name="T6" fmla="*/ 31 w 74"/>
                  <a:gd name="T7" fmla="*/ 1 h 72"/>
                  <a:gd name="T8" fmla="*/ 26 w 74"/>
                  <a:gd name="T9" fmla="*/ 2 h 72"/>
                  <a:gd name="T10" fmla="*/ 17 w 74"/>
                  <a:gd name="T11" fmla="*/ 6 h 72"/>
                  <a:gd name="T12" fmla="*/ 3 w 74"/>
                  <a:gd name="T13" fmla="*/ 23 h 72"/>
                  <a:gd name="T14" fmla="*/ 1 w 74"/>
                  <a:gd name="T15" fmla="*/ 27 h 72"/>
                  <a:gd name="T16" fmla="*/ 0 w 74"/>
                  <a:gd name="T17" fmla="*/ 36 h 72"/>
                  <a:gd name="T18" fmla="*/ 1 w 74"/>
                  <a:gd name="T19" fmla="*/ 46 h 72"/>
                  <a:gd name="T20" fmla="*/ 8 w 74"/>
                  <a:gd name="T21" fmla="*/ 58 h 72"/>
                  <a:gd name="T22" fmla="*/ 14 w 74"/>
                  <a:gd name="T23" fmla="*/ 64 h 72"/>
                  <a:gd name="T24" fmla="*/ 22 w 74"/>
                  <a:gd name="T25" fmla="*/ 69 h 72"/>
                  <a:gd name="T26" fmla="*/ 31 w 74"/>
                  <a:gd name="T27" fmla="*/ 71 h 72"/>
                  <a:gd name="T28" fmla="*/ 45 w 74"/>
                  <a:gd name="T29" fmla="*/ 71 h 72"/>
                  <a:gd name="T30" fmla="*/ 47 w 74"/>
                  <a:gd name="T31" fmla="*/ 70 h 72"/>
                  <a:gd name="T32" fmla="*/ 59 w 74"/>
                  <a:gd name="T33" fmla="*/ 64 h 72"/>
                  <a:gd name="T34" fmla="*/ 69 w 74"/>
                  <a:gd name="T35" fmla="*/ 54 h 72"/>
                  <a:gd name="T36" fmla="*/ 73 w 74"/>
                  <a:gd name="T37" fmla="*/ 41 h 72"/>
                  <a:gd name="T38" fmla="*/ 72 w 74"/>
                  <a:gd name="T39" fmla="*/ 2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72">
                    <a:moveTo>
                      <a:pt x="72" y="26"/>
                    </a:moveTo>
                    <a:cubicBezTo>
                      <a:pt x="69" y="18"/>
                      <a:pt x="64" y="10"/>
                      <a:pt x="56" y="5"/>
                    </a:cubicBezTo>
                    <a:cubicBezTo>
                      <a:pt x="53" y="4"/>
                      <a:pt x="50" y="3"/>
                      <a:pt x="47" y="2"/>
                    </a:cubicBezTo>
                    <a:cubicBezTo>
                      <a:pt x="42" y="0"/>
                      <a:pt x="36" y="0"/>
                      <a:pt x="31" y="1"/>
                    </a:cubicBezTo>
                    <a:cubicBezTo>
                      <a:pt x="29" y="2"/>
                      <a:pt x="28" y="2"/>
                      <a:pt x="26" y="2"/>
                    </a:cubicBezTo>
                    <a:cubicBezTo>
                      <a:pt x="23" y="3"/>
                      <a:pt x="20" y="4"/>
                      <a:pt x="17" y="6"/>
                    </a:cubicBezTo>
                    <a:cubicBezTo>
                      <a:pt x="10" y="9"/>
                      <a:pt x="4" y="15"/>
                      <a:pt x="3" y="23"/>
                    </a:cubicBezTo>
                    <a:cubicBezTo>
                      <a:pt x="2" y="25"/>
                      <a:pt x="2" y="26"/>
                      <a:pt x="1" y="27"/>
                    </a:cubicBezTo>
                    <a:cubicBezTo>
                      <a:pt x="1" y="30"/>
                      <a:pt x="0" y="33"/>
                      <a:pt x="0" y="36"/>
                    </a:cubicBezTo>
                    <a:cubicBezTo>
                      <a:pt x="0" y="39"/>
                      <a:pt x="1" y="43"/>
                      <a:pt x="1" y="46"/>
                    </a:cubicBezTo>
                    <a:cubicBezTo>
                      <a:pt x="2" y="50"/>
                      <a:pt x="5" y="54"/>
                      <a:pt x="8" y="58"/>
                    </a:cubicBezTo>
                    <a:cubicBezTo>
                      <a:pt x="9" y="61"/>
                      <a:pt x="11" y="63"/>
                      <a:pt x="14" y="64"/>
                    </a:cubicBezTo>
                    <a:cubicBezTo>
                      <a:pt x="16" y="66"/>
                      <a:pt x="19" y="68"/>
                      <a:pt x="22" y="69"/>
                    </a:cubicBezTo>
                    <a:cubicBezTo>
                      <a:pt x="25" y="70"/>
                      <a:pt x="28" y="71"/>
                      <a:pt x="31" y="71"/>
                    </a:cubicBezTo>
                    <a:cubicBezTo>
                      <a:pt x="36" y="72"/>
                      <a:pt x="40" y="72"/>
                      <a:pt x="45" y="71"/>
                    </a:cubicBezTo>
                    <a:cubicBezTo>
                      <a:pt x="46" y="71"/>
                      <a:pt x="47" y="70"/>
                      <a:pt x="47" y="70"/>
                    </a:cubicBezTo>
                    <a:cubicBezTo>
                      <a:pt x="52" y="69"/>
                      <a:pt x="56" y="67"/>
                      <a:pt x="59" y="64"/>
                    </a:cubicBezTo>
                    <a:cubicBezTo>
                      <a:pt x="63" y="61"/>
                      <a:pt x="66" y="58"/>
                      <a:pt x="69" y="54"/>
                    </a:cubicBezTo>
                    <a:cubicBezTo>
                      <a:pt x="71" y="50"/>
                      <a:pt x="72" y="45"/>
                      <a:pt x="73" y="41"/>
                    </a:cubicBezTo>
                    <a:cubicBezTo>
                      <a:pt x="74" y="36"/>
                      <a:pt x="74" y="31"/>
                      <a:pt x="72"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9"/>
              <p:cNvSpPr/>
              <p:nvPr/>
            </p:nvSpPr>
            <p:spPr bwMode="auto">
              <a:xfrm>
                <a:off x="4094163" y="4897438"/>
                <a:ext cx="125413" cy="122238"/>
              </a:xfrm>
              <a:custGeom>
                <a:avLst/>
                <a:gdLst>
                  <a:gd name="T0" fmla="*/ 34 w 46"/>
                  <a:gd name="T1" fmla="*/ 3 h 45"/>
                  <a:gd name="T2" fmla="*/ 20 w 46"/>
                  <a:gd name="T3" fmla="*/ 1 h 45"/>
                  <a:gd name="T4" fmla="*/ 8 w 46"/>
                  <a:gd name="T5" fmla="*/ 7 h 45"/>
                  <a:gd name="T6" fmla="*/ 3 w 46"/>
                  <a:gd name="T7" fmla="*/ 30 h 45"/>
                  <a:gd name="T8" fmla="*/ 29 w 46"/>
                  <a:gd name="T9" fmla="*/ 43 h 45"/>
                  <a:gd name="T10" fmla="*/ 29 w 46"/>
                  <a:gd name="T11" fmla="*/ 43 h 45"/>
                  <a:gd name="T12" fmla="*/ 44 w 46"/>
                  <a:gd name="T13" fmla="*/ 28 h 45"/>
                  <a:gd name="T14" fmla="*/ 44 w 46"/>
                  <a:gd name="T15" fmla="*/ 28 h 45"/>
                  <a:gd name="T16" fmla="*/ 34 w 46"/>
                  <a:gd name="T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5">
                    <a:moveTo>
                      <a:pt x="34" y="3"/>
                    </a:moveTo>
                    <a:cubicBezTo>
                      <a:pt x="30" y="1"/>
                      <a:pt x="25" y="0"/>
                      <a:pt x="20" y="1"/>
                    </a:cubicBezTo>
                    <a:cubicBezTo>
                      <a:pt x="16" y="1"/>
                      <a:pt x="11" y="3"/>
                      <a:pt x="8" y="7"/>
                    </a:cubicBezTo>
                    <a:cubicBezTo>
                      <a:pt x="2" y="13"/>
                      <a:pt x="0" y="22"/>
                      <a:pt x="3" y="30"/>
                    </a:cubicBezTo>
                    <a:cubicBezTo>
                      <a:pt x="8" y="40"/>
                      <a:pt x="18" y="45"/>
                      <a:pt x="29" y="43"/>
                    </a:cubicBezTo>
                    <a:cubicBezTo>
                      <a:pt x="29" y="43"/>
                      <a:pt x="29" y="43"/>
                      <a:pt x="29" y="43"/>
                    </a:cubicBezTo>
                    <a:cubicBezTo>
                      <a:pt x="36" y="41"/>
                      <a:pt x="42" y="35"/>
                      <a:pt x="44" y="28"/>
                    </a:cubicBezTo>
                    <a:cubicBezTo>
                      <a:pt x="44" y="28"/>
                      <a:pt x="44" y="28"/>
                      <a:pt x="44" y="28"/>
                    </a:cubicBezTo>
                    <a:cubicBezTo>
                      <a:pt x="46" y="18"/>
                      <a:pt x="42" y="8"/>
                      <a:pt x="34" y="3"/>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p:nvPr/>
            </p:nvSpPr>
            <p:spPr bwMode="auto">
              <a:xfrm>
                <a:off x="4611688" y="3490913"/>
                <a:ext cx="257175" cy="284163"/>
              </a:xfrm>
              <a:custGeom>
                <a:avLst/>
                <a:gdLst>
                  <a:gd name="T0" fmla="*/ 91 w 95"/>
                  <a:gd name="T1" fmla="*/ 65 h 105"/>
                  <a:gd name="T2" fmla="*/ 69 w 95"/>
                  <a:gd name="T3" fmla="*/ 35 h 105"/>
                  <a:gd name="T4" fmla="*/ 60 w 95"/>
                  <a:gd name="T5" fmla="*/ 20 h 105"/>
                  <a:gd name="T6" fmla="*/ 20 w 95"/>
                  <a:gd name="T7" fmla="*/ 9 h 105"/>
                  <a:gd name="T8" fmla="*/ 9 w 95"/>
                  <a:gd name="T9" fmla="*/ 50 h 105"/>
                  <a:gd name="T10" fmla="*/ 18 w 95"/>
                  <a:gd name="T11" fmla="*/ 65 h 105"/>
                  <a:gd name="T12" fmla="*/ 22 w 95"/>
                  <a:gd name="T13" fmla="*/ 72 h 105"/>
                  <a:gd name="T14" fmla="*/ 22 w 95"/>
                  <a:gd name="T15" fmla="*/ 74 h 105"/>
                  <a:gd name="T16" fmla="*/ 23 w 95"/>
                  <a:gd name="T17" fmla="*/ 76 h 105"/>
                  <a:gd name="T18" fmla="*/ 44 w 95"/>
                  <a:gd name="T19" fmla="*/ 97 h 105"/>
                  <a:gd name="T20" fmla="*/ 70 w 95"/>
                  <a:gd name="T21" fmla="*/ 102 h 105"/>
                  <a:gd name="T22" fmla="*/ 91 w 95"/>
                  <a:gd name="T23"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05">
                    <a:moveTo>
                      <a:pt x="91" y="65"/>
                    </a:moveTo>
                    <a:cubicBezTo>
                      <a:pt x="87" y="53"/>
                      <a:pt x="80" y="42"/>
                      <a:pt x="69" y="35"/>
                    </a:cubicBezTo>
                    <a:cubicBezTo>
                      <a:pt x="67" y="30"/>
                      <a:pt x="64" y="25"/>
                      <a:pt x="60" y="20"/>
                    </a:cubicBezTo>
                    <a:cubicBezTo>
                      <a:pt x="52" y="7"/>
                      <a:pt x="34" y="0"/>
                      <a:pt x="20" y="9"/>
                    </a:cubicBezTo>
                    <a:cubicBezTo>
                      <a:pt x="7" y="18"/>
                      <a:pt x="0" y="36"/>
                      <a:pt x="9" y="50"/>
                    </a:cubicBezTo>
                    <a:cubicBezTo>
                      <a:pt x="12" y="55"/>
                      <a:pt x="15" y="60"/>
                      <a:pt x="18" y="65"/>
                    </a:cubicBezTo>
                    <a:cubicBezTo>
                      <a:pt x="19" y="67"/>
                      <a:pt x="20" y="70"/>
                      <a:pt x="22" y="72"/>
                    </a:cubicBezTo>
                    <a:cubicBezTo>
                      <a:pt x="22" y="73"/>
                      <a:pt x="22" y="73"/>
                      <a:pt x="22" y="74"/>
                    </a:cubicBezTo>
                    <a:cubicBezTo>
                      <a:pt x="23" y="74"/>
                      <a:pt x="23" y="75"/>
                      <a:pt x="23" y="76"/>
                    </a:cubicBezTo>
                    <a:cubicBezTo>
                      <a:pt x="27" y="86"/>
                      <a:pt x="35" y="94"/>
                      <a:pt x="44" y="97"/>
                    </a:cubicBezTo>
                    <a:cubicBezTo>
                      <a:pt x="52" y="102"/>
                      <a:pt x="61" y="105"/>
                      <a:pt x="70" y="102"/>
                    </a:cubicBezTo>
                    <a:cubicBezTo>
                      <a:pt x="85" y="97"/>
                      <a:pt x="95" y="81"/>
                      <a:pt x="91" y="6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1"/>
              <p:cNvSpPr/>
              <p:nvPr/>
            </p:nvSpPr>
            <p:spPr bwMode="auto">
              <a:xfrm>
                <a:off x="4895851" y="3846513"/>
                <a:ext cx="236538" cy="500063"/>
              </a:xfrm>
              <a:custGeom>
                <a:avLst/>
                <a:gdLst>
                  <a:gd name="T0" fmla="*/ 72 w 87"/>
                  <a:gd name="T1" fmla="*/ 37 h 185"/>
                  <a:gd name="T2" fmla="*/ 12 w 87"/>
                  <a:gd name="T3" fmla="*/ 53 h 185"/>
                  <a:gd name="T4" fmla="*/ 21 w 87"/>
                  <a:gd name="T5" fmla="*/ 92 h 185"/>
                  <a:gd name="T6" fmla="*/ 23 w 87"/>
                  <a:gd name="T7" fmla="*/ 144 h 185"/>
                  <a:gd name="T8" fmla="*/ 80 w 87"/>
                  <a:gd name="T9" fmla="*/ 152 h 185"/>
                  <a:gd name="T10" fmla="*/ 72 w 87"/>
                  <a:gd name="T11" fmla="*/ 37 h 185"/>
                </a:gdLst>
                <a:ahLst/>
                <a:cxnLst>
                  <a:cxn ang="0">
                    <a:pos x="T0" y="T1"/>
                  </a:cxn>
                  <a:cxn ang="0">
                    <a:pos x="T2" y="T3"/>
                  </a:cxn>
                  <a:cxn ang="0">
                    <a:pos x="T4" y="T5"/>
                  </a:cxn>
                  <a:cxn ang="0">
                    <a:pos x="T6" y="T7"/>
                  </a:cxn>
                  <a:cxn ang="0">
                    <a:pos x="T8" y="T9"/>
                  </a:cxn>
                  <a:cxn ang="0">
                    <a:pos x="T10" y="T11"/>
                  </a:cxn>
                </a:cxnLst>
                <a:rect l="0" t="0" r="r" b="b"/>
                <a:pathLst>
                  <a:path w="87" h="185">
                    <a:moveTo>
                      <a:pt x="72" y="37"/>
                    </a:moveTo>
                    <a:cubicBezTo>
                      <a:pt x="58" y="0"/>
                      <a:pt x="0" y="14"/>
                      <a:pt x="12" y="53"/>
                    </a:cubicBezTo>
                    <a:cubicBezTo>
                      <a:pt x="16" y="66"/>
                      <a:pt x="19" y="79"/>
                      <a:pt x="21" y="92"/>
                    </a:cubicBezTo>
                    <a:cubicBezTo>
                      <a:pt x="22" y="109"/>
                      <a:pt x="23" y="127"/>
                      <a:pt x="23" y="144"/>
                    </a:cubicBezTo>
                    <a:cubicBezTo>
                      <a:pt x="22" y="176"/>
                      <a:pt x="74" y="185"/>
                      <a:pt x="80" y="152"/>
                    </a:cubicBezTo>
                    <a:cubicBezTo>
                      <a:pt x="87" y="112"/>
                      <a:pt x="86" y="74"/>
                      <a:pt x="72" y="3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
              <p:cNvSpPr/>
              <p:nvPr/>
            </p:nvSpPr>
            <p:spPr bwMode="auto">
              <a:xfrm>
                <a:off x="4832351" y="4587875"/>
                <a:ext cx="196850" cy="328613"/>
              </a:xfrm>
              <a:custGeom>
                <a:avLst/>
                <a:gdLst>
                  <a:gd name="T0" fmla="*/ 60 w 73"/>
                  <a:gd name="T1" fmla="*/ 17 h 121"/>
                  <a:gd name="T2" fmla="*/ 35 w 73"/>
                  <a:gd name="T3" fmla="*/ 7 h 121"/>
                  <a:gd name="T4" fmla="*/ 21 w 73"/>
                  <a:gd name="T5" fmla="*/ 21 h 121"/>
                  <a:gd name="T6" fmla="*/ 18 w 73"/>
                  <a:gd name="T7" fmla="*/ 26 h 121"/>
                  <a:gd name="T8" fmla="*/ 5 w 73"/>
                  <a:gd name="T9" fmla="*/ 56 h 121"/>
                  <a:gd name="T10" fmla="*/ 6 w 73"/>
                  <a:gd name="T11" fmla="*/ 56 h 121"/>
                  <a:gd name="T12" fmla="*/ 6 w 73"/>
                  <a:gd name="T13" fmla="*/ 68 h 121"/>
                  <a:gd name="T14" fmla="*/ 3 w 73"/>
                  <a:gd name="T15" fmla="*/ 112 h 121"/>
                  <a:gd name="T16" fmla="*/ 11 w 73"/>
                  <a:gd name="T17" fmla="*/ 118 h 121"/>
                  <a:gd name="T18" fmla="*/ 72 w 73"/>
                  <a:gd name="T19" fmla="*/ 40 h 121"/>
                  <a:gd name="T20" fmla="*/ 60 w 73"/>
                  <a:gd name="T21"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21">
                    <a:moveTo>
                      <a:pt x="60" y="17"/>
                    </a:moveTo>
                    <a:cubicBezTo>
                      <a:pt x="56" y="7"/>
                      <a:pt x="44" y="0"/>
                      <a:pt x="35" y="7"/>
                    </a:cubicBezTo>
                    <a:cubicBezTo>
                      <a:pt x="29" y="11"/>
                      <a:pt x="25" y="16"/>
                      <a:pt x="21" y="21"/>
                    </a:cubicBezTo>
                    <a:cubicBezTo>
                      <a:pt x="20" y="23"/>
                      <a:pt x="19" y="24"/>
                      <a:pt x="18" y="26"/>
                    </a:cubicBezTo>
                    <a:cubicBezTo>
                      <a:pt x="13" y="35"/>
                      <a:pt x="8" y="45"/>
                      <a:pt x="5" y="56"/>
                    </a:cubicBezTo>
                    <a:cubicBezTo>
                      <a:pt x="5" y="56"/>
                      <a:pt x="5" y="56"/>
                      <a:pt x="6" y="56"/>
                    </a:cubicBezTo>
                    <a:cubicBezTo>
                      <a:pt x="5" y="60"/>
                      <a:pt x="5" y="65"/>
                      <a:pt x="6" y="68"/>
                    </a:cubicBezTo>
                    <a:cubicBezTo>
                      <a:pt x="2" y="82"/>
                      <a:pt x="0" y="96"/>
                      <a:pt x="3" y="112"/>
                    </a:cubicBezTo>
                    <a:cubicBezTo>
                      <a:pt x="4" y="116"/>
                      <a:pt x="8" y="118"/>
                      <a:pt x="11" y="118"/>
                    </a:cubicBezTo>
                    <a:cubicBezTo>
                      <a:pt x="54" y="121"/>
                      <a:pt x="68" y="75"/>
                      <a:pt x="72" y="40"/>
                    </a:cubicBezTo>
                    <a:cubicBezTo>
                      <a:pt x="73" y="30"/>
                      <a:pt x="67" y="21"/>
                      <a:pt x="60" y="1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4637088" y="4891088"/>
                <a:ext cx="130175" cy="144463"/>
              </a:xfrm>
              <a:custGeom>
                <a:avLst/>
                <a:gdLst>
                  <a:gd name="T0" fmla="*/ 35 w 48"/>
                  <a:gd name="T1" fmla="*/ 5 h 53"/>
                  <a:gd name="T2" fmla="*/ 8 w 48"/>
                  <a:gd name="T3" fmla="*/ 12 h 53"/>
                  <a:gd name="T4" fmla="*/ 1 w 48"/>
                  <a:gd name="T5" fmla="*/ 26 h 53"/>
                  <a:gd name="T6" fmla="*/ 9 w 48"/>
                  <a:gd name="T7" fmla="*/ 49 h 53"/>
                  <a:gd name="T8" fmla="*/ 33 w 48"/>
                  <a:gd name="T9" fmla="*/ 45 h 53"/>
                  <a:gd name="T10" fmla="*/ 42 w 48"/>
                  <a:gd name="T11" fmla="*/ 32 h 53"/>
                  <a:gd name="T12" fmla="*/ 35 w 48"/>
                  <a:gd name="T13" fmla="*/ 5 h 53"/>
                </a:gdLst>
                <a:ahLst/>
                <a:cxnLst>
                  <a:cxn ang="0">
                    <a:pos x="T0" y="T1"/>
                  </a:cxn>
                  <a:cxn ang="0">
                    <a:pos x="T2" y="T3"/>
                  </a:cxn>
                  <a:cxn ang="0">
                    <a:pos x="T4" y="T5"/>
                  </a:cxn>
                  <a:cxn ang="0">
                    <a:pos x="T6" y="T7"/>
                  </a:cxn>
                  <a:cxn ang="0">
                    <a:pos x="T8" y="T9"/>
                  </a:cxn>
                  <a:cxn ang="0">
                    <a:pos x="T10" y="T11"/>
                  </a:cxn>
                  <a:cxn ang="0">
                    <a:pos x="T12" y="T13"/>
                  </a:cxn>
                </a:cxnLst>
                <a:rect l="0" t="0" r="r" b="b"/>
                <a:pathLst>
                  <a:path w="48" h="53">
                    <a:moveTo>
                      <a:pt x="35" y="5"/>
                    </a:moveTo>
                    <a:cubicBezTo>
                      <a:pt x="26" y="0"/>
                      <a:pt x="13" y="2"/>
                      <a:pt x="8" y="12"/>
                    </a:cubicBezTo>
                    <a:cubicBezTo>
                      <a:pt x="6" y="17"/>
                      <a:pt x="3" y="21"/>
                      <a:pt x="1" y="26"/>
                    </a:cubicBezTo>
                    <a:cubicBezTo>
                      <a:pt x="0" y="34"/>
                      <a:pt x="2" y="44"/>
                      <a:pt x="9" y="49"/>
                    </a:cubicBezTo>
                    <a:cubicBezTo>
                      <a:pt x="17" y="53"/>
                      <a:pt x="27" y="50"/>
                      <a:pt x="33" y="45"/>
                    </a:cubicBezTo>
                    <a:cubicBezTo>
                      <a:pt x="37" y="41"/>
                      <a:pt x="39" y="36"/>
                      <a:pt x="42" y="32"/>
                    </a:cubicBezTo>
                    <a:cubicBezTo>
                      <a:pt x="48" y="23"/>
                      <a:pt x="44" y="10"/>
                      <a:pt x="35" y="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4541838" y="4989513"/>
                <a:ext cx="73025" cy="77788"/>
              </a:xfrm>
              <a:custGeom>
                <a:avLst/>
                <a:gdLst>
                  <a:gd name="T0" fmla="*/ 22 w 27"/>
                  <a:gd name="T1" fmla="*/ 4 h 29"/>
                  <a:gd name="T2" fmla="*/ 10 w 27"/>
                  <a:gd name="T3" fmla="*/ 1 h 29"/>
                  <a:gd name="T4" fmla="*/ 1 w 27"/>
                  <a:gd name="T5" fmla="*/ 10 h 29"/>
                  <a:gd name="T6" fmla="*/ 2 w 27"/>
                  <a:gd name="T7" fmla="*/ 22 h 29"/>
                  <a:gd name="T8" fmla="*/ 10 w 27"/>
                  <a:gd name="T9" fmla="*/ 28 h 29"/>
                  <a:gd name="T10" fmla="*/ 11 w 27"/>
                  <a:gd name="T11" fmla="*/ 28 h 29"/>
                  <a:gd name="T12" fmla="*/ 11 w 27"/>
                  <a:gd name="T13" fmla="*/ 28 h 29"/>
                  <a:gd name="T14" fmla="*/ 21 w 27"/>
                  <a:gd name="T15" fmla="*/ 26 h 29"/>
                  <a:gd name="T16" fmla="*/ 27 w 27"/>
                  <a:gd name="T17" fmla="*/ 14 h 29"/>
                  <a:gd name="T18" fmla="*/ 22 w 27"/>
                  <a:gd name="T1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9">
                    <a:moveTo>
                      <a:pt x="22" y="4"/>
                    </a:moveTo>
                    <a:cubicBezTo>
                      <a:pt x="19" y="1"/>
                      <a:pt x="15" y="0"/>
                      <a:pt x="10" y="1"/>
                    </a:cubicBezTo>
                    <a:cubicBezTo>
                      <a:pt x="6" y="2"/>
                      <a:pt x="2" y="6"/>
                      <a:pt x="1" y="10"/>
                    </a:cubicBezTo>
                    <a:cubicBezTo>
                      <a:pt x="1" y="14"/>
                      <a:pt x="0" y="18"/>
                      <a:pt x="2" y="22"/>
                    </a:cubicBezTo>
                    <a:cubicBezTo>
                      <a:pt x="3" y="25"/>
                      <a:pt x="6" y="28"/>
                      <a:pt x="10" y="28"/>
                    </a:cubicBezTo>
                    <a:cubicBezTo>
                      <a:pt x="10" y="28"/>
                      <a:pt x="11" y="28"/>
                      <a:pt x="11" y="28"/>
                    </a:cubicBezTo>
                    <a:cubicBezTo>
                      <a:pt x="11" y="28"/>
                      <a:pt x="11" y="28"/>
                      <a:pt x="11" y="28"/>
                    </a:cubicBezTo>
                    <a:cubicBezTo>
                      <a:pt x="14" y="29"/>
                      <a:pt x="18" y="27"/>
                      <a:pt x="21" y="26"/>
                    </a:cubicBezTo>
                    <a:cubicBezTo>
                      <a:pt x="25" y="24"/>
                      <a:pt x="27" y="18"/>
                      <a:pt x="27" y="14"/>
                    </a:cubicBezTo>
                    <a:cubicBezTo>
                      <a:pt x="27" y="10"/>
                      <a:pt x="25" y="6"/>
                      <a:pt x="22" y="4"/>
                    </a:cubicBezTo>
                  </a:path>
                </a:pathLst>
              </a:custGeom>
              <a:solidFill>
                <a:srgbClr val="FBCD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a:spLocks noEditPoints="1"/>
              </p:cNvSpPr>
              <p:nvPr/>
            </p:nvSpPr>
            <p:spPr bwMode="auto">
              <a:xfrm>
                <a:off x="4043363" y="2387600"/>
                <a:ext cx="644525" cy="742950"/>
              </a:xfrm>
              <a:custGeom>
                <a:avLst/>
                <a:gdLst>
                  <a:gd name="T0" fmla="*/ 226 w 238"/>
                  <a:gd name="T1" fmla="*/ 257 h 274"/>
                  <a:gd name="T2" fmla="*/ 225 w 238"/>
                  <a:gd name="T3" fmla="*/ 252 h 274"/>
                  <a:gd name="T4" fmla="*/ 224 w 238"/>
                  <a:gd name="T5" fmla="*/ 248 h 274"/>
                  <a:gd name="T6" fmla="*/ 223 w 238"/>
                  <a:gd name="T7" fmla="*/ 245 h 274"/>
                  <a:gd name="T8" fmla="*/ 221 w 238"/>
                  <a:gd name="T9" fmla="*/ 242 h 274"/>
                  <a:gd name="T10" fmla="*/ 218 w 238"/>
                  <a:gd name="T11" fmla="*/ 235 h 274"/>
                  <a:gd name="T12" fmla="*/ 215 w 238"/>
                  <a:gd name="T13" fmla="*/ 232 h 274"/>
                  <a:gd name="T14" fmla="*/ 198 w 238"/>
                  <a:gd name="T15" fmla="*/ 210 h 274"/>
                  <a:gd name="T16" fmla="*/ 211 w 238"/>
                  <a:gd name="T17" fmla="*/ 193 h 274"/>
                  <a:gd name="T18" fmla="*/ 221 w 238"/>
                  <a:gd name="T19" fmla="*/ 175 h 274"/>
                  <a:gd name="T20" fmla="*/ 222 w 238"/>
                  <a:gd name="T21" fmla="*/ 170 h 274"/>
                  <a:gd name="T22" fmla="*/ 222 w 238"/>
                  <a:gd name="T23" fmla="*/ 170 h 274"/>
                  <a:gd name="T24" fmla="*/ 209 w 238"/>
                  <a:gd name="T25" fmla="*/ 153 h 274"/>
                  <a:gd name="T26" fmla="*/ 185 w 238"/>
                  <a:gd name="T27" fmla="*/ 138 h 274"/>
                  <a:gd name="T28" fmla="*/ 217 w 238"/>
                  <a:gd name="T29" fmla="*/ 104 h 274"/>
                  <a:gd name="T30" fmla="*/ 189 w 238"/>
                  <a:gd name="T31" fmla="*/ 33 h 274"/>
                  <a:gd name="T32" fmla="*/ 175 w 238"/>
                  <a:gd name="T33" fmla="*/ 28 h 274"/>
                  <a:gd name="T34" fmla="*/ 148 w 238"/>
                  <a:gd name="T35" fmla="*/ 4 h 274"/>
                  <a:gd name="T36" fmla="*/ 115 w 238"/>
                  <a:gd name="T37" fmla="*/ 6 h 274"/>
                  <a:gd name="T38" fmla="*/ 114 w 238"/>
                  <a:gd name="T39" fmla="*/ 6 h 274"/>
                  <a:gd name="T40" fmla="*/ 22 w 238"/>
                  <a:gd name="T41" fmla="*/ 54 h 274"/>
                  <a:gd name="T42" fmla="*/ 12 w 238"/>
                  <a:gd name="T43" fmla="*/ 59 h 274"/>
                  <a:gd name="T44" fmla="*/ 13 w 238"/>
                  <a:gd name="T45" fmla="*/ 100 h 274"/>
                  <a:gd name="T46" fmla="*/ 13 w 238"/>
                  <a:gd name="T47" fmla="*/ 104 h 274"/>
                  <a:gd name="T48" fmla="*/ 24 w 238"/>
                  <a:gd name="T49" fmla="*/ 121 h 274"/>
                  <a:gd name="T50" fmla="*/ 38 w 238"/>
                  <a:gd name="T51" fmla="*/ 124 h 274"/>
                  <a:gd name="T52" fmla="*/ 39 w 238"/>
                  <a:gd name="T53" fmla="*/ 127 h 274"/>
                  <a:gd name="T54" fmla="*/ 33 w 238"/>
                  <a:gd name="T55" fmla="*/ 134 h 274"/>
                  <a:gd name="T56" fmla="*/ 26 w 238"/>
                  <a:gd name="T57" fmla="*/ 139 h 274"/>
                  <a:gd name="T58" fmla="*/ 26 w 238"/>
                  <a:gd name="T59" fmla="*/ 139 h 274"/>
                  <a:gd name="T60" fmla="*/ 2 w 238"/>
                  <a:gd name="T61" fmla="*/ 174 h 274"/>
                  <a:gd name="T62" fmla="*/ 24 w 238"/>
                  <a:gd name="T63" fmla="*/ 213 h 274"/>
                  <a:gd name="T64" fmla="*/ 3 w 238"/>
                  <a:gd name="T65" fmla="*/ 261 h 274"/>
                  <a:gd name="T66" fmla="*/ 24 w 238"/>
                  <a:gd name="T67" fmla="*/ 273 h 274"/>
                  <a:gd name="T68" fmla="*/ 112 w 238"/>
                  <a:gd name="T69" fmla="*/ 264 h 274"/>
                  <a:gd name="T70" fmla="*/ 144 w 238"/>
                  <a:gd name="T71" fmla="*/ 261 h 274"/>
                  <a:gd name="T72" fmla="*/ 149 w 238"/>
                  <a:gd name="T73" fmla="*/ 263 h 274"/>
                  <a:gd name="T74" fmla="*/ 159 w 238"/>
                  <a:gd name="T75" fmla="*/ 266 h 274"/>
                  <a:gd name="T76" fmla="*/ 165 w 238"/>
                  <a:gd name="T77" fmla="*/ 266 h 274"/>
                  <a:gd name="T78" fmla="*/ 172 w 238"/>
                  <a:gd name="T79" fmla="*/ 268 h 274"/>
                  <a:gd name="T80" fmla="*/ 187 w 238"/>
                  <a:gd name="T81" fmla="*/ 270 h 274"/>
                  <a:gd name="T82" fmla="*/ 202 w 238"/>
                  <a:gd name="T83" fmla="*/ 268 h 274"/>
                  <a:gd name="T84" fmla="*/ 207 w 238"/>
                  <a:gd name="T85" fmla="*/ 269 h 274"/>
                  <a:gd name="T86" fmla="*/ 226 w 238"/>
                  <a:gd name="T87" fmla="*/ 257 h 274"/>
                  <a:gd name="T88" fmla="*/ 44 w 238"/>
                  <a:gd name="T89" fmla="*/ 183 h 274"/>
                  <a:gd name="T90" fmla="*/ 44 w 238"/>
                  <a:gd name="T91" fmla="*/ 184 h 274"/>
                  <a:gd name="T92" fmla="*/ 43 w 238"/>
                  <a:gd name="T93" fmla="*/ 184 h 274"/>
                  <a:gd name="T94" fmla="*/ 41 w 238"/>
                  <a:gd name="T95" fmla="*/ 181 h 274"/>
                  <a:gd name="T96" fmla="*/ 41 w 238"/>
                  <a:gd name="T97" fmla="*/ 181 h 274"/>
                  <a:gd name="T98" fmla="*/ 44 w 238"/>
                  <a:gd name="T99" fmla="*/ 175 h 274"/>
                  <a:gd name="T100" fmla="*/ 46 w 238"/>
                  <a:gd name="T101" fmla="*/ 177 h 274"/>
                  <a:gd name="T102" fmla="*/ 44 w 238"/>
                  <a:gd name="T103" fmla="*/ 18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274">
                    <a:moveTo>
                      <a:pt x="226" y="257"/>
                    </a:moveTo>
                    <a:cubicBezTo>
                      <a:pt x="226" y="255"/>
                      <a:pt x="226" y="254"/>
                      <a:pt x="225" y="252"/>
                    </a:cubicBezTo>
                    <a:cubicBezTo>
                      <a:pt x="225" y="251"/>
                      <a:pt x="225" y="249"/>
                      <a:pt x="224" y="248"/>
                    </a:cubicBezTo>
                    <a:cubicBezTo>
                      <a:pt x="224" y="247"/>
                      <a:pt x="224" y="246"/>
                      <a:pt x="223" y="245"/>
                    </a:cubicBezTo>
                    <a:cubicBezTo>
                      <a:pt x="223" y="244"/>
                      <a:pt x="222" y="243"/>
                      <a:pt x="221" y="242"/>
                    </a:cubicBezTo>
                    <a:cubicBezTo>
                      <a:pt x="221" y="240"/>
                      <a:pt x="219" y="237"/>
                      <a:pt x="218" y="235"/>
                    </a:cubicBezTo>
                    <a:cubicBezTo>
                      <a:pt x="217" y="234"/>
                      <a:pt x="216" y="233"/>
                      <a:pt x="215" y="232"/>
                    </a:cubicBezTo>
                    <a:cubicBezTo>
                      <a:pt x="209" y="225"/>
                      <a:pt x="204" y="217"/>
                      <a:pt x="198" y="210"/>
                    </a:cubicBezTo>
                    <a:cubicBezTo>
                      <a:pt x="204" y="206"/>
                      <a:pt x="208" y="199"/>
                      <a:pt x="211" y="193"/>
                    </a:cubicBezTo>
                    <a:cubicBezTo>
                      <a:pt x="218" y="190"/>
                      <a:pt x="224" y="183"/>
                      <a:pt x="221" y="175"/>
                    </a:cubicBezTo>
                    <a:cubicBezTo>
                      <a:pt x="222" y="174"/>
                      <a:pt x="222" y="172"/>
                      <a:pt x="222" y="170"/>
                    </a:cubicBezTo>
                    <a:cubicBezTo>
                      <a:pt x="222" y="170"/>
                      <a:pt x="222" y="170"/>
                      <a:pt x="222" y="170"/>
                    </a:cubicBezTo>
                    <a:cubicBezTo>
                      <a:pt x="224" y="162"/>
                      <a:pt x="217" y="154"/>
                      <a:pt x="209" y="153"/>
                    </a:cubicBezTo>
                    <a:cubicBezTo>
                      <a:pt x="203" y="146"/>
                      <a:pt x="194" y="141"/>
                      <a:pt x="185" y="138"/>
                    </a:cubicBezTo>
                    <a:cubicBezTo>
                      <a:pt x="196" y="127"/>
                      <a:pt x="208" y="116"/>
                      <a:pt x="217" y="104"/>
                    </a:cubicBezTo>
                    <a:cubicBezTo>
                      <a:pt x="238" y="75"/>
                      <a:pt x="205" y="54"/>
                      <a:pt x="189" y="33"/>
                    </a:cubicBezTo>
                    <a:cubicBezTo>
                      <a:pt x="185" y="29"/>
                      <a:pt x="180" y="27"/>
                      <a:pt x="175" y="28"/>
                    </a:cubicBezTo>
                    <a:cubicBezTo>
                      <a:pt x="167" y="18"/>
                      <a:pt x="159" y="8"/>
                      <a:pt x="148" y="4"/>
                    </a:cubicBezTo>
                    <a:cubicBezTo>
                      <a:pt x="138" y="0"/>
                      <a:pt x="125" y="0"/>
                      <a:pt x="115" y="6"/>
                    </a:cubicBezTo>
                    <a:cubicBezTo>
                      <a:pt x="115" y="6"/>
                      <a:pt x="114" y="6"/>
                      <a:pt x="114" y="6"/>
                    </a:cubicBezTo>
                    <a:cubicBezTo>
                      <a:pt x="78" y="2"/>
                      <a:pt x="44" y="26"/>
                      <a:pt x="22" y="54"/>
                    </a:cubicBezTo>
                    <a:cubicBezTo>
                      <a:pt x="19" y="55"/>
                      <a:pt x="15" y="56"/>
                      <a:pt x="12" y="59"/>
                    </a:cubicBezTo>
                    <a:cubicBezTo>
                      <a:pt x="0" y="71"/>
                      <a:pt x="1" y="90"/>
                      <a:pt x="13" y="100"/>
                    </a:cubicBezTo>
                    <a:cubicBezTo>
                      <a:pt x="13" y="102"/>
                      <a:pt x="13" y="103"/>
                      <a:pt x="13" y="104"/>
                    </a:cubicBezTo>
                    <a:cubicBezTo>
                      <a:pt x="15" y="110"/>
                      <a:pt x="19" y="117"/>
                      <a:pt x="24" y="121"/>
                    </a:cubicBezTo>
                    <a:cubicBezTo>
                      <a:pt x="28" y="124"/>
                      <a:pt x="33" y="126"/>
                      <a:pt x="38" y="124"/>
                    </a:cubicBezTo>
                    <a:cubicBezTo>
                      <a:pt x="38" y="125"/>
                      <a:pt x="39" y="126"/>
                      <a:pt x="39" y="127"/>
                    </a:cubicBezTo>
                    <a:cubicBezTo>
                      <a:pt x="37" y="129"/>
                      <a:pt x="35" y="131"/>
                      <a:pt x="33" y="134"/>
                    </a:cubicBezTo>
                    <a:cubicBezTo>
                      <a:pt x="30" y="135"/>
                      <a:pt x="28" y="137"/>
                      <a:pt x="26" y="139"/>
                    </a:cubicBezTo>
                    <a:cubicBezTo>
                      <a:pt x="26" y="139"/>
                      <a:pt x="26" y="139"/>
                      <a:pt x="26" y="139"/>
                    </a:cubicBezTo>
                    <a:cubicBezTo>
                      <a:pt x="19" y="153"/>
                      <a:pt x="0" y="154"/>
                      <a:pt x="2" y="174"/>
                    </a:cubicBezTo>
                    <a:cubicBezTo>
                      <a:pt x="3" y="188"/>
                      <a:pt x="14" y="201"/>
                      <a:pt x="24" y="213"/>
                    </a:cubicBezTo>
                    <a:cubicBezTo>
                      <a:pt x="9" y="224"/>
                      <a:pt x="0" y="238"/>
                      <a:pt x="3" y="261"/>
                    </a:cubicBezTo>
                    <a:cubicBezTo>
                      <a:pt x="5" y="270"/>
                      <a:pt x="16" y="274"/>
                      <a:pt x="24" y="273"/>
                    </a:cubicBezTo>
                    <a:cubicBezTo>
                      <a:pt x="53" y="268"/>
                      <a:pt x="83" y="266"/>
                      <a:pt x="112" y="264"/>
                    </a:cubicBezTo>
                    <a:cubicBezTo>
                      <a:pt x="119" y="264"/>
                      <a:pt x="133" y="264"/>
                      <a:pt x="144" y="261"/>
                    </a:cubicBezTo>
                    <a:cubicBezTo>
                      <a:pt x="146" y="262"/>
                      <a:pt x="147" y="262"/>
                      <a:pt x="149" y="263"/>
                    </a:cubicBezTo>
                    <a:cubicBezTo>
                      <a:pt x="152" y="264"/>
                      <a:pt x="155" y="265"/>
                      <a:pt x="159" y="266"/>
                    </a:cubicBezTo>
                    <a:cubicBezTo>
                      <a:pt x="161" y="267"/>
                      <a:pt x="163" y="267"/>
                      <a:pt x="165" y="266"/>
                    </a:cubicBezTo>
                    <a:cubicBezTo>
                      <a:pt x="167" y="267"/>
                      <a:pt x="170" y="267"/>
                      <a:pt x="172" y="268"/>
                    </a:cubicBezTo>
                    <a:cubicBezTo>
                      <a:pt x="177" y="269"/>
                      <a:pt x="182" y="269"/>
                      <a:pt x="187" y="270"/>
                    </a:cubicBezTo>
                    <a:cubicBezTo>
                      <a:pt x="190" y="270"/>
                      <a:pt x="197" y="268"/>
                      <a:pt x="202" y="268"/>
                    </a:cubicBezTo>
                    <a:cubicBezTo>
                      <a:pt x="203" y="269"/>
                      <a:pt x="205" y="269"/>
                      <a:pt x="207" y="269"/>
                    </a:cubicBezTo>
                    <a:cubicBezTo>
                      <a:pt x="215" y="272"/>
                      <a:pt x="227" y="267"/>
                      <a:pt x="226" y="257"/>
                    </a:cubicBezTo>
                    <a:moveTo>
                      <a:pt x="44" y="183"/>
                    </a:moveTo>
                    <a:cubicBezTo>
                      <a:pt x="44" y="183"/>
                      <a:pt x="44" y="183"/>
                      <a:pt x="44" y="184"/>
                    </a:cubicBezTo>
                    <a:cubicBezTo>
                      <a:pt x="43" y="184"/>
                      <a:pt x="43" y="184"/>
                      <a:pt x="43" y="184"/>
                    </a:cubicBezTo>
                    <a:cubicBezTo>
                      <a:pt x="43" y="183"/>
                      <a:pt x="42" y="182"/>
                      <a:pt x="41" y="181"/>
                    </a:cubicBezTo>
                    <a:cubicBezTo>
                      <a:pt x="41" y="181"/>
                      <a:pt x="41" y="181"/>
                      <a:pt x="41" y="181"/>
                    </a:cubicBezTo>
                    <a:cubicBezTo>
                      <a:pt x="42" y="179"/>
                      <a:pt x="43" y="177"/>
                      <a:pt x="44" y="175"/>
                    </a:cubicBezTo>
                    <a:cubicBezTo>
                      <a:pt x="44" y="176"/>
                      <a:pt x="45" y="176"/>
                      <a:pt x="46" y="177"/>
                    </a:cubicBezTo>
                    <a:cubicBezTo>
                      <a:pt x="45" y="179"/>
                      <a:pt x="44" y="181"/>
                      <a:pt x="44" y="18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4046538" y="2524125"/>
                <a:ext cx="582613" cy="215900"/>
              </a:xfrm>
              <a:custGeom>
                <a:avLst/>
                <a:gdLst>
                  <a:gd name="T0" fmla="*/ 213 w 215"/>
                  <a:gd name="T1" fmla="*/ 48 h 80"/>
                  <a:gd name="T2" fmla="*/ 214 w 215"/>
                  <a:gd name="T3" fmla="*/ 49 h 80"/>
                  <a:gd name="T4" fmla="*/ 214 w 215"/>
                  <a:gd name="T5" fmla="*/ 46 h 80"/>
                  <a:gd name="T6" fmla="*/ 214 w 215"/>
                  <a:gd name="T7" fmla="*/ 38 h 80"/>
                  <a:gd name="T8" fmla="*/ 189 w 215"/>
                  <a:gd name="T9" fmla="*/ 17 h 80"/>
                  <a:gd name="T10" fmla="*/ 188 w 215"/>
                  <a:gd name="T11" fmla="*/ 16 h 80"/>
                  <a:gd name="T12" fmla="*/ 152 w 215"/>
                  <a:gd name="T13" fmla="*/ 2 h 80"/>
                  <a:gd name="T14" fmla="*/ 143 w 215"/>
                  <a:gd name="T15" fmla="*/ 0 h 80"/>
                  <a:gd name="T16" fmla="*/ 143 w 215"/>
                  <a:gd name="T17" fmla="*/ 0 h 80"/>
                  <a:gd name="T18" fmla="*/ 118 w 215"/>
                  <a:gd name="T19" fmla="*/ 2 h 80"/>
                  <a:gd name="T20" fmla="*/ 109 w 215"/>
                  <a:gd name="T21" fmla="*/ 5 h 80"/>
                  <a:gd name="T22" fmla="*/ 76 w 215"/>
                  <a:gd name="T23" fmla="*/ 5 h 80"/>
                  <a:gd name="T24" fmla="*/ 52 w 215"/>
                  <a:gd name="T25" fmla="*/ 11 h 80"/>
                  <a:gd name="T26" fmla="*/ 51 w 215"/>
                  <a:gd name="T27" fmla="*/ 11 h 80"/>
                  <a:gd name="T28" fmla="*/ 25 w 215"/>
                  <a:gd name="T29" fmla="*/ 16 h 80"/>
                  <a:gd name="T30" fmla="*/ 15 w 215"/>
                  <a:gd name="T31" fmla="*/ 18 h 80"/>
                  <a:gd name="T32" fmla="*/ 9 w 215"/>
                  <a:gd name="T33" fmla="*/ 46 h 80"/>
                  <a:gd name="T34" fmla="*/ 9 w 215"/>
                  <a:gd name="T35" fmla="*/ 46 h 80"/>
                  <a:gd name="T36" fmla="*/ 18 w 215"/>
                  <a:gd name="T37" fmla="*/ 57 h 80"/>
                  <a:gd name="T38" fmla="*/ 18 w 215"/>
                  <a:gd name="T39" fmla="*/ 59 h 80"/>
                  <a:gd name="T40" fmla="*/ 33 w 215"/>
                  <a:gd name="T41" fmla="*/ 76 h 80"/>
                  <a:gd name="T42" fmla="*/ 43 w 215"/>
                  <a:gd name="T43" fmla="*/ 77 h 80"/>
                  <a:gd name="T44" fmla="*/ 51 w 215"/>
                  <a:gd name="T45" fmla="*/ 77 h 80"/>
                  <a:gd name="T46" fmla="*/ 71 w 215"/>
                  <a:gd name="T47" fmla="*/ 72 h 80"/>
                  <a:gd name="T48" fmla="*/ 74 w 215"/>
                  <a:gd name="T49" fmla="*/ 73 h 80"/>
                  <a:gd name="T50" fmla="*/ 154 w 215"/>
                  <a:gd name="T51" fmla="*/ 77 h 80"/>
                  <a:gd name="T52" fmla="*/ 169 w 215"/>
                  <a:gd name="T53" fmla="*/ 75 h 80"/>
                  <a:gd name="T54" fmla="*/ 195 w 215"/>
                  <a:gd name="T55" fmla="*/ 68 h 80"/>
                  <a:gd name="T56" fmla="*/ 198 w 215"/>
                  <a:gd name="T57" fmla="*/ 61 h 80"/>
                  <a:gd name="T58" fmla="*/ 201 w 215"/>
                  <a:gd name="T59" fmla="*/ 59 h 80"/>
                  <a:gd name="T60" fmla="*/ 212 w 215"/>
                  <a:gd name="T61" fmla="*/ 52 h 80"/>
                  <a:gd name="T62" fmla="*/ 214 w 215"/>
                  <a:gd name="T63" fmla="*/ 49 h 80"/>
                  <a:gd name="T64" fmla="*/ 213 w 215"/>
                  <a:gd name="T65" fmla="*/ 48 h 80"/>
                  <a:gd name="T66" fmla="*/ 213 w 215"/>
                  <a:gd name="T6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80">
                    <a:moveTo>
                      <a:pt x="213" y="48"/>
                    </a:moveTo>
                    <a:cubicBezTo>
                      <a:pt x="214" y="49"/>
                      <a:pt x="214" y="49"/>
                      <a:pt x="214" y="49"/>
                    </a:cubicBezTo>
                    <a:cubicBezTo>
                      <a:pt x="214" y="48"/>
                      <a:pt x="214" y="47"/>
                      <a:pt x="214" y="46"/>
                    </a:cubicBezTo>
                    <a:cubicBezTo>
                      <a:pt x="215" y="44"/>
                      <a:pt x="215" y="41"/>
                      <a:pt x="214" y="38"/>
                    </a:cubicBezTo>
                    <a:cubicBezTo>
                      <a:pt x="213" y="26"/>
                      <a:pt x="201" y="20"/>
                      <a:pt x="189" y="17"/>
                    </a:cubicBezTo>
                    <a:cubicBezTo>
                      <a:pt x="188" y="17"/>
                      <a:pt x="188" y="16"/>
                      <a:pt x="188" y="16"/>
                    </a:cubicBezTo>
                    <a:cubicBezTo>
                      <a:pt x="178" y="7"/>
                      <a:pt x="165" y="3"/>
                      <a:pt x="152" y="2"/>
                    </a:cubicBezTo>
                    <a:cubicBezTo>
                      <a:pt x="149" y="1"/>
                      <a:pt x="147" y="1"/>
                      <a:pt x="143" y="0"/>
                    </a:cubicBezTo>
                    <a:cubicBezTo>
                      <a:pt x="143" y="0"/>
                      <a:pt x="143" y="0"/>
                      <a:pt x="143" y="0"/>
                    </a:cubicBezTo>
                    <a:cubicBezTo>
                      <a:pt x="135" y="1"/>
                      <a:pt x="127" y="1"/>
                      <a:pt x="118" y="2"/>
                    </a:cubicBezTo>
                    <a:cubicBezTo>
                      <a:pt x="114" y="2"/>
                      <a:pt x="112" y="3"/>
                      <a:pt x="109" y="5"/>
                    </a:cubicBezTo>
                    <a:cubicBezTo>
                      <a:pt x="98" y="2"/>
                      <a:pt x="86" y="4"/>
                      <a:pt x="76" y="5"/>
                    </a:cubicBezTo>
                    <a:cubicBezTo>
                      <a:pt x="67" y="7"/>
                      <a:pt x="59" y="8"/>
                      <a:pt x="52" y="11"/>
                    </a:cubicBezTo>
                    <a:cubicBezTo>
                      <a:pt x="52" y="11"/>
                      <a:pt x="51" y="11"/>
                      <a:pt x="51" y="11"/>
                    </a:cubicBezTo>
                    <a:cubicBezTo>
                      <a:pt x="43" y="13"/>
                      <a:pt x="34" y="15"/>
                      <a:pt x="25" y="16"/>
                    </a:cubicBezTo>
                    <a:cubicBezTo>
                      <a:pt x="22" y="17"/>
                      <a:pt x="18" y="17"/>
                      <a:pt x="15" y="18"/>
                    </a:cubicBezTo>
                    <a:cubicBezTo>
                      <a:pt x="0" y="21"/>
                      <a:pt x="0" y="37"/>
                      <a:pt x="9" y="46"/>
                    </a:cubicBezTo>
                    <a:cubicBezTo>
                      <a:pt x="9" y="46"/>
                      <a:pt x="9" y="46"/>
                      <a:pt x="9" y="46"/>
                    </a:cubicBezTo>
                    <a:cubicBezTo>
                      <a:pt x="10" y="51"/>
                      <a:pt x="13" y="55"/>
                      <a:pt x="18" y="57"/>
                    </a:cubicBezTo>
                    <a:cubicBezTo>
                      <a:pt x="18" y="58"/>
                      <a:pt x="18" y="58"/>
                      <a:pt x="18" y="59"/>
                    </a:cubicBezTo>
                    <a:cubicBezTo>
                      <a:pt x="20" y="67"/>
                      <a:pt x="25" y="73"/>
                      <a:pt x="33" y="76"/>
                    </a:cubicBezTo>
                    <a:cubicBezTo>
                      <a:pt x="37" y="77"/>
                      <a:pt x="40" y="77"/>
                      <a:pt x="43" y="77"/>
                    </a:cubicBezTo>
                    <a:cubicBezTo>
                      <a:pt x="45" y="78"/>
                      <a:pt x="48" y="78"/>
                      <a:pt x="51" y="77"/>
                    </a:cubicBezTo>
                    <a:cubicBezTo>
                      <a:pt x="58" y="76"/>
                      <a:pt x="65" y="75"/>
                      <a:pt x="71" y="72"/>
                    </a:cubicBezTo>
                    <a:cubicBezTo>
                      <a:pt x="72" y="72"/>
                      <a:pt x="73" y="73"/>
                      <a:pt x="74" y="73"/>
                    </a:cubicBezTo>
                    <a:cubicBezTo>
                      <a:pt x="101" y="70"/>
                      <a:pt x="127" y="76"/>
                      <a:pt x="154" y="77"/>
                    </a:cubicBezTo>
                    <a:cubicBezTo>
                      <a:pt x="159" y="78"/>
                      <a:pt x="164" y="77"/>
                      <a:pt x="169" y="75"/>
                    </a:cubicBezTo>
                    <a:cubicBezTo>
                      <a:pt x="177" y="80"/>
                      <a:pt x="188" y="80"/>
                      <a:pt x="195" y="68"/>
                    </a:cubicBezTo>
                    <a:cubicBezTo>
                      <a:pt x="196" y="66"/>
                      <a:pt x="197" y="64"/>
                      <a:pt x="198" y="61"/>
                    </a:cubicBezTo>
                    <a:cubicBezTo>
                      <a:pt x="199" y="61"/>
                      <a:pt x="200" y="60"/>
                      <a:pt x="201" y="59"/>
                    </a:cubicBezTo>
                    <a:cubicBezTo>
                      <a:pt x="206" y="59"/>
                      <a:pt x="210" y="57"/>
                      <a:pt x="212" y="52"/>
                    </a:cubicBezTo>
                    <a:cubicBezTo>
                      <a:pt x="213" y="51"/>
                      <a:pt x="213" y="50"/>
                      <a:pt x="214" y="49"/>
                    </a:cubicBezTo>
                    <a:cubicBezTo>
                      <a:pt x="213" y="49"/>
                      <a:pt x="213" y="49"/>
                      <a:pt x="213" y="48"/>
                    </a:cubicBezTo>
                    <a:cubicBezTo>
                      <a:pt x="213" y="48"/>
                      <a:pt x="213" y="48"/>
                      <a:pt x="213" y="48"/>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4040188" y="2801938"/>
                <a:ext cx="585788" cy="184150"/>
              </a:xfrm>
              <a:custGeom>
                <a:avLst/>
                <a:gdLst>
                  <a:gd name="T0" fmla="*/ 216 w 216"/>
                  <a:gd name="T1" fmla="*/ 27 h 68"/>
                  <a:gd name="T2" fmla="*/ 205 w 216"/>
                  <a:gd name="T3" fmla="*/ 13 h 68"/>
                  <a:gd name="T4" fmla="*/ 118 w 216"/>
                  <a:gd name="T5" fmla="*/ 3 h 68"/>
                  <a:gd name="T6" fmla="*/ 101 w 216"/>
                  <a:gd name="T7" fmla="*/ 5 h 68"/>
                  <a:gd name="T8" fmla="*/ 56 w 216"/>
                  <a:gd name="T9" fmla="*/ 8 h 68"/>
                  <a:gd name="T10" fmla="*/ 48 w 216"/>
                  <a:gd name="T11" fmla="*/ 5 h 68"/>
                  <a:gd name="T12" fmla="*/ 22 w 216"/>
                  <a:gd name="T13" fmla="*/ 10 h 68"/>
                  <a:gd name="T14" fmla="*/ 20 w 216"/>
                  <a:gd name="T15" fmla="*/ 12 h 68"/>
                  <a:gd name="T16" fmla="*/ 10 w 216"/>
                  <a:gd name="T17" fmla="*/ 19 h 68"/>
                  <a:gd name="T18" fmla="*/ 23 w 216"/>
                  <a:gd name="T19" fmla="*/ 42 h 68"/>
                  <a:gd name="T20" fmla="*/ 39 w 216"/>
                  <a:gd name="T21" fmla="*/ 63 h 68"/>
                  <a:gd name="T22" fmla="*/ 116 w 216"/>
                  <a:gd name="T23" fmla="*/ 53 h 68"/>
                  <a:gd name="T24" fmla="*/ 196 w 216"/>
                  <a:gd name="T25" fmla="*/ 59 h 68"/>
                  <a:gd name="T26" fmla="*/ 212 w 216"/>
                  <a:gd name="T27" fmla="*/ 49 h 68"/>
                  <a:gd name="T28" fmla="*/ 216 w 216"/>
                  <a:gd name="T29" fmla="*/ 2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68">
                    <a:moveTo>
                      <a:pt x="216" y="27"/>
                    </a:moveTo>
                    <a:cubicBezTo>
                      <a:pt x="215" y="20"/>
                      <a:pt x="211" y="15"/>
                      <a:pt x="205" y="13"/>
                    </a:cubicBezTo>
                    <a:cubicBezTo>
                      <a:pt x="176" y="4"/>
                      <a:pt x="147" y="0"/>
                      <a:pt x="118" y="3"/>
                    </a:cubicBezTo>
                    <a:cubicBezTo>
                      <a:pt x="112" y="3"/>
                      <a:pt x="107" y="4"/>
                      <a:pt x="101" y="5"/>
                    </a:cubicBezTo>
                    <a:cubicBezTo>
                      <a:pt x="86" y="5"/>
                      <a:pt x="71" y="6"/>
                      <a:pt x="56" y="8"/>
                    </a:cubicBezTo>
                    <a:cubicBezTo>
                      <a:pt x="54" y="6"/>
                      <a:pt x="51" y="5"/>
                      <a:pt x="48" y="5"/>
                    </a:cubicBezTo>
                    <a:cubicBezTo>
                      <a:pt x="38" y="4"/>
                      <a:pt x="30" y="6"/>
                      <a:pt x="22" y="10"/>
                    </a:cubicBezTo>
                    <a:cubicBezTo>
                      <a:pt x="21" y="11"/>
                      <a:pt x="21" y="11"/>
                      <a:pt x="20" y="12"/>
                    </a:cubicBezTo>
                    <a:cubicBezTo>
                      <a:pt x="17" y="14"/>
                      <a:pt x="13" y="16"/>
                      <a:pt x="10" y="19"/>
                    </a:cubicBezTo>
                    <a:cubicBezTo>
                      <a:pt x="0" y="28"/>
                      <a:pt x="11" y="44"/>
                      <a:pt x="23" y="42"/>
                    </a:cubicBezTo>
                    <a:cubicBezTo>
                      <a:pt x="17" y="52"/>
                      <a:pt x="25" y="68"/>
                      <a:pt x="39" y="63"/>
                    </a:cubicBezTo>
                    <a:cubicBezTo>
                      <a:pt x="64" y="54"/>
                      <a:pt x="89" y="52"/>
                      <a:pt x="116" y="53"/>
                    </a:cubicBezTo>
                    <a:cubicBezTo>
                      <a:pt x="142" y="53"/>
                      <a:pt x="170" y="53"/>
                      <a:pt x="196" y="59"/>
                    </a:cubicBezTo>
                    <a:cubicBezTo>
                      <a:pt x="203" y="60"/>
                      <a:pt x="209" y="56"/>
                      <a:pt x="212" y="49"/>
                    </a:cubicBezTo>
                    <a:cubicBezTo>
                      <a:pt x="215" y="42"/>
                      <a:pt x="216" y="35"/>
                      <a:pt x="216" y="27"/>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8"/>
              <p:cNvSpPr/>
              <p:nvPr/>
            </p:nvSpPr>
            <p:spPr bwMode="auto">
              <a:xfrm>
                <a:off x="4029076" y="3027363"/>
                <a:ext cx="628650" cy="107950"/>
              </a:xfrm>
              <a:custGeom>
                <a:avLst/>
                <a:gdLst>
                  <a:gd name="T0" fmla="*/ 222 w 232"/>
                  <a:gd name="T1" fmla="*/ 12 h 40"/>
                  <a:gd name="T2" fmla="*/ 222 w 232"/>
                  <a:gd name="T3" fmla="*/ 12 h 40"/>
                  <a:gd name="T4" fmla="*/ 200 w 232"/>
                  <a:gd name="T5" fmla="*/ 7 h 40"/>
                  <a:gd name="T6" fmla="*/ 191 w 232"/>
                  <a:gd name="T7" fmla="*/ 5 h 40"/>
                  <a:gd name="T8" fmla="*/ 170 w 232"/>
                  <a:gd name="T9" fmla="*/ 3 h 40"/>
                  <a:gd name="T10" fmla="*/ 121 w 232"/>
                  <a:gd name="T11" fmla="*/ 1 h 40"/>
                  <a:gd name="T12" fmla="*/ 56 w 232"/>
                  <a:gd name="T13" fmla="*/ 7 h 40"/>
                  <a:gd name="T14" fmla="*/ 45 w 232"/>
                  <a:gd name="T15" fmla="*/ 0 h 40"/>
                  <a:gd name="T16" fmla="*/ 10 w 232"/>
                  <a:gd name="T17" fmla="*/ 4 h 40"/>
                  <a:gd name="T18" fmla="*/ 5 w 232"/>
                  <a:gd name="T19" fmla="*/ 25 h 40"/>
                  <a:gd name="T20" fmla="*/ 18 w 232"/>
                  <a:gd name="T21" fmla="*/ 38 h 40"/>
                  <a:gd name="T22" fmla="*/ 72 w 232"/>
                  <a:gd name="T23" fmla="*/ 33 h 40"/>
                  <a:gd name="T24" fmla="*/ 122 w 232"/>
                  <a:gd name="T25" fmla="*/ 31 h 40"/>
                  <a:gd name="T26" fmla="*/ 173 w 232"/>
                  <a:gd name="T27" fmla="*/ 33 h 40"/>
                  <a:gd name="T28" fmla="*/ 222 w 232"/>
                  <a:gd name="T29" fmla="*/ 31 h 40"/>
                  <a:gd name="T30" fmla="*/ 222 w 232"/>
                  <a:gd name="T3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40">
                    <a:moveTo>
                      <a:pt x="222" y="12"/>
                    </a:moveTo>
                    <a:cubicBezTo>
                      <a:pt x="222" y="12"/>
                      <a:pt x="222" y="12"/>
                      <a:pt x="222" y="12"/>
                    </a:cubicBezTo>
                    <a:cubicBezTo>
                      <a:pt x="215" y="9"/>
                      <a:pt x="208" y="8"/>
                      <a:pt x="200" y="7"/>
                    </a:cubicBezTo>
                    <a:cubicBezTo>
                      <a:pt x="197" y="6"/>
                      <a:pt x="194" y="5"/>
                      <a:pt x="191" y="5"/>
                    </a:cubicBezTo>
                    <a:cubicBezTo>
                      <a:pt x="184" y="4"/>
                      <a:pt x="177" y="3"/>
                      <a:pt x="170" y="3"/>
                    </a:cubicBezTo>
                    <a:cubicBezTo>
                      <a:pt x="154" y="1"/>
                      <a:pt x="138" y="1"/>
                      <a:pt x="121" y="1"/>
                    </a:cubicBezTo>
                    <a:cubicBezTo>
                      <a:pt x="99" y="1"/>
                      <a:pt x="78" y="3"/>
                      <a:pt x="56" y="7"/>
                    </a:cubicBezTo>
                    <a:cubicBezTo>
                      <a:pt x="54" y="3"/>
                      <a:pt x="51" y="0"/>
                      <a:pt x="45" y="0"/>
                    </a:cubicBezTo>
                    <a:cubicBezTo>
                      <a:pt x="33" y="0"/>
                      <a:pt x="22" y="1"/>
                      <a:pt x="10" y="4"/>
                    </a:cubicBezTo>
                    <a:cubicBezTo>
                      <a:pt x="1" y="6"/>
                      <a:pt x="0" y="19"/>
                      <a:pt x="5" y="25"/>
                    </a:cubicBezTo>
                    <a:cubicBezTo>
                      <a:pt x="5" y="31"/>
                      <a:pt x="10" y="37"/>
                      <a:pt x="18" y="38"/>
                    </a:cubicBezTo>
                    <a:cubicBezTo>
                      <a:pt x="36" y="40"/>
                      <a:pt x="54" y="34"/>
                      <a:pt x="72" y="33"/>
                    </a:cubicBezTo>
                    <a:cubicBezTo>
                      <a:pt x="89" y="32"/>
                      <a:pt x="106" y="31"/>
                      <a:pt x="122" y="31"/>
                    </a:cubicBezTo>
                    <a:cubicBezTo>
                      <a:pt x="139" y="32"/>
                      <a:pt x="156" y="32"/>
                      <a:pt x="173" y="33"/>
                    </a:cubicBezTo>
                    <a:cubicBezTo>
                      <a:pt x="189" y="33"/>
                      <a:pt x="206" y="36"/>
                      <a:pt x="222" y="31"/>
                    </a:cubicBezTo>
                    <a:cubicBezTo>
                      <a:pt x="232" y="28"/>
                      <a:pt x="231" y="14"/>
                      <a:pt x="222" y="1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9"/>
              <p:cNvSpPr/>
              <p:nvPr/>
            </p:nvSpPr>
            <p:spPr bwMode="auto">
              <a:xfrm>
                <a:off x="4267201" y="-120650"/>
                <a:ext cx="176213" cy="2511425"/>
              </a:xfrm>
              <a:custGeom>
                <a:avLst/>
                <a:gdLst>
                  <a:gd name="T0" fmla="*/ 57 w 65"/>
                  <a:gd name="T1" fmla="*/ 814 h 927"/>
                  <a:gd name="T2" fmla="*/ 52 w 65"/>
                  <a:gd name="T3" fmla="*/ 733 h 927"/>
                  <a:gd name="T4" fmla="*/ 49 w 65"/>
                  <a:gd name="T5" fmla="*/ 725 h 927"/>
                  <a:gd name="T6" fmla="*/ 50 w 65"/>
                  <a:gd name="T7" fmla="*/ 712 h 927"/>
                  <a:gd name="T8" fmla="*/ 54 w 65"/>
                  <a:gd name="T9" fmla="*/ 695 h 927"/>
                  <a:gd name="T10" fmla="*/ 56 w 65"/>
                  <a:gd name="T11" fmla="*/ 620 h 927"/>
                  <a:gd name="T12" fmla="*/ 53 w 65"/>
                  <a:gd name="T13" fmla="*/ 558 h 927"/>
                  <a:gd name="T14" fmla="*/ 53 w 65"/>
                  <a:gd name="T15" fmla="*/ 535 h 927"/>
                  <a:gd name="T16" fmla="*/ 55 w 65"/>
                  <a:gd name="T17" fmla="*/ 455 h 927"/>
                  <a:gd name="T18" fmla="*/ 50 w 65"/>
                  <a:gd name="T19" fmla="*/ 398 h 927"/>
                  <a:gd name="T20" fmla="*/ 51 w 65"/>
                  <a:gd name="T21" fmla="*/ 390 h 927"/>
                  <a:gd name="T22" fmla="*/ 50 w 65"/>
                  <a:gd name="T23" fmla="*/ 318 h 927"/>
                  <a:gd name="T24" fmla="*/ 52 w 65"/>
                  <a:gd name="T25" fmla="*/ 270 h 927"/>
                  <a:gd name="T26" fmla="*/ 53 w 65"/>
                  <a:gd name="T27" fmla="*/ 241 h 927"/>
                  <a:gd name="T28" fmla="*/ 53 w 65"/>
                  <a:gd name="T29" fmla="*/ 237 h 927"/>
                  <a:gd name="T30" fmla="*/ 60 w 65"/>
                  <a:gd name="T31" fmla="*/ 156 h 927"/>
                  <a:gd name="T32" fmla="*/ 55 w 65"/>
                  <a:gd name="T33" fmla="*/ 87 h 927"/>
                  <a:gd name="T34" fmla="*/ 57 w 65"/>
                  <a:gd name="T35" fmla="*/ 82 h 927"/>
                  <a:gd name="T36" fmla="*/ 54 w 65"/>
                  <a:gd name="T37" fmla="*/ 21 h 927"/>
                  <a:gd name="T38" fmla="*/ 41 w 65"/>
                  <a:gd name="T39" fmla="*/ 7 h 927"/>
                  <a:gd name="T40" fmla="*/ 18 w 65"/>
                  <a:gd name="T41" fmla="*/ 11 h 927"/>
                  <a:gd name="T42" fmla="*/ 12 w 65"/>
                  <a:gd name="T43" fmla="*/ 11 h 927"/>
                  <a:gd name="T44" fmla="*/ 11 w 65"/>
                  <a:gd name="T45" fmla="*/ 15 h 927"/>
                  <a:gd name="T46" fmla="*/ 7 w 65"/>
                  <a:gd name="T47" fmla="*/ 21 h 927"/>
                  <a:gd name="T48" fmla="*/ 5 w 65"/>
                  <a:gd name="T49" fmla="*/ 42 h 927"/>
                  <a:gd name="T50" fmla="*/ 3 w 65"/>
                  <a:gd name="T51" fmla="*/ 49 h 927"/>
                  <a:gd name="T52" fmla="*/ 4 w 65"/>
                  <a:gd name="T53" fmla="*/ 153 h 927"/>
                  <a:gd name="T54" fmla="*/ 6 w 65"/>
                  <a:gd name="T55" fmla="*/ 162 h 927"/>
                  <a:gd name="T56" fmla="*/ 6 w 65"/>
                  <a:gd name="T57" fmla="*/ 166 h 927"/>
                  <a:gd name="T58" fmla="*/ 4 w 65"/>
                  <a:gd name="T59" fmla="*/ 210 h 927"/>
                  <a:gd name="T60" fmla="*/ 3 w 65"/>
                  <a:gd name="T61" fmla="*/ 265 h 927"/>
                  <a:gd name="T62" fmla="*/ 2 w 65"/>
                  <a:gd name="T63" fmla="*/ 278 h 927"/>
                  <a:gd name="T64" fmla="*/ 5 w 65"/>
                  <a:gd name="T65" fmla="*/ 286 h 927"/>
                  <a:gd name="T66" fmla="*/ 5 w 65"/>
                  <a:gd name="T67" fmla="*/ 323 h 927"/>
                  <a:gd name="T68" fmla="*/ 6 w 65"/>
                  <a:gd name="T69" fmla="*/ 397 h 927"/>
                  <a:gd name="T70" fmla="*/ 9 w 65"/>
                  <a:gd name="T71" fmla="*/ 444 h 927"/>
                  <a:gd name="T72" fmla="*/ 8 w 65"/>
                  <a:gd name="T73" fmla="*/ 461 h 927"/>
                  <a:gd name="T74" fmla="*/ 6 w 65"/>
                  <a:gd name="T75" fmla="*/ 468 h 927"/>
                  <a:gd name="T76" fmla="*/ 5 w 65"/>
                  <a:gd name="T77" fmla="*/ 468 h 927"/>
                  <a:gd name="T78" fmla="*/ 6 w 65"/>
                  <a:gd name="T79" fmla="*/ 525 h 927"/>
                  <a:gd name="T80" fmla="*/ 6 w 65"/>
                  <a:gd name="T81" fmla="*/ 533 h 927"/>
                  <a:gd name="T82" fmla="*/ 6 w 65"/>
                  <a:gd name="T83" fmla="*/ 539 h 927"/>
                  <a:gd name="T84" fmla="*/ 6 w 65"/>
                  <a:gd name="T85" fmla="*/ 598 h 927"/>
                  <a:gd name="T86" fmla="*/ 6 w 65"/>
                  <a:gd name="T87" fmla="*/ 608 h 927"/>
                  <a:gd name="T88" fmla="*/ 8 w 65"/>
                  <a:gd name="T89" fmla="*/ 616 h 927"/>
                  <a:gd name="T90" fmla="*/ 8 w 65"/>
                  <a:gd name="T91" fmla="*/ 652 h 927"/>
                  <a:gd name="T92" fmla="*/ 8 w 65"/>
                  <a:gd name="T93" fmla="*/ 695 h 927"/>
                  <a:gd name="T94" fmla="*/ 1 w 65"/>
                  <a:gd name="T95" fmla="*/ 708 h 927"/>
                  <a:gd name="T96" fmla="*/ 4 w 65"/>
                  <a:gd name="T97" fmla="*/ 794 h 927"/>
                  <a:gd name="T98" fmla="*/ 2 w 65"/>
                  <a:gd name="T99" fmla="*/ 803 h 927"/>
                  <a:gd name="T100" fmla="*/ 6 w 65"/>
                  <a:gd name="T101" fmla="*/ 899 h 927"/>
                  <a:gd name="T102" fmla="*/ 7 w 65"/>
                  <a:gd name="T103" fmla="*/ 901 h 927"/>
                  <a:gd name="T104" fmla="*/ 6 w 65"/>
                  <a:gd name="T105" fmla="*/ 903 h 927"/>
                  <a:gd name="T106" fmla="*/ 23 w 65"/>
                  <a:gd name="T107" fmla="*/ 926 h 927"/>
                  <a:gd name="T108" fmla="*/ 43 w 65"/>
                  <a:gd name="T109" fmla="*/ 923 h 927"/>
                  <a:gd name="T110" fmla="*/ 58 w 65"/>
                  <a:gd name="T111" fmla="*/ 908 h 927"/>
                  <a:gd name="T112" fmla="*/ 57 w 65"/>
                  <a:gd name="T113" fmla="*/ 81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927">
                    <a:moveTo>
                      <a:pt x="57" y="814"/>
                    </a:moveTo>
                    <a:cubicBezTo>
                      <a:pt x="55" y="787"/>
                      <a:pt x="54" y="760"/>
                      <a:pt x="52" y="733"/>
                    </a:cubicBezTo>
                    <a:cubicBezTo>
                      <a:pt x="52" y="730"/>
                      <a:pt x="51" y="728"/>
                      <a:pt x="49" y="725"/>
                    </a:cubicBezTo>
                    <a:cubicBezTo>
                      <a:pt x="50" y="721"/>
                      <a:pt x="50" y="717"/>
                      <a:pt x="50" y="712"/>
                    </a:cubicBezTo>
                    <a:cubicBezTo>
                      <a:pt x="52" y="707"/>
                      <a:pt x="53" y="701"/>
                      <a:pt x="54" y="695"/>
                    </a:cubicBezTo>
                    <a:cubicBezTo>
                      <a:pt x="62" y="672"/>
                      <a:pt x="57" y="642"/>
                      <a:pt x="56" y="620"/>
                    </a:cubicBezTo>
                    <a:cubicBezTo>
                      <a:pt x="55" y="600"/>
                      <a:pt x="55" y="579"/>
                      <a:pt x="53" y="558"/>
                    </a:cubicBezTo>
                    <a:cubicBezTo>
                      <a:pt x="53" y="551"/>
                      <a:pt x="53" y="543"/>
                      <a:pt x="53" y="535"/>
                    </a:cubicBezTo>
                    <a:cubicBezTo>
                      <a:pt x="65" y="512"/>
                      <a:pt x="57" y="479"/>
                      <a:pt x="55" y="455"/>
                    </a:cubicBezTo>
                    <a:cubicBezTo>
                      <a:pt x="54" y="437"/>
                      <a:pt x="53" y="417"/>
                      <a:pt x="50" y="398"/>
                    </a:cubicBezTo>
                    <a:cubicBezTo>
                      <a:pt x="51" y="396"/>
                      <a:pt x="52" y="393"/>
                      <a:pt x="51" y="390"/>
                    </a:cubicBezTo>
                    <a:cubicBezTo>
                      <a:pt x="51" y="366"/>
                      <a:pt x="51" y="342"/>
                      <a:pt x="50" y="318"/>
                    </a:cubicBezTo>
                    <a:cubicBezTo>
                      <a:pt x="51" y="302"/>
                      <a:pt x="51" y="286"/>
                      <a:pt x="52" y="270"/>
                    </a:cubicBezTo>
                    <a:cubicBezTo>
                      <a:pt x="52" y="260"/>
                      <a:pt x="53" y="250"/>
                      <a:pt x="53" y="241"/>
                    </a:cubicBezTo>
                    <a:cubicBezTo>
                      <a:pt x="53" y="239"/>
                      <a:pt x="53" y="238"/>
                      <a:pt x="53" y="237"/>
                    </a:cubicBezTo>
                    <a:cubicBezTo>
                      <a:pt x="62" y="211"/>
                      <a:pt x="60" y="182"/>
                      <a:pt x="60" y="156"/>
                    </a:cubicBezTo>
                    <a:cubicBezTo>
                      <a:pt x="59" y="137"/>
                      <a:pt x="60" y="110"/>
                      <a:pt x="55" y="87"/>
                    </a:cubicBezTo>
                    <a:cubicBezTo>
                      <a:pt x="56" y="86"/>
                      <a:pt x="56" y="84"/>
                      <a:pt x="57" y="82"/>
                    </a:cubicBezTo>
                    <a:cubicBezTo>
                      <a:pt x="61" y="64"/>
                      <a:pt x="55" y="41"/>
                      <a:pt x="54" y="21"/>
                    </a:cubicBezTo>
                    <a:cubicBezTo>
                      <a:pt x="54" y="14"/>
                      <a:pt x="47" y="8"/>
                      <a:pt x="41" y="7"/>
                    </a:cubicBezTo>
                    <a:cubicBezTo>
                      <a:pt x="35" y="0"/>
                      <a:pt x="22" y="2"/>
                      <a:pt x="18" y="11"/>
                    </a:cubicBezTo>
                    <a:cubicBezTo>
                      <a:pt x="17" y="8"/>
                      <a:pt x="13" y="8"/>
                      <a:pt x="12" y="11"/>
                    </a:cubicBezTo>
                    <a:cubicBezTo>
                      <a:pt x="12" y="12"/>
                      <a:pt x="11" y="14"/>
                      <a:pt x="11" y="15"/>
                    </a:cubicBezTo>
                    <a:cubicBezTo>
                      <a:pt x="10" y="17"/>
                      <a:pt x="8" y="18"/>
                      <a:pt x="7" y="21"/>
                    </a:cubicBezTo>
                    <a:cubicBezTo>
                      <a:pt x="6" y="28"/>
                      <a:pt x="5" y="35"/>
                      <a:pt x="5" y="42"/>
                    </a:cubicBezTo>
                    <a:cubicBezTo>
                      <a:pt x="4" y="44"/>
                      <a:pt x="3" y="46"/>
                      <a:pt x="3" y="49"/>
                    </a:cubicBezTo>
                    <a:cubicBezTo>
                      <a:pt x="3" y="84"/>
                      <a:pt x="3" y="119"/>
                      <a:pt x="4" y="153"/>
                    </a:cubicBezTo>
                    <a:cubicBezTo>
                      <a:pt x="4" y="157"/>
                      <a:pt x="5" y="160"/>
                      <a:pt x="6" y="162"/>
                    </a:cubicBezTo>
                    <a:cubicBezTo>
                      <a:pt x="6" y="163"/>
                      <a:pt x="6" y="165"/>
                      <a:pt x="6" y="166"/>
                    </a:cubicBezTo>
                    <a:cubicBezTo>
                      <a:pt x="5" y="181"/>
                      <a:pt x="5" y="195"/>
                      <a:pt x="4" y="210"/>
                    </a:cubicBezTo>
                    <a:cubicBezTo>
                      <a:pt x="3" y="228"/>
                      <a:pt x="3" y="247"/>
                      <a:pt x="3" y="265"/>
                    </a:cubicBezTo>
                    <a:cubicBezTo>
                      <a:pt x="3" y="269"/>
                      <a:pt x="2" y="274"/>
                      <a:pt x="2" y="278"/>
                    </a:cubicBezTo>
                    <a:cubicBezTo>
                      <a:pt x="2" y="281"/>
                      <a:pt x="3" y="284"/>
                      <a:pt x="5" y="286"/>
                    </a:cubicBezTo>
                    <a:cubicBezTo>
                      <a:pt x="5" y="298"/>
                      <a:pt x="5" y="311"/>
                      <a:pt x="5" y="323"/>
                    </a:cubicBezTo>
                    <a:cubicBezTo>
                      <a:pt x="5" y="348"/>
                      <a:pt x="5" y="373"/>
                      <a:pt x="6" y="397"/>
                    </a:cubicBezTo>
                    <a:cubicBezTo>
                      <a:pt x="6" y="412"/>
                      <a:pt x="5" y="429"/>
                      <a:pt x="9" y="444"/>
                    </a:cubicBezTo>
                    <a:cubicBezTo>
                      <a:pt x="9" y="450"/>
                      <a:pt x="8" y="456"/>
                      <a:pt x="8" y="461"/>
                    </a:cubicBezTo>
                    <a:cubicBezTo>
                      <a:pt x="7" y="463"/>
                      <a:pt x="6" y="466"/>
                      <a:pt x="6" y="468"/>
                    </a:cubicBezTo>
                    <a:cubicBezTo>
                      <a:pt x="6" y="468"/>
                      <a:pt x="5" y="468"/>
                      <a:pt x="5" y="468"/>
                    </a:cubicBezTo>
                    <a:cubicBezTo>
                      <a:pt x="5" y="487"/>
                      <a:pt x="5" y="506"/>
                      <a:pt x="6" y="525"/>
                    </a:cubicBezTo>
                    <a:cubicBezTo>
                      <a:pt x="6" y="528"/>
                      <a:pt x="6" y="530"/>
                      <a:pt x="6" y="533"/>
                    </a:cubicBezTo>
                    <a:cubicBezTo>
                      <a:pt x="6" y="535"/>
                      <a:pt x="6" y="537"/>
                      <a:pt x="6" y="539"/>
                    </a:cubicBezTo>
                    <a:cubicBezTo>
                      <a:pt x="5" y="559"/>
                      <a:pt x="6" y="579"/>
                      <a:pt x="6" y="598"/>
                    </a:cubicBezTo>
                    <a:cubicBezTo>
                      <a:pt x="6" y="601"/>
                      <a:pt x="6" y="604"/>
                      <a:pt x="6" y="608"/>
                    </a:cubicBezTo>
                    <a:cubicBezTo>
                      <a:pt x="6" y="611"/>
                      <a:pt x="7" y="614"/>
                      <a:pt x="8" y="616"/>
                    </a:cubicBezTo>
                    <a:cubicBezTo>
                      <a:pt x="8" y="628"/>
                      <a:pt x="7" y="640"/>
                      <a:pt x="8" y="652"/>
                    </a:cubicBezTo>
                    <a:cubicBezTo>
                      <a:pt x="8" y="666"/>
                      <a:pt x="8" y="680"/>
                      <a:pt x="8" y="695"/>
                    </a:cubicBezTo>
                    <a:cubicBezTo>
                      <a:pt x="4" y="697"/>
                      <a:pt x="0" y="702"/>
                      <a:pt x="1" y="708"/>
                    </a:cubicBezTo>
                    <a:cubicBezTo>
                      <a:pt x="2" y="737"/>
                      <a:pt x="3" y="765"/>
                      <a:pt x="4" y="794"/>
                    </a:cubicBezTo>
                    <a:cubicBezTo>
                      <a:pt x="2" y="796"/>
                      <a:pt x="1" y="799"/>
                      <a:pt x="2" y="803"/>
                    </a:cubicBezTo>
                    <a:cubicBezTo>
                      <a:pt x="3" y="835"/>
                      <a:pt x="5" y="867"/>
                      <a:pt x="6" y="899"/>
                    </a:cubicBezTo>
                    <a:cubicBezTo>
                      <a:pt x="6" y="900"/>
                      <a:pt x="7" y="900"/>
                      <a:pt x="7" y="901"/>
                    </a:cubicBezTo>
                    <a:cubicBezTo>
                      <a:pt x="6" y="902"/>
                      <a:pt x="6" y="903"/>
                      <a:pt x="6" y="903"/>
                    </a:cubicBezTo>
                    <a:cubicBezTo>
                      <a:pt x="0" y="916"/>
                      <a:pt x="10" y="927"/>
                      <a:pt x="23" y="926"/>
                    </a:cubicBezTo>
                    <a:cubicBezTo>
                      <a:pt x="29" y="925"/>
                      <a:pt x="36" y="924"/>
                      <a:pt x="43" y="923"/>
                    </a:cubicBezTo>
                    <a:cubicBezTo>
                      <a:pt x="52" y="923"/>
                      <a:pt x="57" y="917"/>
                      <a:pt x="58" y="908"/>
                    </a:cubicBezTo>
                    <a:cubicBezTo>
                      <a:pt x="62" y="878"/>
                      <a:pt x="62" y="845"/>
                      <a:pt x="57" y="814"/>
                    </a:cubicBezTo>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4899026" y="3208338"/>
                <a:ext cx="417513" cy="222250"/>
              </a:xfrm>
              <a:custGeom>
                <a:avLst/>
                <a:gdLst>
                  <a:gd name="T0" fmla="*/ 147 w 154"/>
                  <a:gd name="T1" fmla="*/ 2 h 82"/>
                  <a:gd name="T2" fmla="*/ 73 w 154"/>
                  <a:gd name="T3" fmla="*/ 29 h 82"/>
                  <a:gd name="T4" fmla="*/ 5 w 154"/>
                  <a:gd name="T5" fmla="*/ 70 h 82"/>
                  <a:gd name="T6" fmla="*/ 11 w 154"/>
                  <a:gd name="T7" fmla="*/ 81 h 82"/>
                  <a:gd name="T8" fmla="*/ 80 w 154"/>
                  <a:gd name="T9" fmla="*/ 50 h 82"/>
                  <a:gd name="T10" fmla="*/ 150 w 154"/>
                  <a:gd name="T11" fmla="*/ 9 h 82"/>
                  <a:gd name="T12" fmla="*/ 147 w 154"/>
                  <a:gd name="T13" fmla="*/ 2 h 82"/>
                </a:gdLst>
                <a:ahLst/>
                <a:cxnLst>
                  <a:cxn ang="0">
                    <a:pos x="T0" y="T1"/>
                  </a:cxn>
                  <a:cxn ang="0">
                    <a:pos x="T2" y="T3"/>
                  </a:cxn>
                  <a:cxn ang="0">
                    <a:pos x="T4" y="T5"/>
                  </a:cxn>
                  <a:cxn ang="0">
                    <a:pos x="T6" y="T7"/>
                  </a:cxn>
                  <a:cxn ang="0">
                    <a:pos x="T8" y="T9"/>
                  </a:cxn>
                  <a:cxn ang="0">
                    <a:pos x="T10" y="T11"/>
                  </a:cxn>
                  <a:cxn ang="0">
                    <a:pos x="T12" y="T13"/>
                  </a:cxn>
                </a:cxnLst>
                <a:rect l="0" t="0" r="r" b="b"/>
                <a:pathLst>
                  <a:path w="154" h="82">
                    <a:moveTo>
                      <a:pt x="147" y="2"/>
                    </a:moveTo>
                    <a:cubicBezTo>
                      <a:pt x="121" y="8"/>
                      <a:pt x="97" y="18"/>
                      <a:pt x="73" y="29"/>
                    </a:cubicBezTo>
                    <a:cubicBezTo>
                      <a:pt x="50" y="40"/>
                      <a:pt x="23" y="51"/>
                      <a:pt x="5" y="70"/>
                    </a:cubicBezTo>
                    <a:cubicBezTo>
                      <a:pt x="0" y="75"/>
                      <a:pt x="5" y="82"/>
                      <a:pt x="11" y="81"/>
                    </a:cubicBezTo>
                    <a:cubicBezTo>
                      <a:pt x="36" y="76"/>
                      <a:pt x="59" y="61"/>
                      <a:pt x="80" y="50"/>
                    </a:cubicBezTo>
                    <a:cubicBezTo>
                      <a:pt x="104" y="38"/>
                      <a:pt x="128" y="25"/>
                      <a:pt x="150" y="9"/>
                    </a:cubicBezTo>
                    <a:cubicBezTo>
                      <a:pt x="154" y="6"/>
                      <a:pt x="152" y="0"/>
                      <a:pt x="147" y="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5067301" y="3506788"/>
                <a:ext cx="420688" cy="114300"/>
              </a:xfrm>
              <a:custGeom>
                <a:avLst/>
                <a:gdLst>
                  <a:gd name="T0" fmla="*/ 148 w 155"/>
                  <a:gd name="T1" fmla="*/ 0 h 42"/>
                  <a:gd name="T2" fmla="*/ 78 w 155"/>
                  <a:gd name="T3" fmla="*/ 8 h 42"/>
                  <a:gd name="T4" fmla="*/ 5 w 155"/>
                  <a:gd name="T5" fmla="*/ 22 h 42"/>
                  <a:gd name="T6" fmla="*/ 5 w 155"/>
                  <a:gd name="T7" fmla="*/ 32 h 42"/>
                  <a:gd name="T8" fmla="*/ 150 w 155"/>
                  <a:gd name="T9" fmla="*/ 9 h 42"/>
                  <a:gd name="T10" fmla="*/ 148 w 155"/>
                  <a:gd name="T11" fmla="*/ 0 h 42"/>
                </a:gdLst>
                <a:ahLst/>
                <a:cxnLst>
                  <a:cxn ang="0">
                    <a:pos x="T0" y="T1"/>
                  </a:cxn>
                  <a:cxn ang="0">
                    <a:pos x="T2" y="T3"/>
                  </a:cxn>
                  <a:cxn ang="0">
                    <a:pos x="T4" y="T5"/>
                  </a:cxn>
                  <a:cxn ang="0">
                    <a:pos x="T6" y="T7"/>
                  </a:cxn>
                  <a:cxn ang="0">
                    <a:pos x="T8" y="T9"/>
                  </a:cxn>
                  <a:cxn ang="0">
                    <a:pos x="T10" y="T11"/>
                  </a:cxn>
                </a:cxnLst>
                <a:rect l="0" t="0" r="r" b="b"/>
                <a:pathLst>
                  <a:path w="155" h="42">
                    <a:moveTo>
                      <a:pt x="148" y="0"/>
                    </a:moveTo>
                    <a:cubicBezTo>
                      <a:pt x="125" y="1"/>
                      <a:pt x="101" y="4"/>
                      <a:pt x="78" y="8"/>
                    </a:cubicBezTo>
                    <a:cubicBezTo>
                      <a:pt x="54" y="12"/>
                      <a:pt x="28" y="14"/>
                      <a:pt x="5" y="22"/>
                    </a:cubicBezTo>
                    <a:cubicBezTo>
                      <a:pt x="0" y="24"/>
                      <a:pt x="0" y="31"/>
                      <a:pt x="5" y="32"/>
                    </a:cubicBezTo>
                    <a:cubicBezTo>
                      <a:pt x="51" y="42"/>
                      <a:pt x="108" y="30"/>
                      <a:pt x="150" y="9"/>
                    </a:cubicBezTo>
                    <a:cubicBezTo>
                      <a:pt x="155" y="7"/>
                      <a:pt x="153" y="0"/>
                      <a:pt x="148" y="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2"/>
              <p:cNvSpPr/>
              <p:nvPr/>
            </p:nvSpPr>
            <p:spPr bwMode="auto">
              <a:xfrm>
                <a:off x="5205413" y="3767138"/>
                <a:ext cx="466725" cy="80963"/>
              </a:xfrm>
              <a:custGeom>
                <a:avLst/>
                <a:gdLst>
                  <a:gd name="T0" fmla="*/ 165 w 172"/>
                  <a:gd name="T1" fmla="*/ 8 h 30"/>
                  <a:gd name="T2" fmla="*/ 93 w 172"/>
                  <a:gd name="T3" fmla="*/ 4 h 30"/>
                  <a:gd name="T4" fmla="*/ 15 w 172"/>
                  <a:gd name="T5" fmla="*/ 0 h 30"/>
                  <a:gd name="T6" fmla="*/ 12 w 172"/>
                  <a:gd name="T7" fmla="*/ 22 h 30"/>
                  <a:gd name="T8" fmla="*/ 89 w 172"/>
                  <a:gd name="T9" fmla="*/ 29 h 30"/>
                  <a:gd name="T10" fmla="*/ 165 w 172"/>
                  <a:gd name="T11" fmla="*/ 21 h 30"/>
                  <a:gd name="T12" fmla="*/ 165 w 172"/>
                  <a:gd name="T13" fmla="*/ 8 h 30"/>
                </a:gdLst>
                <a:ahLst/>
                <a:cxnLst>
                  <a:cxn ang="0">
                    <a:pos x="T0" y="T1"/>
                  </a:cxn>
                  <a:cxn ang="0">
                    <a:pos x="T2" y="T3"/>
                  </a:cxn>
                  <a:cxn ang="0">
                    <a:pos x="T4" y="T5"/>
                  </a:cxn>
                  <a:cxn ang="0">
                    <a:pos x="T6" y="T7"/>
                  </a:cxn>
                  <a:cxn ang="0">
                    <a:pos x="T8" y="T9"/>
                  </a:cxn>
                  <a:cxn ang="0">
                    <a:pos x="T10" y="T11"/>
                  </a:cxn>
                  <a:cxn ang="0">
                    <a:pos x="T12" y="T13"/>
                  </a:cxn>
                </a:cxnLst>
                <a:rect l="0" t="0" r="r" b="b"/>
                <a:pathLst>
                  <a:path w="172" h="30">
                    <a:moveTo>
                      <a:pt x="165" y="8"/>
                    </a:moveTo>
                    <a:cubicBezTo>
                      <a:pt x="142" y="2"/>
                      <a:pt x="117" y="4"/>
                      <a:pt x="93" y="4"/>
                    </a:cubicBezTo>
                    <a:cubicBezTo>
                      <a:pt x="67" y="3"/>
                      <a:pt x="41" y="2"/>
                      <a:pt x="15" y="0"/>
                    </a:cubicBezTo>
                    <a:cubicBezTo>
                      <a:pt x="3" y="0"/>
                      <a:pt x="0" y="20"/>
                      <a:pt x="12" y="22"/>
                    </a:cubicBezTo>
                    <a:cubicBezTo>
                      <a:pt x="37" y="26"/>
                      <a:pt x="63" y="29"/>
                      <a:pt x="89" y="29"/>
                    </a:cubicBezTo>
                    <a:cubicBezTo>
                      <a:pt x="114" y="29"/>
                      <a:pt x="141" y="30"/>
                      <a:pt x="165" y="21"/>
                    </a:cubicBezTo>
                    <a:cubicBezTo>
                      <a:pt x="171" y="19"/>
                      <a:pt x="172" y="9"/>
                      <a:pt x="165" y="8"/>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3"/>
              <p:cNvSpPr/>
              <p:nvPr/>
            </p:nvSpPr>
            <p:spPr bwMode="auto">
              <a:xfrm>
                <a:off x="5332413" y="3994150"/>
                <a:ext cx="542925" cy="166688"/>
              </a:xfrm>
              <a:custGeom>
                <a:avLst/>
                <a:gdLst>
                  <a:gd name="T0" fmla="*/ 194 w 200"/>
                  <a:gd name="T1" fmla="*/ 32 h 61"/>
                  <a:gd name="T2" fmla="*/ 14 w 200"/>
                  <a:gd name="T3" fmla="*/ 3 h 61"/>
                  <a:gd name="T4" fmla="*/ 8 w 200"/>
                  <a:gd name="T5" fmla="*/ 18 h 61"/>
                  <a:gd name="T6" fmla="*/ 195 w 200"/>
                  <a:gd name="T7" fmla="*/ 41 h 61"/>
                  <a:gd name="T8" fmla="*/ 194 w 200"/>
                  <a:gd name="T9" fmla="*/ 32 h 61"/>
                </a:gdLst>
                <a:ahLst/>
                <a:cxnLst>
                  <a:cxn ang="0">
                    <a:pos x="T0" y="T1"/>
                  </a:cxn>
                  <a:cxn ang="0">
                    <a:pos x="T2" y="T3"/>
                  </a:cxn>
                  <a:cxn ang="0">
                    <a:pos x="T4" y="T5"/>
                  </a:cxn>
                  <a:cxn ang="0">
                    <a:pos x="T6" y="T7"/>
                  </a:cxn>
                  <a:cxn ang="0">
                    <a:pos x="T8" y="T9"/>
                  </a:cxn>
                </a:cxnLst>
                <a:rect l="0" t="0" r="r" b="b"/>
                <a:pathLst>
                  <a:path w="200" h="61">
                    <a:moveTo>
                      <a:pt x="194" y="32"/>
                    </a:moveTo>
                    <a:cubicBezTo>
                      <a:pt x="131" y="35"/>
                      <a:pt x="73" y="23"/>
                      <a:pt x="14" y="3"/>
                    </a:cubicBezTo>
                    <a:cubicBezTo>
                      <a:pt x="5" y="0"/>
                      <a:pt x="0" y="13"/>
                      <a:pt x="8" y="18"/>
                    </a:cubicBezTo>
                    <a:cubicBezTo>
                      <a:pt x="62" y="55"/>
                      <a:pt x="134" y="61"/>
                      <a:pt x="195" y="41"/>
                    </a:cubicBezTo>
                    <a:cubicBezTo>
                      <a:pt x="200" y="39"/>
                      <a:pt x="199" y="32"/>
                      <a:pt x="194" y="3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6"/>
              <p:cNvSpPr/>
              <p:nvPr/>
            </p:nvSpPr>
            <p:spPr bwMode="auto">
              <a:xfrm>
                <a:off x="5313363" y="4729163"/>
                <a:ext cx="377825" cy="322263"/>
              </a:xfrm>
              <a:custGeom>
                <a:avLst/>
                <a:gdLst>
                  <a:gd name="T0" fmla="*/ 135 w 139"/>
                  <a:gd name="T1" fmla="*/ 110 h 119"/>
                  <a:gd name="T2" fmla="*/ 20 w 139"/>
                  <a:gd name="T3" fmla="*/ 8 h 119"/>
                  <a:gd name="T4" fmla="*/ 5 w 139"/>
                  <a:gd name="T5" fmla="*/ 17 h 119"/>
                  <a:gd name="T6" fmla="*/ 132 w 139"/>
                  <a:gd name="T7" fmla="*/ 118 h 119"/>
                  <a:gd name="T8" fmla="*/ 135 w 139"/>
                  <a:gd name="T9" fmla="*/ 110 h 119"/>
                </a:gdLst>
                <a:ahLst/>
                <a:cxnLst>
                  <a:cxn ang="0">
                    <a:pos x="T0" y="T1"/>
                  </a:cxn>
                  <a:cxn ang="0">
                    <a:pos x="T2" y="T3"/>
                  </a:cxn>
                  <a:cxn ang="0">
                    <a:pos x="T4" y="T5"/>
                  </a:cxn>
                  <a:cxn ang="0">
                    <a:pos x="T6" y="T7"/>
                  </a:cxn>
                  <a:cxn ang="0">
                    <a:pos x="T8" y="T9"/>
                  </a:cxn>
                </a:cxnLst>
                <a:rect l="0" t="0" r="r" b="b"/>
                <a:pathLst>
                  <a:path w="139" h="119">
                    <a:moveTo>
                      <a:pt x="135" y="110"/>
                    </a:moveTo>
                    <a:cubicBezTo>
                      <a:pt x="93" y="80"/>
                      <a:pt x="50" y="51"/>
                      <a:pt x="20" y="8"/>
                    </a:cubicBezTo>
                    <a:cubicBezTo>
                      <a:pt x="14" y="0"/>
                      <a:pt x="0" y="7"/>
                      <a:pt x="5" y="17"/>
                    </a:cubicBezTo>
                    <a:cubicBezTo>
                      <a:pt x="34" y="65"/>
                      <a:pt x="75" y="108"/>
                      <a:pt x="132" y="118"/>
                    </a:cubicBezTo>
                    <a:cubicBezTo>
                      <a:pt x="137" y="119"/>
                      <a:pt x="139" y="113"/>
                      <a:pt x="135" y="1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7"/>
              <p:cNvSpPr/>
              <p:nvPr/>
            </p:nvSpPr>
            <p:spPr bwMode="auto">
              <a:xfrm>
                <a:off x="5243513" y="4959350"/>
                <a:ext cx="290513" cy="360363"/>
              </a:xfrm>
              <a:custGeom>
                <a:avLst/>
                <a:gdLst>
                  <a:gd name="T0" fmla="*/ 106 w 107"/>
                  <a:gd name="T1" fmla="*/ 123 h 133"/>
                  <a:gd name="T2" fmla="*/ 69 w 107"/>
                  <a:gd name="T3" fmla="*/ 66 h 133"/>
                  <a:gd name="T4" fmla="*/ 17 w 107"/>
                  <a:gd name="T5" fmla="*/ 7 h 133"/>
                  <a:gd name="T6" fmla="*/ 5 w 107"/>
                  <a:gd name="T7" fmla="*/ 16 h 133"/>
                  <a:gd name="T8" fmla="*/ 50 w 107"/>
                  <a:gd name="T9" fmla="*/ 81 h 133"/>
                  <a:gd name="T10" fmla="*/ 96 w 107"/>
                  <a:gd name="T11" fmla="*/ 130 h 133"/>
                  <a:gd name="T12" fmla="*/ 106 w 107"/>
                  <a:gd name="T13" fmla="*/ 123 h 133"/>
                </a:gdLst>
                <a:ahLst/>
                <a:cxnLst>
                  <a:cxn ang="0">
                    <a:pos x="T0" y="T1"/>
                  </a:cxn>
                  <a:cxn ang="0">
                    <a:pos x="T2" y="T3"/>
                  </a:cxn>
                  <a:cxn ang="0">
                    <a:pos x="T4" y="T5"/>
                  </a:cxn>
                  <a:cxn ang="0">
                    <a:pos x="T6" y="T7"/>
                  </a:cxn>
                  <a:cxn ang="0">
                    <a:pos x="T8" y="T9"/>
                  </a:cxn>
                  <a:cxn ang="0">
                    <a:pos x="T10" y="T11"/>
                  </a:cxn>
                  <a:cxn ang="0">
                    <a:pos x="T12" y="T13"/>
                  </a:cxn>
                </a:cxnLst>
                <a:rect l="0" t="0" r="r" b="b"/>
                <a:pathLst>
                  <a:path w="107" h="133">
                    <a:moveTo>
                      <a:pt x="106" y="123"/>
                    </a:moveTo>
                    <a:cubicBezTo>
                      <a:pt x="99" y="101"/>
                      <a:pt x="83" y="84"/>
                      <a:pt x="69" y="66"/>
                    </a:cubicBezTo>
                    <a:cubicBezTo>
                      <a:pt x="52" y="46"/>
                      <a:pt x="34" y="27"/>
                      <a:pt x="17" y="7"/>
                    </a:cubicBezTo>
                    <a:cubicBezTo>
                      <a:pt x="12" y="0"/>
                      <a:pt x="0" y="9"/>
                      <a:pt x="5" y="16"/>
                    </a:cubicBezTo>
                    <a:cubicBezTo>
                      <a:pt x="21" y="38"/>
                      <a:pt x="35" y="60"/>
                      <a:pt x="50" y="81"/>
                    </a:cubicBezTo>
                    <a:cubicBezTo>
                      <a:pt x="64" y="98"/>
                      <a:pt x="77" y="118"/>
                      <a:pt x="96" y="130"/>
                    </a:cubicBezTo>
                    <a:cubicBezTo>
                      <a:pt x="101" y="133"/>
                      <a:pt x="107" y="128"/>
                      <a:pt x="106" y="12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8"/>
              <p:cNvSpPr/>
              <p:nvPr/>
            </p:nvSpPr>
            <p:spPr bwMode="auto">
              <a:xfrm>
                <a:off x="5097463" y="5103813"/>
                <a:ext cx="211138" cy="444500"/>
              </a:xfrm>
              <a:custGeom>
                <a:avLst/>
                <a:gdLst>
                  <a:gd name="T0" fmla="*/ 55 w 78"/>
                  <a:gd name="T1" fmla="*/ 80 h 164"/>
                  <a:gd name="T2" fmla="*/ 19 w 78"/>
                  <a:gd name="T3" fmla="*/ 7 h 164"/>
                  <a:gd name="T4" fmla="*/ 3 w 78"/>
                  <a:gd name="T5" fmla="*/ 14 h 164"/>
                  <a:gd name="T6" fmla="*/ 34 w 78"/>
                  <a:gd name="T7" fmla="*/ 89 h 164"/>
                  <a:gd name="T8" fmla="*/ 65 w 78"/>
                  <a:gd name="T9" fmla="*/ 159 h 164"/>
                  <a:gd name="T10" fmla="*/ 78 w 78"/>
                  <a:gd name="T11" fmla="*/ 156 h 164"/>
                  <a:gd name="T12" fmla="*/ 55 w 78"/>
                  <a:gd name="T13" fmla="*/ 80 h 164"/>
                </a:gdLst>
                <a:ahLst/>
                <a:cxnLst>
                  <a:cxn ang="0">
                    <a:pos x="T0" y="T1"/>
                  </a:cxn>
                  <a:cxn ang="0">
                    <a:pos x="T2" y="T3"/>
                  </a:cxn>
                  <a:cxn ang="0">
                    <a:pos x="T4" y="T5"/>
                  </a:cxn>
                  <a:cxn ang="0">
                    <a:pos x="T6" y="T7"/>
                  </a:cxn>
                  <a:cxn ang="0">
                    <a:pos x="T8" y="T9"/>
                  </a:cxn>
                  <a:cxn ang="0">
                    <a:pos x="T10" y="T11"/>
                  </a:cxn>
                  <a:cxn ang="0">
                    <a:pos x="T12" y="T13"/>
                  </a:cxn>
                </a:cxnLst>
                <a:rect l="0" t="0" r="r" b="b"/>
                <a:pathLst>
                  <a:path w="78" h="164">
                    <a:moveTo>
                      <a:pt x="55" y="80"/>
                    </a:moveTo>
                    <a:cubicBezTo>
                      <a:pt x="44" y="55"/>
                      <a:pt x="33" y="30"/>
                      <a:pt x="19" y="7"/>
                    </a:cubicBezTo>
                    <a:cubicBezTo>
                      <a:pt x="14" y="0"/>
                      <a:pt x="0" y="5"/>
                      <a:pt x="3" y="14"/>
                    </a:cubicBezTo>
                    <a:cubicBezTo>
                      <a:pt x="13" y="39"/>
                      <a:pt x="24" y="64"/>
                      <a:pt x="34" y="89"/>
                    </a:cubicBezTo>
                    <a:cubicBezTo>
                      <a:pt x="43" y="113"/>
                      <a:pt x="50" y="139"/>
                      <a:pt x="65" y="159"/>
                    </a:cubicBezTo>
                    <a:cubicBezTo>
                      <a:pt x="69" y="164"/>
                      <a:pt x="78" y="163"/>
                      <a:pt x="78" y="156"/>
                    </a:cubicBezTo>
                    <a:cubicBezTo>
                      <a:pt x="77" y="130"/>
                      <a:pt x="65" y="104"/>
                      <a:pt x="55" y="8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9"/>
              <p:cNvSpPr/>
              <p:nvPr/>
            </p:nvSpPr>
            <p:spPr bwMode="auto">
              <a:xfrm>
                <a:off x="4910138" y="5254625"/>
                <a:ext cx="184150" cy="401638"/>
              </a:xfrm>
              <a:custGeom>
                <a:avLst/>
                <a:gdLst>
                  <a:gd name="T0" fmla="*/ 43 w 68"/>
                  <a:gd name="T1" fmla="*/ 65 h 148"/>
                  <a:gd name="T2" fmla="*/ 7 w 68"/>
                  <a:gd name="T3" fmla="*/ 1 h 148"/>
                  <a:gd name="T4" fmla="*/ 5 w 68"/>
                  <a:gd name="T5" fmla="*/ 1 h 148"/>
                  <a:gd name="T6" fmla="*/ 24 w 68"/>
                  <a:gd name="T7" fmla="*/ 73 h 148"/>
                  <a:gd name="T8" fmla="*/ 57 w 68"/>
                  <a:gd name="T9" fmla="*/ 144 h 148"/>
                  <a:gd name="T10" fmla="*/ 68 w 68"/>
                  <a:gd name="T11" fmla="*/ 140 h 148"/>
                  <a:gd name="T12" fmla="*/ 43 w 68"/>
                  <a:gd name="T13" fmla="*/ 65 h 148"/>
                </a:gdLst>
                <a:ahLst/>
                <a:cxnLst>
                  <a:cxn ang="0">
                    <a:pos x="T0" y="T1"/>
                  </a:cxn>
                  <a:cxn ang="0">
                    <a:pos x="T2" y="T3"/>
                  </a:cxn>
                  <a:cxn ang="0">
                    <a:pos x="T4" y="T5"/>
                  </a:cxn>
                  <a:cxn ang="0">
                    <a:pos x="T6" y="T7"/>
                  </a:cxn>
                  <a:cxn ang="0">
                    <a:pos x="T8" y="T9"/>
                  </a:cxn>
                  <a:cxn ang="0">
                    <a:pos x="T10" y="T11"/>
                  </a:cxn>
                  <a:cxn ang="0">
                    <a:pos x="T12" y="T13"/>
                  </a:cxn>
                </a:cxnLst>
                <a:rect l="0" t="0" r="r" b="b"/>
                <a:pathLst>
                  <a:path w="68" h="148">
                    <a:moveTo>
                      <a:pt x="43" y="65"/>
                    </a:moveTo>
                    <a:cubicBezTo>
                      <a:pt x="34" y="45"/>
                      <a:pt x="26" y="14"/>
                      <a:pt x="7" y="1"/>
                    </a:cubicBezTo>
                    <a:cubicBezTo>
                      <a:pt x="6" y="0"/>
                      <a:pt x="5" y="1"/>
                      <a:pt x="5" y="1"/>
                    </a:cubicBezTo>
                    <a:cubicBezTo>
                      <a:pt x="0" y="24"/>
                      <a:pt x="16" y="53"/>
                      <a:pt x="24" y="73"/>
                    </a:cubicBezTo>
                    <a:cubicBezTo>
                      <a:pt x="32" y="96"/>
                      <a:pt x="40" y="126"/>
                      <a:pt x="57" y="144"/>
                    </a:cubicBezTo>
                    <a:cubicBezTo>
                      <a:pt x="60" y="148"/>
                      <a:pt x="68" y="145"/>
                      <a:pt x="68" y="140"/>
                    </a:cubicBezTo>
                    <a:cubicBezTo>
                      <a:pt x="68" y="115"/>
                      <a:pt x="52" y="88"/>
                      <a:pt x="43" y="65"/>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0"/>
              <p:cNvSpPr/>
              <p:nvPr/>
            </p:nvSpPr>
            <p:spPr bwMode="auto">
              <a:xfrm>
                <a:off x="4729163" y="5327650"/>
                <a:ext cx="127000" cy="469900"/>
              </a:xfrm>
              <a:custGeom>
                <a:avLst/>
                <a:gdLst>
                  <a:gd name="T0" fmla="*/ 37 w 47"/>
                  <a:gd name="T1" fmla="*/ 93 h 173"/>
                  <a:gd name="T2" fmla="*/ 18 w 47"/>
                  <a:gd name="T3" fmla="*/ 11 h 173"/>
                  <a:gd name="T4" fmla="*/ 2 w 47"/>
                  <a:gd name="T5" fmla="*/ 15 h 173"/>
                  <a:gd name="T6" fmla="*/ 15 w 47"/>
                  <a:gd name="T7" fmla="*/ 95 h 173"/>
                  <a:gd name="T8" fmla="*/ 31 w 47"/>
                  <a:gd name="T9" fmla="*/ 168 h 173"/>
                  <a:gd name="T10" fmla="*/ 43 w 47"/>
                  <a:gd name="T11" fmla="*/ 167 h 173"/>
                  <a:gd name="T12" fmla="*/ 37 w 47"/>
                  <a:gd name="T13" fmla="*/ 93 h 173"/>
                </a:gdLst>
                <a:ahLst/>
                <a:cxnLst>
                  <a:cxn ang="0">
                    <a:pos x="T0" y="T1"/>
                  </a:cxn>
                  <a:cxn ang="0">
                    <a:pos x="T2" y="T3"/>
                  </a:cxn>
                  <a:cxn ang="0">
                    <a:pos x="T4" y="T5"/>
                  </a:cxn>
                  <a:cxn ang="0">
                    <a:pos x="T6" y="T7"/>
                  </a:cxn>
                  <a:cxn ang="0">
                    <a:pos x="T8" y="T9"/>
                  </a:cxn>
                  <a:cxn ang="0">
                    <a:pos x="T10" y="T11"/>
                  </a:cxn>
                  <a:cxn ang="0">
                    <a:pos x="T12" y="T13"/>
                  </a:cxn>
                </a:cxnLst>
                <a:rect l="0" t="0" r="r" b="b"/>
                <a:pathLst>
                  <a:path w="47" h="173">
                    <a:moveTo>
                      <a:pt x="37" y="93"/>
                    </a:moveTo>
                    <a:cubicBezTo>
                      <a:pt x="32" y="65"/>
                      <a:pt x="25" y="38"/>
                      <a:pt x="18" y="11"/>
                    </a:cubicBezTo>
                    <a:cubicBezTo>
                      <a:pt x="15" y="0"/>
                      <a:pt x="0" y="5"/>
                      <a:pt x="2" y="15"/>
                    </a:cubicBezTo>
                    <a:cubicBezTo>
                      <a:pt x="7" y="42"/>
                      <a:pt x="11" y="69"/>
                      <a:pt x="15" y="95"/>
                    </a:cubicBezTo>
                    <a:cubicBezTo>
                      <a:pt x="19" y="120"/>
                      <a:pt x="20" y="146"/>
                      <a:pt x="31" y="168"/>
                    </a:cubicBezTo>
                    <a:cubicBezTo>
                      <a:pt x="33" y="173"/>
                      <a:pt x="42" y="172"/>
                      <a:pt x="43" y="167"/>
                    </a:cubicBezTo>
                    <a:cubicBezTo>
                      <a:pt x="47" y="143"/>
                      <a:pt x="41" y="117"/>
                      <a:pt x="37" y="9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1"/>
              <p:cNvSpPr/>
              <p:nvPr/>
            </p:nvSpPr>
            <p:spPr bwMode="auto">
              <a:xfrm>
                <a:off x="4487863" y="5380038"/>
                <a:ext cx="96838" cy="584200"/>
              </a:xfrm>
              <a:custGeom>
                <a:avLst/>
                <a:gdLst>
                  <a:gd name="T0" fmla="*/ 29 w 36"/>
                  <a:gd name="T1" fmla="*/ 110 h 216"/>
                  <a:gd name="T2" fmla="*/ 15 w 36"/>
                  <a:gd name="T3" fmla="*/ 8 h 216"/>
                  <a:gd name="T4" fmla="*/ 1 w 36"/>
                  <a:gd name="T5" fmla="*/ 10 h 216"/>
                  <a:gd name="T6" fmla="*/ 8 w 36"/>
                  <a:gd name="T7" fmla="*/ 114 h 216"/>
                  <a:gd name="T8" fmla="*/ 17 w 36"/>
                  <a:gd name="T9" fmla="*/ 211 h 216"/>
                  <a:gd name="T10" fmla="*/ 26 w 36"/>
                  <a:gd name="T11" fmla="*/ 211 h 216"/>
                  <a:gd name="T12" fmla="*/ 29 w 36"/>
                  <a:gd name="T13" fmla="*/ 110 h 216"/>
                </a:gdLst>
                <a:ahLst/>
                <a:cxnLst>
                  <a:cxn ang="0">
                    <a:pos x="T0" y="T1"/>
                  </a:cxn>
                  <a:cxn ang="0">
                    <a:pos x="T2" y="T3"/>
                  </a:cxn>
                  <a:cxn ang="0">
                    <a:pos x="T4" y="T5"/>
                  </a:cxn>
                  <a:cxn ang="0">
                    <a:pos x="T6" y="T7"/>
                  </a:cxn>
                  <a:cxn ang="0">
                    <a:pos x="T8" y="T9"/>
                  </a:cxn>
                  <a:cxn ang="0">
                    <a:pos x="T10" y="T11"/>
                  </a:cxn>
                  <a:cxn ang="0">
                    <a:pos x="T12" y="T13"/>
                  </a:cxn>
                </a:cxnLst>
                <a:rect l="0" t="0" r="r" b="b"/>
                <a:pathLst>
                  <a:path w="36" h="216">
                    <a:moveTo>
                      <a:pt x="29" y="110"/>
                    </a:moveTo>
                    <a:cubicBezTo>
                      <a:pt x="26" y="76"/>
                      <a:pt x="22" y="42"/>
                      <a:pt x="15" y="8"/>
                    </a:cubicBezTo>
                    <a:cubicBezTo>
                      <a:pt x="14" y="0"/>
                      <a:pt x="0" y="2"/>
                      <a:pt x="1" y="10"/>
                    </a:cubicBezTo>
                    <a:cubicBezTo>
                      <a:pt x="3" y="44"/>
                      <a:pt x="6" y="79"/>
                      <a:pt x="8" y="114"/>
                    </a:cubicBezTo>
                    <a:cubicBezTo>
                      <a:pt x="9" y="146"/>
                      <a:pt x="8" y="180"/>
                      <a:pt x="17" y="211"/>
                    </a:cubicBezTo>
                    <a:cubicBezTo>
                      <a:pt x="19" y="215"/>
                      <a:pt x="25" y="216"/>
                      <a:pt x="26" y="211"/>
                    </a:cubicBezTo>
                    <a:cubicBezTo>
                      <a:pt x="36" y="178"/>
                      <a:pt x="32" y="143"/>
                      <a:pt x="29" y="1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2"/>
              <p:cNvSpPr/>
              <p:nvPr/>
            </p:nvSpPr>
            <p:spPr bwMode="auto">
              <a:xfrm>
                <a:off x="4184651" y="5387975"/>
                <a:ext cx="157163" cy="574675"/>
              </a:xfrm>
              <a:custGeom>
                <a:avLst/>
                <a:gdLst>
                  <a:gd name="T0" fmla="*/ 55 w 58"/>
                  <a:gd name="T1" fmla="*/ 11 h 212"/>
                  <a:gd name="T2" fmla="*/ 39 w 58"/>
                  <a:gd name="T3" fmla="*/ 9 h 212"/>
                  <a:gd name="T4" fmla="*/ 19 w 58"/>
                  <a:gd name="T5" fmla="*/ 109 h 212"/>
                  <a:gd name="T6" fmla="*/ 0 w 58"/>
                  <a:gd name="T7" fmla="*/ 203 h 212"/>
                  <a:gd name="T8" fmla="*/ 12 w 58"/>
                  <a:gd name="T9" fmla="*/ 206 h 212"/>
                  <a:gd name="T10" fmla="*/ 41 w 58"/>
                  <a:gd name="T11" fmla="*/ 111 h 212"/>
                  <a:gd name="T12" fmla="*/ 55 w 58"/>
                  <a:gd name="T13" fmla="*/ 11 h 212"/>
                </a:gdLst>
                <a:ahLst/>
                <a:cxnLst>
                  <a:cxn ang="0">
                    <a:pos x="T0" y="T1"/>
                  </a:cxn>
                  <a:cxn ang="0">
                    <a:pos x="T2" y="T3"/>
                  </a:cxn>
                  <a:cxn ang="0">
                    <a:pos x="T4" y="T5"/>
                  </a:cxn>
                  <a:cxn ang="0">
                    <a:pos x="T6" y="T7"/>
                  </a:cxn>
                  <a:cxn ang="0">
                    <a:pos x="T8" y="T9"/>
                  </a:cxn>
                  <a:cxn ang="0">
                    <a:pos x="T10" y="T11"/>
                  </a:cxn>
                  <a:cxn ang="0">
                    <a:pos x="T12" y="T13"/>
                  </a:cxn>
                </a:cxnLst>
                <a:rect l="0" t="0" r="r" b="b"/>
                <a:pathLst>
                  <a:path w="58" h="212">
                    <a:moveTo>
                      <a:pt x="55" y="11"/>
                    </a:moveTo>
                    <a:cubicBezTo>
                      <a:pt x="54" y="2"/>
                      <a:pt x="43" y="0"/>
                      <a:pt x="39" y="9"/>
                    </a:cubicBezTo>
                    <a:cubicBezTo>
                      <a:pt x="28" y="39"/>
                      <a:pt x="26" y="76"/>
                      <a:pt x="19" y="109"/>
                    </a:cubicBezTo>
                    <a:cubicBezTo>
                      <a:pt x="13" y="140"/>
                      <a:pt x="1" y="171"/>
                      <a:pt x="0" y="203"/>
                    </a:cubicBezTo>
                    <a:cubicBezTo>
                      <a:pt x="0" y="210"/>
                      <a:pt x="9" y="212"/>
                      <a:pt x="12" y="206"/>
                    </a:cubicBezTo>
                    <a:cubicBezTo>
                      <a:pt x="29" y="178"/>
                      <a:pt x="35" y="143"/>
                      <a:pt x="41" y="111"/>
                    </a:cubicBezTo>
                    <a:cubicBezTo>
                      <a:pt x="48" y="80"/>
                      <a:pt x="58" y="43"/>
                      <a:pt x="55" y="11"/>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3"/>
              <p:cNvSpPr/>
              <p:nvPr/>
            </p:nvSpPr>
            <p:spPr bwMode="auto">
              <a:xfrm>
                <a:off x="3840163" y="5349875"/>
                <a:ext cx="276225" cy="463550"/>
              </a:xfrm>
              <a:custGeom>
                <a:avLst/>
                <a:gdLst>
                  <a:gd name="T0" fmla="*/ 84 w 102"/>
                  <a:gd name="T1" fmla="*/ 9 h 171"/>
                  <a:gd name="T2" fmla="*/ 38 w 102"/>
                  <a:gd name="T3" fmla="*/ 85 h 171"/>
                  <a:gd name="T4" fmla="*/ 2 w 102"/>
                  <a:gd name="T5" fmla="*/ 160 h 171"/>
                  <a:gd name="T6" fmla="*/ 12 w 102"/>
                  <a:gd name="T7" fmla="*/ 166 h 171"/>
                  <a:gd name="T8" fmla="*/ 56 w 102"/>
                  <a:gd name="T9" fmla="*/ 96 h 171"/>
                  <a:gd name="T10" fmla="*/ 97 w 102"/>
                  <a:gd name="T11" fmla="*/ 17 h 171"/>
                  <a:gd name="T12" fmla="*/ 84 w 102"/>
                  <a:gd name="T13" fmla="*/ 9 h 171"/>
                </a:gdLst>
                <a:ahLst/>
                <a:cxnLst>
                  <a:cxn ang="0">
                    <a:pos x="T0" y="T1"/>
                  </a:cxn>
                  <a:cxn ang="0">
                    <a:pos x="T2" y="T3"/>
                  </a:cxn>
                  <a:cxn ang="0">
                    <a:pos x="T4" y="T5"/>
                  </a:cxn>
                  <a:cxn ang="0">
                    <a:pos x="T6" y="T7"/>
                  </a:cxn>
                  <a:cxn ang="0">
                    <a:pos x="T8" y="T9"/>
                  </a:cxn>
                  <a:cxn ang="0">
                    <a:pos x="T10" y="T11"/>
                  </a:cxn>
                  <a:cxn ang="0">
                    <a:pos x="T12" y="T13"/>
                  </a:cxn>
                </a:cxnLst>
                <a:rect l="0" t="0" r="r" b="b"/>
                <a:pathLst>
                  <a:path w="102" h="171">
                    <a:moveTo>
                      <a:pt x="84" y="9"/>
                    </a:moveTo>
                    <a:cubicBezTo>
                      <a:pt x="68" y="34"/>
                      <a:pt x="53" y="59"/>
                      <a:pt x="38" y="85"/>
                    </a:cubicBezTo>
                    <a:cubicBezTo>
                      <a:pt x="25" y="109"/>
                      <a:pt x="8" y="133"/>
                      <a:pt x="2" y="160"/>
                    </a:cubicBezTo>
                    <a:cubicBezTo>
                      <a:pt x="0" y="166"/>
                      <a:pt x="8" y="171"/>
                      <a:pt x="12" y="166"/>
                    </a:cubicBezTo>
                    <a:cubicBezTo>
                      <a:pt x="31" y="147"/>
                      <a:pt x="43" y="119"/>
                      <a:pt x="56" y="96"/>
                    </a:cubicBezTo>
                    <a:cubicBezTo>
                      <a:pt x="70" y="69"/>
                      <a:pt x="84" y="43"/>
                      <a:pt x="97" y="17"/>
                    </a:cubicBezTo>
                    <a:cubicBezTo>
                      <a:pt x="102" y="8"/>
                      <a:pt x="89" y="0"/>
                      <a:pt x="84" y="9"/>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4"/>
              <p:cNvSpPr/>
              <p:nvPr/>
            </p:nvSpPr>
            <p:spPr bwMode="auto">
              <a:xfrm>
                <a:off x="3546476" y="5295900"/>
                <a:ext cx="323850" cy="325438"/>
              </a:xfrm>
              <a:custGeom>
                <a:avLst/>
                <a:gdLst>
                  <a:gd name="T0" fmla="*/ 94 w 119"/>
                  <a:gd name="T1" fmla="*/ 10 h 120"/>
                  <a:gd name="T2" fmla="*/ 3 w 119"/>
                  <a:gd name="T3" fmla="*/ 111 h 120"/>
                  <a:gd name="T4" fmla="*/ 10 w 119"/>
                  <a:gd name="T5" fmla="*/ 118 h 120"/>
                  <a:gd name="T6" fmla="*/ 110 w 119"/>
                  <a:gd name="T7" fmla="*/ 26 h 120"/>
                  <a:gd name="T8" fmla="*/ 94 w 119"/>
                  <a:gd name="T9" fmla="*/ 10 h 120"/>
                </a:gdLst>
                <a:ahLst/>
                <a:cxnLst>
                  <a:cxn ang="0">
                    <a:pos x="T0" y="T1"/>
                  </a:cxn>
                  <a:cxn ang="0">
                    <a:pos x="T2" y="T3"/>
                  </a:cxn>
                  <a:cxn ang="0">
                    <a:pos x="T4" y="T5"/>
                  </a:cxn>
                  <a:cxn ang="0">
                    <a:pos x="T6" y="T7"/>
                  </a:cxn>
                  <a:cxn ang="0">
                    <a:pos x="T8" y="T9"/>
                  </a:cxn>
                </a:cxnLst>
                <a:rect l="0" t="0" r="r" b="b"/>
                <a:pathLst>
                  <a:path w="119" h="120">
                    <a:moveTo>
                      <a:pt x="94" y="10"/>
                    </a:moveTo>
                    <a:cubicBezTo>
                      <a:pt x="64" y="44"/>
                      <a:pt x="30" y="74"/>
                      <a:pt x="3" y="111"/>
                    </a:cubicBezTo>
                    <a:cubicBezTo>
                      <a:pt x="0" y="115"/>
                      <a:pt x="6" y="120"/>
                      <a:pt x="10" y="118"/>
                    </a:cubicBezTo>
                    <a:cubicBezTo>
                      <a:pt x="49" y="95"/>
                      <a:pt x="80" y="59"/>
                      <a:pt x="110" y="26"/>
                    </a:cubicBezTo>
                    <a:cubicBezTo>
                      <a:pt x="119" y="15"/>
                      <a:pt x="104" y="0"/>
                      <a:pt x="94" y="1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5"/>
              <p:cNvSpPr/>
              <p:nvPr/>
            </p:nvSpPr>
            <p:spPr bwMode="auto">
              <a:xfrm>
                <a:off x="3284538" y="5168900"/>
                <a:ext cx="414338" cy="261938"/>
              </a:xfrm>
              <a:custGeom>
                <a:avLst/>
                <a:gdLst>
                  <a:gd name="T0" fmla="*/ 132 w 153"/>
                  <a:gd name="T1" fmla="*/ 6 h 97"/>
                  <a:gd name="T2" fmla="*/ 4 w 153"/>
                  <a:gd name="T3" fmla="*/ 86 h 97"/>
                  <a:gd name="T4" fmla="*/ 9 w 153"/>
                  <a:gd name="T5" fmla="*/ 95 h 97"/>
                  <a:gd name="T6" fmla="*/ 142 w 153"/>
                  <a:gd name="T7" fmla="*/ 23 h 97"/>
                  <a:gd name="T8" fmla="*/ 132 w 153"/>
                  <a:gd name="T9" fmla="*/ 6 h 97"/>
                </a:gdLst>
                <a:ahLst/>
                <a:cxnLst>
                  <a:cxn ang="0">
                    <a:pos x="T0" y="T1"/>
                  </a:cxn>
                  <a:cxn ang="0">
                    <a:pos x="T2" y="T3"/>
                  </a:cxn>
                  <a:cxn ang="0">
                    <a:pos x="T4" y="T5"/>
                  </a:cxn>
                  <a:cxn ang="0">
                    <a:pos x="T6" y="T7"/>
                  </a:cxn>
                  <a:cxn ang="0">
                    <a:pos x="T8" y="T9"/>
                  </a:cxn>
                </a:cxnLst>
                <a:rect l="0" t="0" r="r" b="b"/>
                <a:pathLst>
                  <a:path w="153" h="97">
                    <a:moveTo>
                      <a:pt x="132" y="6"/>
                    </a:moveTo>
                    <a:cubicBezTo>
                      <a:pt x="89" y="29"/>
                      <a:pt x="40" y="52"/>
                      <a:pt x="4" y="86"/>
                    </a:cubicBezTo>
                    <a:cubicBezTo>
                      <a:pt x="0" y="90"/>
                      <a:pt x="4" y="97"/>
                      <a:pt x="9" y="95"/>
                    </a:cubicBezTo>
                    <a:cubicBezTo>
                      <a:pt x="57" y="80"/>
                      <a:pt x="101" y="50"/>
                      <a:pt x="142" y="23"/>
                    </a:cubicBezTo>
                    <a:cubicBezTo>
                      <a:pt x="153" y="16"/>
                      <a:pt x="143" y="0"/>
                      <a:pt x="132" y="6"/>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6"/>
              <p:cNvSpPr/>
              <p:nvPr/>
            </p:nvSpPr>
            <p:spPr bwMode="auto">
              <a:xfrm>
                <a:off x="3154363" y="5073650"/>
                <a:ext cx="392113" cy="115888"/>
              </a:xfrm>
              <a:custGeom>
                <a:avLst/>
                <a:gdLst>
                  <a:gd name="T0" fmla="*/ 132 w 145"/>
                  <a:gd name="T1" fmla="*/ 1 h 43"/>
                  <a:gd name="T2" fmla="*/ 5 w 145"/>
                  <a:gd name="T3" fmla="*/ 30 h 43"/>
                  <a:gd name="T4" fmla="*/ 8 w 145"/>
                  <a:gd name="T5" fmla="*/ 42 h 43"/>
                  <a:gd name="T6" fmla="*/ 132 w 145"/>
                  <a:gd name="T7" fmla="*/ 20 h 43"/>
                  <a:gd name="T8" fmla="*/ 132 w 145"/>
                  <a:gd name="T9" fmla="*/ 1 h 43"/>
                </a:gdLst>
                <a:ahLst/>
                <a:cxnLst>
                  <a:cxn ang="0">
                    <a:pos x="T0" y="T1"/>
                  </a:cxn>
                  <a:cxn ang="0">
                    <a:pos x="T2" y="T3"/>
                  </a:cxn>
                  <a:cxn ang="0">
                    <a:pos x="T4" y="T5"/>
                  </a:cxn>
                  <a:cxn ang="0">
                    <a:pos x="T6" y="T7"/>
                  </a:cxn>
                  <a:cxn ang="0">
                    <a:pos x="T8" y="T9"/>
                  </a:cxn>
                </a:cxnLst>
                <a:rect l="0" t="0" r="r" b="b"/>
                <a:pathLst>
                  <a:path w="145" h="43">
                    <a:moveTo>
                      <a:pt x="132" y="1"/>
                    </a:moveTo>
                    <a:cubicBezTo>
                      <a:pt x="90" y="3"/>
                      <a:pt x="41" y="8"/>
                      <a:pt x="5" y="30"/>
                    </a:cubicBezTo>
                    <a:cubicBezTo>
                      <a:pt x="0" y="33"/>
                      <a:pt x="2" y="43"/>
                      <a:pt x="8" y="42"/>
                    </a:cubicBezTo>
                    <a:cubicBezTo>
                      <a:pt x="50" y="39"/>
                      <a:pt x="90" y="25"/>
                      <a:pt x="132" y="20"/>
                    </a:cubicBezTo>
                    <a:cubicBezTo>
                      <a:pt x="144" y="18"/>
                      <a:pt x="145" y="0"/>
                      <a:pt x="132" y="1"/>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7"/>
              <p:cNvSpPr/>
              <p:nvPr/>
            </p:nvSpPr>
            <p:spPr bwMode="auto">
              <a:xfrm>
                <a:off x="2986088" y="4881563"/>
                <a:ext cx="452438" cy="115888"/>
              </a:xfrm>
              <a:custGeom>
                <a:avLst/>
                <a:gdLst>
                  <a:gd name="T0" fmla="*/ 147 w 167"/>
                  <a:gd name="T1" fmla="*/ 2 h 43"/>
                  <a:gd name="T2" fmla="*/ 5 w 167"/>
                  <a:gd name="T3" fmla="*/ 30 h 43"/>
                  <a:gd name="T4" fmla="*/ 6 w 167"/>
                  <a:gd name="T5" fmla="*/ 40 h 43"/>
                  <a:gd name="T6" fmla="*/ 153 w 167"/>
                  <a:gd name="T7" fmla="*/ 23 h 43"/>
                  <a:gd name="T8" fmla="*/ 147 w 167"/>
                  <a:gd name="T9" fmla="*/ 2 h 43"/>
                </a:gdLst>
                <a:ahLst/>
                <a:cxnLst>
                  <a:cxn ang="0">
                    <a:pos x="T0" y="T1"/>
                  </a:cxn>
                  <a:cxn ang="0">
                    <a:pos x="T2" y="T3"/>
                  </a:cxn>
                  <a:cxn ang="0">
                    <a:pos x="T4" y="T5"/>
                  </a:cxn>
                  <a:cxn ang="0">
                    <a:pos x="T6" y="T7"/>
                  </a:cxn>
                  <a:cxn ang="0">
                    <a:pos x="T8" y="T9"/>
                  </a:cxn>
                </a:cxnLst>
                <a:rect l="0" t="0" r="r" b="b"/>
                <a:pathLst>
                  <a:path w="167" h="43">
                    <a:moveTo>
                      <a:pt x="147" y="2"/>
                    </a:moveTo>
                    <a:cubicBezTo>
                      <a:pt x="99" y="9"/>
                      <a:pt x="50" y="12"/>
                      <a:pt x="5" y="30"/>
                    </a:cubicBezTo>
                    <a:cubicBezTo>
                      <a:pt x="0" y="32"/>
                      <a:pt x="0" y="39"/>
                      <a:pt x="6" y="40"/>
                    </a:cubicBezTo>
                    <a:cubicBezTo>
                      <a:pt x="55" y="43"/>
                      <a:pt x="105" y="31"/>
                      <a:pt x="153" y="23"/>
                    </a:cubicBezTo>
                    <a:cubicBezTo>
                      <a:pt x="167" y="21"/>
                      <a:pt x="161" y="0"/>
                      <a:pt x="147" y="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8"/>
              <p:cNvSpPr/>
              <p:nvPr/>
            </p:nvSpPr>
            <p:spPr bwMode="auto">
              <a:xfrm>
                <a:off x="2973388" y="4651375"/>
                <a:ext cx="368300" cy="101600"/>
              </a:xfrm>
              <a:custGeom>
                <a:avLst/>
                <a:gdLst>
                  <a:gd name="T0" fmla="*/ 122 w 136"/>
                  <a:gd name="T1" fmla="*/ 3 h 38"/>
                  <a:gd name="T2" fmla="*/ 7 w 136"/>
                  <a:gd name="T3" fmla="*/ 1 h 38"/>
                  <a:gd name="T4" fmla="*/ 3 w 136"/>
                  <a:gd name="T5" fmla="*/ 8 h 38"/>
                  <a:gd name="T6" fmla="*/ 127 w 136"/>
                  <a:gd name="T7" fmla="*/ 19 h 38"/>
                  <a:gd name="T8" fmla="*/ 122 w 136"/>
                  <a:gd name="T9" fmla="*/ 3 h 38"/>
                </a:gdLst>
                <a:ahLst/>
                <a:cxnLst>
                  <a:cxn ang="0">
                    <a:pos x="T0" y="T1"/>
                  </a:cxn>
                  <a:cxn ang="0">
                    <a:pos x="T2" y="T3"/>
                  </a:cxn>
                  <a:cxn ang="0">
                    <a:pos x="T4" y="T5"/>
                  </a:cxn>
                  <a:cxn ang="0">
                    <a:pos x="T6" y="T7"/>
                  </a:cxn>
                  <a:cxn ang="0">
                    <a:pos x="T8" y="T9"/>
                  </a:cxn>
                </a:cxnLst>
                <a:rect l="0" t="0" r="r" b="b"/>
                <a:pathLst>
                  <a:path w="136" h="38">
                    <a:moveTo>
                      <a:pt x="122" y="3"/>
                    </a:moveTo>
                    <a:cubicBezTo>
                      <a:pt x="83" y="14"/>
                      <a:pt x="46" y="7"/>
                      <a:pt x="7" y="1"/>
                    </a:cubicBezTo>
                    <a:cubicBezTo>
                      <a:pt x="4" y="1"/>
                      <a:pt x="0" y="5"/>
                      <a:pt x="3" y="8"/>
                    </a:cubicBezTo>
                    <a:cubicBezTo>
                      <a:pt x="37" y="38"/>
                      <a:pt x="86" y="35"/>
                      <a:pt x="127" y="19"/>
                    </a:cubicBezTo>
                    <a:cubicBezTo>
                      <a:pt x="136" y="15"/>
                      <a:pt x="133" y="0"/>
                      <a:pt x="122" y="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9"/>
              <p:cNvSpPr/>
              <p:nvPr/>
            </p:nvSpPr>
            <p:spPr bwMode="auto">
              <a:xfrm>
                <a:off x="2928938" y="4406900"/>
                <a:ext cx="382588" cy="92075"/>
              </a:xfrm>
              <a:custGeom>
                <a:avLst/>
                <a:gdLst>
                  <a:gd name="T0" fmla="*/ 122 w 141"/>
                  <a:gd name="T1" fmla="*/ 4 h 34"/>
                  <a:gd name="T2" fmla="*/ 5 w 141"/>
                  <a:gd name="T3" fmla="*/ 0 h 34"/>
                  <a:gd name="T4" fmla="*/ 3 w 141"/>
                  <a:gd name="T5" fmla="*/ 8 h 34"/>
                  <a:gd name="T6" fmla="*/ 128 w 141"/>
                  <a:gd name="T7" fmla="*/ 24 h 34"/>
                  <a:gd name="T8" fmla="*/ 122 w 141"/>
                  <a:gd name="T9" fmla="*/ 4 h 34"/>
                </a:gdLst>
                <a:ahLst/>
                <a:cxnLst>
                  <a:cxn ang="0">
                    <a:pos x="T0" y="T1"/>
                  </a:cxn>
                  <a:cxn ang="0">
                    <a:pos x="T2" y="T3"/>
                  </a:cxn>
                  <a:cxn ang="0">
                    <a:pos x="T4" y="T5"/>
                  </a:cxn>
                  <a:cxn ang="0">
                    <a:pos x="T6" y="T7"/>
                  </a:cxn>
                  <a:cxn ang="0">
                    <a:pos x="T8" y="T9"/>
                  </a:cxn>
                </a:cxnLst>
                <a:rect l="0" t="0" r="r" b="b"/>
                <a:pathLst>
                  <a:path w="141" h="34">
                    <a:moveTo>
                      <a:pt x="122" y="4"/>
                    </a:moveTo>
                    <a:cubicBezTo>
                      <a:pt x="82" y="11"/>
                      <a:pt x="44" y="2"/>
                      <a:pt x="5" y="0"/>
                    </a:cubicBezTo>
                    <a:cubicBezTo>
                      <a:pt x="0" y="0"/>
                      <a:pt x="0" y="6"/>
                      <a:pt x="3" y="8"/>
                    </a:cubicBezTo>
                    <a:cubicBezTo>
                      <a:pt x="38" y="34"/>
                      <a:pt x="86" y="32"/>
                      <a:pt x="128" y="24"/>
                    </a:cubicBezTo>
                    <a:cubicBezTo>
                      <a:pt x="141" y="22"/>
                      <a:pt x="135" y="2"/>
                      <a:pt x="122" y="4"/>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0"/>
              <p:cNvSpPr/>
              <p:nvPr/>
            </p:nvSpPr>
            <p:spPr bwMode="auto">
              <a:xfrm>
                <a:off x="3028951" y="4089400"/>
                <a:ext cx="290513" cy="111125"/>
              </a:xfrm>
              <a:custGeom>
                <a:avLst/>
                <a:gdLst>
                  <a:gd name="T0" fmla="*/ 94 w 107"/>
                  <a:gd name="T1" fmla="*/ 20 h 41"/>
                  <a:gd name="T2" fmla="*/ 46 w 107"/>
                  <a:gd name="T3" fmla="*/ 10 h 41"/>
                  <a:gd name="T4" fmla="*/ 7 w 107"/>
                  <a:gd name="T5" fmla="*/ 0 h 41"/>
                  <a:gd name="T6" fmla="*/ 2 w 107"/>
                  <a:gd name="T7" fmla="*/ 8 h 41"/>
                  <a:gd name="T8" fmla="*/ 94 w 107"/>
                  <a:gd name="T9" fmla="*/ 41 h 41"/>
                  <a:gd name="T10" fmla="*/ 94 w 107"/>
                  <a:gd name="T11" fmla="*/ 20 h 41"/>
                </a:gdLst>
                <a:ahLst/>
                <a:cxnLst>
                  <a:cxn ang="0">
                    <a:pos x="T0" y="T1"/>
                  </a:cxn>
                  <a:cxn ang="0">
                    <a:pos x="T2" y="T3"/>
                  </a:cxn>
                  <a:cxn ang="0">
                    <a:pos x="T4" y="T5"/>
                  </a:cxn>
                  <a:cxn ang="0">
                    <a:pos x="T6" y="T7"/>
                  </a:cxn>
                  <a:cxn ang="0">
                    <a:pos x="T8" y="T9"/>
                  </a:cxn>
                  <a:cxn ang="0">
                    <a:pos x="T10" y="T11"/>
                  </a:cxn>
                </a:cxnLst>
                <a:rect l="0" t="0" r="r" b="b"/>
                <a:pathLst>
                  <a:path w="107" h="41">
                    <a:moveTo>
                      <a:pt x="94" y="20"/>
                    </a:moveTo>
                    <a:cubicBezTo>
                      <a:pt x="78" y="19"/>
                      <a:pt x="62" y="15"/>
                      <a:pt x="46" y="10"/>
                    </a:cubicBezTo>
                    <a:cubicBezTo>
                      <a:pt x="33" y="6"/>
                      <a:pt x="21" y="0"/>
                      <a:pt x="7" y="0"/>
                    </a:cubicBezTo>
                    <a:cubicBezTo>
                      <a:pt x="3" y="0"/>
                      <a:pt x="0" y="5"/>
                      <a:pt x="2" y="8"/>
                    </a:cubicBezTo>
                    <a:cubicBezTo>
                      <a:pt x="21" y="34"/>
                      <a:pt x="64" y="39"/>
                      <a:pt x="94" y="41"/>
                    </a:cubicBezTo>
                    <a:cubicBezTo>
                      <a:pt x="107" y="41"/>
                      <a:pt x="107" y="21"/>
                      <a:pt x="94" y="20"/>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1"/>
              <p:cNvSpPr/>
              <p:nvPr/>
            </p:nvSpPr>
            <p:spPr bwMode="auto">
              <a:xfrm>
                <a:off x="3035301" y="3805238"/>
                <a:ext cx="298450" cy="203200"/>
              </a:xfrm>
              <a:custGeom>
                <a:avLst/>
                <a:gdLst>
                  <a:gd name="T0" fmla="*/ 97 w 110"/>
                  <a:gd name="T1" fmla="*/ 52 h 75"/>
                  <a:gd name="T2" fmla="*/ 49 w 110"/>
                  <a:gd name="T3" fmla="*/ 26 h 75"/>
                  <a:gd name="T4" fmla="*/ 7 w 110"/>
                  <a:gd name="T5" fmla="*/ 1 h 75"/>
                  <a:gd name="T6" fmla="*/ 2 w 110"/>
                  <a:gd name="T7" fmla="*/ 8 h 75"/>
                  <a:gd name="T8" fmla="*/ 87 w 110"/>
                  <a:gd name="T9" fmla="*/ 70 h 75"/>
                  <a:gd name="T10" fmla="*/ 97 w 110"/>
                  <a:gd name="T11" fmla="*/ 52 h 75"/>
                </a:gdLst>
                <a:ahLst/>
                <a:cxnLst>
                  <a:cxn ang="0">
                    <a:pos x="T0" y="T1"/>
                  </a:cxn>
                  <a:cxn ang="0">
                    <a:pos x="T2" y="T3"/>
                  </a:cxn>
                  <a:cxn ang="0">
                    <a:pos x="T4" y="T5"/>
                  </a:cxn>
                  <a:cxn ang="0">
                    <a:pos x="T6" y="T7"/>
                  </a:cxn>
                  <a:cxn ang="0">
                    <a:pos x="T8" y="T9"/>
                  </a:cxn>
                  <a:cxn ang="0">
                    <a:pos x="T10" y="T11"/>
                  </a:cxn>
                </a:cxnLst>
                <a:rect l="0" t="0" r="r" b="b"/>
                <a:pathLst>
                  <a:path w="110" h="75">
                    <a:moveTo>
                      <a:pt x="97" y="52"/>
                    </a:moveTo>
                    <a:cubicBezTo>
                      <a:pt x="81" y="45"/>
                      <a:pt x="65" y="36"/>
                      <a:pt x="49" y="26"/>
                    </a:cubicBezTo>
                    <a:cubicBezTo>
                      <a:pt x="35" y="17"/>
                      <a:pt x="22" y="7"/>
                      <a:pt x="7" y="1"/>
                    </a:cubicBezTo>
                    <a:cubicBezTo>
                      <a:pt x="3" y="0"/>
                      <a:pt x="0" y="5"/>
                      <a:pt x="2" y="8"/>
                    </a:cubicBezTo>
                    <a:cubicBezTo>
                      <a:pt x="18" y="39"/>
                      <a:pt x="56" y="57"/>
                      <a:pt x="87" y="70"/>
                    </a:cubicBezTo>
                    <a:cubicBezTo>
                      <a:pt x="99" y="75"/>
                      <a:pt x="110" y="57"/>
                      <a:pt x="97" y="52"/>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2"/>
              <p:cNvSpPr/>
              <p:nvPr/>
            </p:nvSpPr>
            <p:spPr bwMode="auto">
              <a:xfrm>
                <a:off x="3197226" y="3559175"/>
                <a:ext cx="290513" cy="234950"/>
              </a:xfrm>
              <a:custGeom>
                <a:avLst/>
                <a:gdLst>
                  <a:gd name="T0" fmla="*/ 103 w 107"/>
                  <a:gd name="T1" fmla="*/ 79 h 87"/>
                  <a:gd name="T2" fmla="*/ 50 w 107"/>
                  <a:gd name="T3" fmla="*/ 39 h 87"/>
                  <a:gd name="T4" fmla="*/ 8 w 107"/>
                  <a:gd name="T5" fmla="*/ 2 h 87"/>
                  <a:gd name="T6" fmla="*/ 1 w 107"/>
                  <a:gd name="T7" fmla="*/ 7 h 87"/>
                  <a:gd name="T8" fmla="*/ 100 w 107"/>
                  <a:gd name="T9" fmla="*/ 86 h 87"/>
                  <a:gd name="T10" fmla="*/ 103 w 107"/>
                  <a:gd name="T11" fmla="*/ 79 h 87"/>
                </a:gdLst>
                <a:ahLst/>
                <a:cxnLst>
                  <a:cxn ang="0">
                    <a:pos x="T0" y="T1"/>
                  </a:cxn>
                  <a:cxn ang="0">
                    <a:pos x="T2" y="T3"/>
                  </a:cxn>
                  <a:cxn ang="0">
                    <a:pos x="T4" y="T5"/>
                  </a:cxn>
                  <a:cxn ang="0">
                    <a:pos x="T6" y="T7"/>
                  </a:cxn>
                  <a:cxn ang="0">
                    <a:pos x="T8" y="T9"/>
                  </a:cxn>
                  <a:cxn ang="0">
                    <a:pos x="T10" y="T11"/>
                  </a:cxn>
                </a:cxnLst>
                <a:rect l="0" t="0" r="r" b="b"/>
                <a:pathLst>
                  <a:path w="107" h="87">
                    <a:moveTo>
                      <a:pt x="103" y="79"/>
                    </a:moveTo>
                    <a:cubicBezTo>
                      <a:pt x="85" y="65"/>
                      <a:pt x="67" y="54"/>
                      <a:pt x="50" y="39"/>
                    </a:cubicBezTo>
                    <a:cubicBezTo>
                      <a:pt x="36" y="27"/>
                      <a:pt x="24" y="12"/>
                      <a:pt x="8" y="2"/>
                    </a:cubicBezTo>
                    <a:cubicBezTo>
                      <a:pt x="4" y="0"/>
                      <a:pt x="0" y="3"/>
                      <a:pt x="1" y="7"/>
                    </a:cubicBezTo>
                    <a:cubicBezTo>
                      <a:pt x="11" y="46"/>
                      <a:pt x="62" y="79"/>
                      <a:pt x="100" y="86"/>
                    </a:cubicBezTo>
                    <a:cubicBezTo>
                      <a:pt x="104" y="87"/>
                      <a:pt x="107" y="81"/>
                      <a:pt x="103" y="79"/>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43"/>
              <p:cNvSpPr/>
              <p:nvPr/>
            </p:nvSpPr>
            <p:spPr bwMode="auto">
              <a:xfrm>
                <a:off x="3360738" y="3365500"/>
                <a:ext cx="260350" cy="252413"/>
              </a:xfrm>
              <a:custGeom>
                <a:avLst/>
                <a:gdLst>
                  <a:gd name="T0" fmla="*/ 88 w 96"/>
                  <a:gd name="T1" fmla="*/ 73 h 93"/>
                  <a:gd name="T2" fmla="*/ 7 w 96"/>
                  <a:gd name="T3" fmla="*/ 1 h 93"/>
                  <a:gd name="T4" fmla="*/ 1 w 96"/>
                  <a:gd name="T5" fmla="*/ 7 h 93"/>
                  <a:gd name="T6" fmla="*/ 76 w 96"/>
                  <a:gd name="T7" fmla="*/ 85 h 93"/>
                  <a:gd name="T8" fmla="*/ 88 w 96"/>
                  <a:gd name="T9" fmla="*/ 73 h 93"/>
                </a:gdLst>
                <a:ahLst/>
                <a:cxnLst>
                  <a:cxn ang="0">
                    <a:pos x="T0" y="T1"/>
                  </a:cxn>
                  <a:cxn ang="0">
                    <a:pos x="T2" y="T3"/>
                  </a:cxn>
                  <a:cxn ang="0">
                    <a:pos x="T4" y="T5"/>
                  </a:cxn>
                  <a:cxn ang="0">
                    <a:pos x="T6" y="T7"/>
                  </a:cxn>
                  <a:cxn ang="0">
                    <a:pos x="T8" y="T9"/>
                  </a:cxn>
                </a:cxnLst>
                <a:rect l="0" t="0" r="r" b="b"/>
                <a:pathLst>
                  <a:path w="96" h="93">
                    <a:moveTo>
                      <a:pt x="88" y="73"/>
                    </a:moveTo>
                    <a:cubicBezTo>
                      <a:pt x="64" y="48"/>
                      <a:pt x="41" y="12"/>
                      <a:pt x="7" y="1"/>
                    </a:cubicBezTo>
                    <a:cubicBezTo>
                      <a:pt x="4" y="0"/>
                      <a:pt x="0" y="3"/>
                      <a:pt x="1" y="7"/>
                    </a:cubicBezTo>
                    <a:cubicBezTo>
                      <a:pt x="15" y="40"/>
                      <a:pt x="51" y="61"/>
                      <a:pt x="76" y="85"/>
                    </a:cubicBezTo>
                    <a:cubicBezTo>
                      <a:pt x="84" y="93"/>
                      <a:pt x="96" y="81"/>
                      <a:pt x="88" y="73"/>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4"/>
              <p:cNvSpPr/>
              <p:nvPr/>
            </p:nvSpPr>
            <p:spPr bwMode="auto">
              <a:xfrm>
                <a:off x="3514726" y="3162300"/>
                <a:ext cx="260350" cy="260350"/>
              </a:xfrm>
              <a:custGeom>
                <a:avLst/>
                <a:gdLst>
                  <a:gd name="T0" fmla="*/ 94 w 96"/>
                  <a:gd name="T1" fmla="*/ 87 h 96"/>
                  <a:gd name="T2" fmla="*/ 58 w 96"/>
                  <a:gd name="T3" fmla="*/ 42 h 96"/>
                  <a:gd name="T4" fmla="*/ 9 w 96"/>
                  <a:gd name="T5" fmla="*/ 2 h 96"/>
                  <a:gd name="T6" fmla="*/ 2 w 96"/>
                  <a:gd name="T7" fmla="*/ 9 h 96"/>
                  <a:gd name="T8" fmla="*/ 42 w 96"/>
                  <a:gd name="T9" fmla="*/ 58 h 96"/>
                  <a:gd name="T10" fmla="*/ 87 w 96"/>
                  <a:gd name="T11" fmla="*/ 94 h 96"/>
                  <a:gd name="T12" fmla="*/ 94 w 96"/>
                  <a:gd name="T13" fmla="*/ 87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94" y="87"/>
                    </a:moveTo>
                    <a:cubicBezTo>
                      <a:pt x="87" y="69"/>
                      <a:pt x="71" y="55"/>
                      <a:pt x="58" y="42"/>
                    </a:cubicBezTo>
                    <a:cubicBezTo>
                      <a:pt x="43" y="27"/>
                      <a:pt x="28" y="13"/>
                      <a:pt x="9" y="2"/>
                    </a:cubicBezTo>
                    <a:cubicBezTo>
                      <a:pt x="5" y="0"/>
                      <a:pt x="0" y="5"/>
                      <a:pt x="2" y="9"/>
                    </a:cubicBezTo>
                    <a:cubicBezTo>
                      <a:pt x="13" y="28"/>
                      <a:pt x="27" y="43"/>
                      <a:pt x="42" y="58"/>
                    </a:cubicBezTo>
                    <a:cubicBezTo>
                      <a:pt x="55" y="71"/>
                      <a:pt x="69" y="87"/>
                      <a:pt x="87" y="94"/>
                    </a:cubicBezTo>
                    <a:cubicBezTo>
                      <a:pt x="91" y="96"/>
                      <a:pt x="96" y="91"/>
                      <a:pt x="94" y="87"/>
                    </a:cubicBezTo>
                  </a:path>
                </a:pathLst>
              </a:custGeom>
              <a:solidFill>
                <a:srgbClr val="9DC3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45"/>
              <p:cNvSpPr>
                <a:spLocks noEditPoints="1"/>
              </p:cNvSpPr>
              <p:nvPr/>
            </p:nvSpPr>
            <p:spPr bwMode="auto">
              <a:xfrm>
                <a:off x="3425826" y="-73025"/>
                <a:ext cx="1844675" cy="5408613"/>
              </a:xfrm>
              <a:custGeom>
                <a:avLst/>
                <a:gdLst>
                  <a:gd name="T0" fmla="*/ 373 w 681"/>
                  <a:gd name="T1" fmla="*/ 256 h 1996"/>
                  <a:gd name="T2" fmla="*/ 372 w 681"/>
                  <a:gd name="T3" fmla="*/ 642 h 1996"/>
                  <a:gd name="T4" fmla="*/ 406 w 681"/>
                  <a:gd name="T5" fmla="*/ 927 h 1996"/>
                  <a:gd name="T6" fmla="*/ 434 w 681"/>
                  <a:gd name="T7" fmla="*/ 1039 h 1996"/>
                  <a:gd name="T8" fmla="*/ 444 w 681"/>
                  <a:gd name="T9" fmla="*/ 1123 h 1996"/>
                  <a:gd name="T10" fmla="*/ 465 w 681"/>
                  <a:gd name="T11" fmla="*/ 1255 h 1996"/>
                  <a:gd name="T12" fmla="*/ 678 w 681"/>
                  <a:gd name="T13" fmla="*/ 1581 h 1996"/>
                  <a:gd name="T14" fmla="*/ 581 w 681"/>
                  <a:gd name="T15" fmla="*/ 1908 h 1996"/>
                  <a:gd name="T16" fmla="*/ 351 w 681"/>
                  <a:gd name="T17" fmla="*/ 1996 h 1996"/>
                  <a:gd name="T18" fmla="*/ 77 w 681"/>
                  <a:gd name="T19" fmla="*/ 1879 h 1996"/>
                  <a:gd name="T20" fmla="*/ 50 w 681"/>
                  <a:gd name="T21" fmla="*/ 1439 h 1996"/>
                  <a:gd name="T22" fmla="*/ 232 w 681"/>
                  <a:gd name="T23" fmla="*/ 1226 h 1996"/>
                  <a:gd name="T24" fmla="*/ 239 w 681"/>
                  <a:gd name="T25" fmla="*/ 1110 h 1996"/>
                  <a:gd name="T26" fmla="*/ 227 w 681"/>
                  <a:gd name="T27" fmla="*/ 1013 h 1996"/>
                  <a:gd name="T28" fmla="*/ 311 w 681"/>
                  <a:gd name="T29" fmla="*/ 904 h 1996"/>
                  <a:gd name="T30" fmla="*/ 310 w 681"/>
                  <a:gd name="T31" fmla="*/ 516 h 1996"/>
                  <a:gd name="T32" fmla="*/ 306 w 681"/>
                  <a:gd name="T33" fmla="*/ 175 h 1996"/>
                  <a:gd name="T34" fmla="*/ 319 w 681"/>
                  <a:gd name="T35" fmla="*/ 58 h 1996"/>
                  <a:gd name="T36" fmla="*/ 318 w 681"/>
                  <a:gd name="T37" fmla="*/ 91 h 1996"/>
                  <a:gd name="T38" fmla="*/ 334 w 681"/>
                  <a:gd name="T39" fmla="*/ 275 h 1996"/>
                  <a:gd name="T40" fmla="*/ 320 w 681"/>
                  <a:gd name="T41" fmla="*/ 676 h 1996"/>
                  <a:gd name="T42" fmla="*/ 360 w 681"/>
                  <a:gd name="T43" fmla="*/ 897 h 1996"/>
                  <a:gd name="T44" fmla="*/ 363 w 681"/>
                  <a:gd name="T45" fmla="*/ 430 h 1996"/>
                  <a:gd name="T46" fmla="*/ 363 w 681"/>
                  <a:gd name="T47" fmla="*/ 58 h 1996"/>
                  <a:gd name="T48" fmla="*/ 246 w 681"/>
                  <a:gd name="T49" fmla="*/ 1227 h 1996"/>
                  <a:gd name="T50" fmla="*/ 45 w 681"/>
                  <a:gd name="T51" fmla="*/ 1481 h 1996"/>
                  <a:gd name="T52" fmla="*/ 38 w 681"/>
                  <a:gd name="T53" fmla="*/ 1778 h 1996"/>
                  <a:gd name="T54" fmla="*/ 340 w 681"/>
                  <a:gd name="T55" fmla="*/ 1982 h 1996"/>
                  <a:gd name="T56" fmla="*/ 562 w 681"/>
                  <a:gd name="T57" fmla="*/ 1904 h 1996"/>
                  <a:gd name="T58" fmla="*/ 664 w 681"/>
                  <a:gd name="T59" fmla="*/ 1578 h 1996"/>
                  <a:gd name="T60" fmla="*/ 444 w 681"/>
                  <a:gd name="T61" fmla="*/ 1245 h 1996"/>
                  <a:gd name="T62" fmla="*/ 423 w 681"/>
                  <a:gd name="T63" fmla="*/ 1321 h 1996"/>
                  <a:gd name="T64" fmla="*/ 509 w 681"/>
                  <a:gd name="T65" fmla="*/ 1617 h 1996"/>
                  <a:gd name="T66" fmla="*/ 430 w 681"/>
                  <a:gd name="T67" fmla="*/ 1594 h 1996"/>
                  <a:gd name="T68" fmla="*/ 337 w 681"/>
                  <a:gd name="T69" fmla="*/ 1597 h 1996"/>
                  <a:gd name="T70" fmla="*/ 232 w 681"/>
                  <a:gd name="T71" fmla="*/ 1587 h 1996"/>
                  <a:gd name="T72" fmla="*/ 170 w 681"/>
                  <a:gd name="T73" fmla="*/ 1617 h 1996"/>
                  <a:gd name="T74" fmla="*/ 231 w 681"/>
                  <a:gd name="T75" fmla="*/ 1461 h 1996"/>
                  <a:gd name="T76" fmla="*/ 192 w 681"/>
                  <a:gd name="T77" fmla="*/ 1588 h 1996"/>
                  <a:gd name="T78" fmla="*/ 280 w 681"/>
                  <a:gd name="T79" fmla="*/ 1602 h 1996"/>
                  <a:gd name="T80" fmla="*/ 359 w 681"/>
                  <a:gd name="T81" fmla="*/ 1582 h 1996"/>
                  <a:gd name="T82" fmla="*/ 446 w 681"/>
                  <a:gd name="T83" fmla="*/ 1561 h 1996"/>
                  <a:gd name="T84" fmla="*/ 441 w 681"/>
                  <a:gd name="T85" fmla="*/ 1439 h 1996"/>
                  <a:gd name="T86" fmla="*/ 327 w 681"/>
                  <a:gd name="T87" fmla="*/ 1179 h 1996"/>
                  <a:gd name="T88" fmla="*/ 192 w 681"/>
                  <a:gd name="T89" fmla="*/ 1588 h 1996"/>
                  <a:gd name="T90" fmla="*/ 318 w 681"/>
                  <a:gd name="T91" fmla="*/ 917 h 1996"/>
                  <a:gd name="T92" fmla="*/ 364 w 681"/>
                  <a:gd name="T93" fmla="*/ 955 h 1996"/>
                  <a:gd name="T94" fmla="*/ 281 w 681"/>
                  <a:gd name="T95" fmla="*/ 966 h 1996"/>
                  <a:gd name="T96" fmla="*/ 304 w 681"/>
                  <a:gd name="T97" fmla="*/ 1029 h 1996"/>
                  <a:gd name="T98" fmla="*/ 291 w 681"/>
                  <a:gd name="T99" fmla="*/ 1039 h 1996"/>
                  <a:gd name="T100" fmla="*/ 264 w 681"/>
                  <a:gd name="T101" fmla="*/ 1113 h 1996"/>
                  <a:gd name="T102" fmla="*/ 294 w 681"/>
                  <a:gd name="T103" fmla="*/ 1116 h 1996"/>
                  <a:gd name="T104" fmla="*/ 267 w 681"/>
                  <a:gd name="T105" fmla="*/ 1175 h 1996"/>
                  <a:gd name="T106" fmla="*/ 436 w 681"/>
                  <a:gd name="T107" fmla="*/ 1176 h 1996"/>
                  <a:gd name="T108" fmla="*/ 389 w 681"/>
                  <a:gd name="T109" fmla="*/ 1113 h 1996"/>
                  <a:gd name="T110" fmla="*/ 444 w 681"/>
                  <a:gd name="T111" fmla="*/ 1092 h 1996"/>
                  <a:gd name="T112" fmla="*/ 416 w 681"/>
                  <a:gd name="T113" fmla="*/ 1038 h 1996"/>
                  <a:gd name="T114" fmla="*/ 397 w 681"/>
                  <a:gd name="T115" fmla="*/ 964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1996">
                    <a:moveTo>
                      <a:pt x="372" y="0"/>
                    </a:moveTo>
                    <a:cubicBezTo>
                      <a:pt x="372" y="31"/>
                      <a:pt x="372" y="62"/>
                      <a:pt x="372" y="93"/>
                    </a:cubicBezTo>
                    <a:cubicBezTo>
                      <a:pt x="373" y="118"/>
                      <a:pt x="374" y="143"/>
                      <a:pt x="376" y="168"/>
                    </a:cubicBezTo>
                    <a:cubicBezTo>
                      <a:pt x="378" y="187"/>
                      <a:pt x="378" y="205"/>
                      <a:pt x="377" y="224"/>
                    </a:cubicBezTo>
                    <a:cubicBezTo>
                      <a:pt x="376" y="235"/>
                      <a:pt x="374" y="245"/>
                      <a:pt x="373" y="256"/>
                    </a:cubicBezTo>
                    <a:cubicBezTo>
                      <a:pt x="372" y="262"/>
                      <a:pt x="372" y="269"/>
                      <a:pt x="372" y="275"/>
                    </a:cubicBezTo>
                    <a:cubicBezTo>
                      <a:pt x="372" y="329"/>
                      <a:pt x="371" y="382"/>
                      <a:pt x="372" y="436"/>
                    </a:cubicBezTo>
                    <a:cubicBezTo>
                      <a:pt x="372" y="455"/>
                      <a:pt x="373" y="473"/>
                      <a:pt x="373" y="492"/>
                    </a:cubicBezTo>
                    <a:cubicBezTo>
                      <a:pt x="373" y="515"/>
                      <a:pt x="372" y="539"/>
                      <a:pt x="372" y="562"/>
                    </a:cubicBezTo>
                    <a:cubicBezTo>
                      <a:pt x="372" y="589"/>
                      <a:pt x="372" y="615"/>
                      <a:pt x="372" y="642"/>
                    </a:cubicBezTo>
                    <a:cubicBezTo>
                      <a:pt x="372" y="685"/>
                      <a:pt x="372" y="728"/>
                      <a:pt x="372" y="770"/>
                    </a:cubicBezTo>
                    <a:cubicBezTo>
                      <a:pt x="372" y="813"/>
                      <a:pt x="372" y="856"/>
                      <a:pt x="372" y="899"/>
                    </a:cubicBezTo>
                    <a:cubicBezTo>
                      <a:pt x="371" y="905"/>
                      <a:pt x="371" y="908"/>
                      <a:pt x="378" y="909"/>
                    </a:cubicBezTo>
                    <a:cubicBezTo>
                      <a:pt x="379" y="909"/>
                      <a:pt x="380" y="909"/>
                      <a:pt x="381" y="910"/>
                    </a:cubicBezTo>
                    <a:cubicBezTo>
                      <a:pt x="389" y="916"/>
                      <a:pt x="398" y="921"/>
                      <a:pt x="406" y="927"/>
                    </a:cubicBezTo>
                    <a:cubicBezTo>
                      <a:pt x="420" y="939"/>
                      <a:pt x="435" y="951"/>
                      <a:pt x="448" y="963"/>
                    </a:cubicBezTo>
                    <a:cubicBezTo>
                      <a:pt x="453" y="967"/>
                      <a:pt x="456" y="972"/>
                      <a:pt x="459" y="977"/>
                    </a:cubicBezTo>
                    <a:cubicBezTo>
                      <a:pt x="468" y="995"/>
                      <a:pt x="465" y="1003"/>
                      <a:pt x="451" y="1018"/>
                    </a:cubicBezTo>
                    <a:cubicBezTo>
                      <a:pt x="447" y="1023"/>
                      <a:pt x="441" y="1026"/>
                      <a:pt x="436" y="1030"/>
                    </a:cubicBezTo>
                    <a:cubicBezTo>
                      <a:pt x="431" y="1032"/>
                      <a:pt x="431" y="1036"/>
                      <a:pt x="434" y="1039"/>
                    </a:cubicBezTo>
                    <a:cubicBezTo>
                      <a:pt x="439" y="1045"/>
                      <a:pt x="445" y="1050"/>
                      <a:pt x="450" y="1056"/>
                    </a:cubicBezTo>
                    <a:cubicBezTo>
                      <a:pt x="454" y="1061"/>
                      <a:pt x="458" y="1066"/>
                      <a:pt x="461" y="1072"/>
                    </a:cubicBezTo>
                    <a:cubicBezTo>
                      <a:pt x="466" y="1082"/>
                      <a:pt x="462" y="1091"/>
                      <a:pt x="456" y="1100"/>
                    </a:cubicBezTo>
                    <a:cubicBezTo>
                      <a:pt x="453" y="1103"/>
                      <a:pt x="449" y="1106"/>
                      <a:pt x="445" y="1109"/>
                    </a:cubicBezTo>
                    <a:cubicBezTo>
                      <a:pt x="439" y="1114"/>
                      <a:pt x="438" y="1118"/>
                      <a:pt x="444" y="1123"/>
                    </a:cubicBezTo>
                    <a:cubicBezTo>
                      <a:pt x="447" y="1126"/>
                      <a:pt x="449" y="1128"/>
                      <a:pt x="452" y="1130"/>
                    </a:cubicBezTo>
                    <a:cubicBezTo>
                      <a:pt x="466" y="1140"/>
                      <a:pt x="468" y="1165"/>
                      <a:pt x="458" y="1178"/>
                    </a:cubicBezTo>
                    <a:cubicBezTo>
                      <a:pt x="457" y="1178"/>
                      <a:pt x="457" y="1179"/>
                      <a:pt x="456" y="1179"/>
                    </a:cubicBezTo>
                    <a:cubicBezTo>
                      <a:pt x="448" y="1184"/>
                      <a:pt x="448" y="1191"/>
                      <a:pt x="447" y="1199"/>
                    </a:cubicBezTo>
                    <a:cubicBezTo>
                      <a:pt x="446" y="1220"/>
                      <a:pt x="455" y="1237"/>
                      <a:pt x="465" y="1255"/>
                    </a:cubicBezTo>
                    <a:cubicBezTo>
                      <a:pt x="478" y="1278"/>
                      <a:pt x="496" y="1296"/>
                      <a:pt x="518" y="1310"/>
                    </a:cubicBezTo>
                    <a:cubicBezTo>
                      <a:pt x="542" y="1325"/>
                      <a:pt x="560" y="1345"/>
                      <a:pt x="579" y="1364"/>
                    </a:cubicBezTo>
                    <a:cubicBezTo>
                      <a:pt x="600" y="1385"/>
                      <a:pt x="616" y="1409"/>
                      <a:pt x="629" y="1434"/>
                    </a:cubicBezTo>
                    <a:cubicBezTo>
                      <a:pt x="642" y="1458"/>
                      <a:pt x="652" y="1484"/>
                      <a:pt x="661" y="1510"/>
                    </a:cubicBezTo>
                    <a:cubicBezTo>
                      <a:pt x="669" y="1533"/>
                      <a:pt x="674" y="1557"/>
                      <a:pt x="678" y="1581"/>
                    </a:cubicBezTo>
                    <a:cubicBezTo>
                      <a:pt x="681" y="1601"/>
                      <a:pt x="680" y="1622"/>
                      <a:pt x="679" y="1643"/>
                    </a:cubicBezTo>
                    <a:cubicBezTo>
                      <a:pt x="678" y="1669"/>
                      <a:pt x="676" y="1694"/>
                      <a:pt x="673" y="1720"/>
                    </a:cubicBezTo>
                    <a:cubicBezTo>
                      <a:pt x="670" y="1743"/>
                      <a:pt x="667" y="1766"/>
                      <a:pt x="657" y="1787"/>
                    </a:cubicBezTo>
                    <a:cubicBezTo>
                      <a:pt x="646" y="1814"/>
                      <a:pt x="633" y="1840"/>
                      <a:pt x="615" y="1865"/>
                    </a:cubicBezTo>
                    <a:cubicBezTo>
                      <a:pt x="604" y="1879"/>
                      <a:pt x="595" y="1895"/>
                      <a:pt x="581" y="1908"/>
                    </a:cubicBezTo>
                    <a:cubicBezTo>
                      <a:pt x="567" y="1921"/>
                      <a:pt x="552" y="1932"/>
                      <a:pt x="536" y="1940"/>
                    </a:cubicBezTo>
                    <a:cubicBezTo>
                      <a:pt x="513" y="1951"/>
                      <a:pt x="491" y="1961"/>
                      <a:pt x="468" y="1969"/>
                    </a:cubicBezTo>
                    <a:cubicBezTo>
                      <a:pt x="446" y="1977"/>
                      <a:pt x="423" y="1982"/>
                      <a:pt x="400" y="1987"/>
                    </a:cubicBezTo>
                    <a:cubicBezTo>
                      <a:pt x="386" y="1990"/>
                      <a:pt x="372" y="1992"/>
                      <a:pt x="358" y="1994"/>
                    </a:cubicBezTo>
                    <a:cubicBezTo>
                      <a:pt x="355" y="1994"/>
                      <a:pt x="354" y="1996"/>
                      <a:pt x="351" y="1996"/>
                    </a:cubicBezTo>
                    <a:cubicBezTo>
                      <a:pt x="331" y="1996"/>
                      <a:pt x="331" y="1996"/>
                      <a:pt x="331" y="1996"/>
                    </a:cubicBezTo>
                    <a:cubicBezTo>
                      <a:pt x="325" y="1995"/>
                      <a:pt x="318" y="1992"/>
                      <a:pt x="312" y="1991"/>
                    </a:cubicBezTo>
                    <a:cubicBezTo>
                      <a:pt x="260" y="1985"/>
                      <a:pt x="210" y="1973"/>
                      <a:pt x="164" y="1948"/>
                    </a:cubicBezTo>
                    <a:cubicBezTo>
                      <a:pt x="149" y="1940"/>
                      <a:pt x="134" y="1932"/>
                      <a:pt x="120" y="1923"/>
                    </a:cubicBezTo>
                    <a:cubicBezTo>
                      <a:pt x="102" y="1912"/>
                      <a:pt x="88" y="1896"/>
                      <a:pt x="77" y="1879"/>
                    </a:cubicBezTo>
                    <a:cubicBezTo>
                      <a:pt x="62" y="1856"/>
                      <a:pt x="46" y="1833"/>
                      <a:pt x="34" y="1808"/>
                    </a:cubicBezTo>
                    <a:cubicBezTo>
                      <a:pt x="23" y="1784"/>
                      <a:pt x="15" y="1758"/>
                      <a:pt x="11" y="1731"/>
                    </a:cubicBezTo>
                    <a:cubicBezTo>
                      <a:pt x="4" y="1686"/>
                      <a:pt x="0" y="1640"/>
                      <a:pt x="3" y="1594"/>
                    </a:cubicBezTo>
                    <a:cubicBezTo>
                      <a:pt x="5" y="1575"/>
                      <a:pt x="10" y="1557"/>
                      <a:pt x="14" y="1538"/>
                    </a:cubicBezTo>
                    <a:cubicBezTo>
                      <a:pt x="21" y="1503"/>
                      <a:pt x="34" y="1470"/>
                      <a:pt x="50" y="1439"/>
                    </a:cubicBezTo>
                    <a:cubicBezTo>
                      <a:pt x="63" y="1414"/>
                      <a:pt x="78" y="1390"/>
                      <a:pt x="99" y="1370"/>
                    </a:cubicBezTo>
                    <a:cubicBezTo>
                      <a:pt x="114" y="1355"/>
                      <a:pt x="128" y="1339"/>
                      <a:pt x="144" y="1325"/>
                    </a:cubicBezTo>
                    <a:cubicBezTo>
                      <a:pt x="153" y="1316"/>
                      <a:pt x="165" y="1310"/>
                      <a:pt x="175" y="1303"/>
                    </a:cubicBezTo>
                    <a:cubicBezTo>
                      <a:pt x="193" y="1289"/>
                      <a:pt x="208" y="1273"/>
                      <a:pt x="218" y="1253"/>
                    </a:cubicBezTo>
                    <a:cubicBezTo>
                      <a:pt x="223" y="1244"/>
                      <a:pt x="228" y="1235"/>
                      <a:pt x="232" y="1226"/>
                    </a:cubicBezTo>
                    <a:cubicBezTo>
                      <a:pt x="237" y="1214"/>
                      <a:pt x="235" y="1201"/>
                      <a:pt x="235" y="1188"/>
                    </a:cubicBezTo>
                    <a:cubicBezTo>
                      <a:pt x="235" y="1186"/>
                      <a:pt x="232" y="1184"/>
                      <a:pt x="230" y="1182"/>
                    </a:cubicBezTo>
                    <a:cubicBezTo>
                      <a:pt x="214" y="1172"/>
                      <a:pt x="215" y="1141"/>
                      <a:pt x="230" y="1130"/>
                    </a:cubicBezTo>
                    <a:cubicBezTo>
                      <a:pt x="234" y="1127"/>
                      <a:pt x="237" y="1124"/>
                      <a:pt x="241" y="1120"/>
                    </a:cubicBezTo>
                    <a:cubicBezTo>
                      <a:pt x="244" y="1116"/>
                      <a:pt x="243" y="1113"/>
                      <a:pt x="239" y="1110"/>
                    </a:cubicBezTo>
                    <a:cubicBezTo>
                      <a:pt x="234" y="1107"/>
                      <a:pt x="230" y="1103"/>
                      <a:pt x="226" y="1099"/>
                    </a:cubicBezTo>
                    <a:cubicBezTo>
                      <a:pt x="216" y="1086"/>
                      <a:pt x="218" y="1070"/>
                      <a:pt x="230" y="1057"/>
                    </a:cubicBezTo>
                    <a:cubicBezTo>
                      <a:pt x="236" y="1052"/>
                      <a:pt x="242" y="1046"/>
                      <a:pt x="248" y="1040"/>
                    </a:cubicBezTo>
                    <a:cubicBezTo>
                      <a:pt x="252" y="1036"/>
                      <a:pt x="251" y="1032"/>
                      <a:pt x="246" y="1029"/>
                    </a:cubicBezTo>
                    <a:cubicBezTo>
                      <a:pt x="239" y="1024"/>
                      <a:pt x="233" y="1019"/>
                      <a:pt x="227" y="1013"/>
                    </a:cubicBezTo>
                    <a:cubicBezTo>
                      <a:pt x="214" y="998"/>
                      <a:pt x="216" y="986"/>
                      <a:pt x="227" y="971"/>
                    </a:cubicBezTo>
                    <a:cubicBezTo>
                      <a:pt x="237" y="959"/>
                      <a:pt x="251" y="949"/>
                      <a:pt x="263" y="938"/>
                    </a:cubicBezTo>
                    <a:cubicBezTo>
                      <a:pt x="275" y="929"/>
                      <a:pt x="287" y="921"/>
                      <a:pt x="299" y="912"/>
                    </a:cubicBezTo>
                    <a:cubicBezTo>
                      <a:pt x="302" y="910"/>
                      <a:pt x="305" y="909"/>
                      <a:pt x="308" y="908"/>
                    </a:cubicBezTo>
                    <a:cubicBezTo>
                      <a:pt x="309" y="907"/>
                      <a:pt x="311" y="905"/>
                      <a:pt x="311" y="904"/>
                    </a:cubicBezTo>
                    <a:cubicBezTo>
                      <a:pt x="311" y="890"/>
                      <a:pt x="311" y="877"/>
                      <a:pt x="311" y="864"/>
                    </a:cubicBezTo>
                    <a:cubicBezTo>
                      <a:pt x="310" y="840"/>
                      <a:pt x="309" y="815"/>
                      <a:pt x="309" y="791"/>
                    </a:cubicBezTo>
                    <a:cubicBezTo>
                      <a:pt x="310" y="747"/>
                      <a:pt x="310" y="702"/>
                      <a:pt x="311" y="658"/>
                    </a:cubicBezTo>
                    <a:cubicBezTo>
                      <a:pt x="311" y="637"/>
                      <a:pt x="311" y="617"/>
                      <a:pt x="311" y="597"/>
                    </a:cubicBezTo>
                    <a:cubicBezTo>
                      <a:pt x="311" y="570"/>
                      <a:pt x="311" y="543"/>
                      <a:pt x="310" y="516"/>
                    </a:cubicBezTo>
                    <a:cubicBezTo>
                      <a:pt x="310" y="503"/>
                      <a:pt x="310" y="489"/>
                      <a:pt x="310" y="476"/>
                    </a:cubicBezTo>
                    <a:cubicBezTo>
                      <a:pt x="310" y="439"/>
                      <a:pt x="311" y="401"/>
                      <a:pt x="311" y="364"/>
                    </a:cubicBezTo>
                    <a:cubicBezTo>
                      <a:pt x="311" y="330"/>
                      <a:pt x="311" y="296"/>
                      <a:pt x="310" y="262"/>
                    </a:cubicBezTo>
                    <a:cubicBezTo>
                      <a:pt x="310" y="252"/>
                      <a:pt x="307" y="243"/>
                      <a:pt x="307" y="233"/>
                    </a:cubicBezTo>
                    <a:cubicBezTo>
                      <a:pt x="306" y="214"/>
                      <a:pt x="305" y="194"/>
                      <a:pt x="306" y="175"/>
                    </a:cubicBezTo>
                    <a:cubicBezTo>
                      <a:pt x="306" y="160"/>
                      <a:pt x="307" y="144"/>
                      <a:pt x="308" y="129"/>
                    </a:cubicBezTo>
                    <a:cubicBezTo>
                      <a:pt x="309" y="95"/>
                      <a:pt x="310" y="62"/>
                      <a:pt x="311" y="28"/>
                    </a:cubicBezTo>
                    <a:cubicBezTo>
                      <a:pt x="311" y="19"/>
                      <a:pt x="311" y="9"/>
                      <a:pt x="310" y="0"/>
                    </a:cubicBezTo>
                    <a:cubicBezTo>
                      <a:pt x="318" y="0"/>
                      <a:pt x="318" y="0"/>
                      <a:pt x="318" y="0"/>
                    </a:cubicBezTo>
                    <a:cubicBezTo>
                      <a:pt x="318" y="19"/>
                      <a:pt x="319" y="38"/>
                      <a:pt x="319" y="58"/>
                    </a:cubicBezTo>
                    <a:cubicBezTo>
                      <a:pt x="319" y="58"/>
                      <a:pt x="320" y="58"/>
                      <a:pt x="321" y="58"/>
                    </a:cubicBezTo>
                    <a:cubicBezTo>
                      <a:pt x="323" y="55"/>
                      <a:pt x="325" y="51"/>
                      <a:pt x="328" y="49"/>
                    </a:cubicBezTo>
                    <a:cubicBezTo>
                      <a:pt x="331" y="46"/>
                      <a:pt x="332" y="41"/>
                      <a:pt x="339" y="43"/>
                    </a:cubicBezTo>
                    <a:cubicBezTo>
                      <a:pt x="331" y="51"/>
                      <a:pt x="331" y="62"/>
                      <a:pt x="319" y="67"/>
                    </a:cubicBezTo>
                    <a:cubicBezTo>
                      <a:pt x="319" y="74"/>
                      <a:pt x="318" y="83"/>
                      <a:pt x="318" y="91"/>
                    </a:cubicBezTo>
                    <a:cubicBezTo>
                      <a:pt x="318" y="126"/>
                      <a:pt x="318" y="161"/>
                      <a:pt x="318" y="196"/>
                    </a:cubicBezTo>
                    <a:cubicBezTo>
                      <a:pt x="318" y="221"/>
                      <a:pt x="320" y="246"/>
                      <a:pt x="321" y="270"/>
                    </a:cubicBezTo>
                    <a:cubicBezTo>
                      <a:pt x="321" y="274"/>
                      <a:pt x="321" y="278"/>
                      <a:pt x="321" y="282"/>
                    </a:cubicBezTo>
                    <a:cubicBezTo>
                      <a:pt x="325" y="279"/>
                      <a:pt x="329" y="276"/>
                      <a:pt x="332" y="273"/>
                    </a:cubicBezTo>
                    <a:cubicBezTo>
                      <a:pt x="333" y="274"/>
                      <a:pt x="333" y="275"/>
                      <a:pt x="334" y="275"/>
                    </a:cubicBezTo>
                    <a:cubicBezTo>
                      <a:pt x="331" y="280"/>
                      <a:pt x="328" y="285"/>
                      <a:pt x="324" y="290"/>
                    </a:cubicBezTo>
                    <a:cubicBezTo>
                      <a:pt x="324" y="291"/>
                      <a:pt x="323" y="292"/>
                      <a:pt x="323" y="294"/>
                    </a:cubicBezTo>
                    <a:cubicBezTo>
                      <a:pt x="322" y="320"/>
                      <a:pt x="321" y="346"/>
                      <a:pt x="321" y="372"/>
                    </a:cubicBezTo>
                    <a:cubicBezTo>
                      <a:pt x="320" y="414"/>
                      <a:pt x="318" y="455"/>
                      <a:pt x="318" y="497"/>
                    </a:cubicBezTo>
                    <a:cubicBezTo>
                      <a:pt x="318" y="557"/>
                      <a:pt x="319" y="616"/>
                      <a:pt x="320" y="676"/>
                    </a:cubicBezTo>
                    <a:cubicBezTo>
                      <a:pt x="320" y="710"/>
                      <a:pt x="319" y="743"/>
                      <a:pt x="320" y="777"/>
                    </a:cubicBezTo>
                    <a:cubicBezTo>
                      <a:pt x="320" y="807"/>
                      <a:pt x="321" y="838"/>
                      <a:pt x="322" y="869"/>
                    </a:cubicBezTo>
                    <a:cubicBezTo>
                      <a:pt x="322" y="881"/>
                      <a:pt x="322" y="894"/>
                      <a:pt x="322" y="906"/>
                    </a:cubicBezTo>
                    <a:cubicBezTo>
                      <a:pt x="360" y="906"/>
                      <a:pt x="360" y="906"/>
                      <a:pt x="360" y="906"/>
                    </a:cubicBezTo>
                    <a:cubicBezTo>
                      <a:pt x="360" y="903"/>
                      <a:pt x="360" y="900"/>
                      <a:pt x="360" y="897"/>
                    </a:cubicBezTo>
                    <a:cubicBezTo>
                      <a:pt x="361" y="872"/>
                      <a:pt x="363" y="847"/>
                      <a:pt x="363" y="822"/>
                    </a:cubicBezTo>
                    <a:cubicBezTo>
                      <a:pt x="363" y="795"/>
                      <a:pt x="362" y="769"/>
                      <a:pt x="362" y="743"/>
                    </a:cubicBezTo>
                    <a:cubicBezTo>
                      <a:pt x="362" y="714"/>
                      <a:pt x="362" y="686"/>
                      <a:pt x="362" y="657"/>
                    </a:cubicBezTo>
                    <a:cubicBezTo>
                      <a:pt x="363" y="632"/>
                      <a:pt x="364" y="607"/>
                      <a:pt x="364" y="582"/>
                    </a:cubicBezTo>
                    <a:cubicBezTo>
                      <a:pt x="364" y="531"/>
                      <a:pt x="364" y="481"/>
                      <a:pt x="363" y="430"/>
                    </a:cubicBezTo>
                    <a:cubicBezTo>
                      <a:pt x="363" y="404"/>
                      <a:pt x="361" y="378"/>
                      <a:pt x="361" y="351"/>
                    </a:cubicBezTo>
                    <a:cubicBezTo>
                      <a:pt x="360" y="331"/>
                      <a:pt x="360" y="310"/>
                      <a:pt x="361" y="290"/>
                    </a:cubicBezTo>
                    <a:cubicBezTo>
                      <a:pt x="361" y="276"/>
                      <a:pt x="364" y="263"/>
                      <a:pt x="364" y="249"/>
                    </a:cubicBezTo>
                    <a:cubicBezTo>
                      <a:pt x="365" y="193"/>
                      <a:pt x="364" y="137"/>
                      <a:pt x="364" y="80"/>
                    </a:cubicBezTo>
                    <a:cubicBezTo>
                      <a:pt x="364" y="73"/>
                      <a:pt x="363" y="66"/>
                      <a:pt x="363" y="58"/>
                    </a:cubicBezTo>
                    <a:cubicBezTo>
                      <a:pt x="363" y="39"/>
                      <a:pt x="364" y="19"/>
                      <a:pt x="364" y="0"/>
                    </a:cubicBezTo>
                    <a:lnTo>
                      <a:pt x="372" y="0"/>
                    </a:lnTo>
                    <a:close/>
                    <a:moveTo>
                      <a:pt x="246" y="1190"/>
                    </a:moveTo>
                    <a:cubicBezTo>
                      <a:pt x="246" y="1191"/>
                      <a:pt x="247" y="1194"/>
                      <a:pt x="247" y="1196"/>
                    </a:cubicBezTo>
                    <a:cubicBezTo>
                      <a:pt x="248" y="1207"/>
                      <a:pt x="250" y="1217"/>
                      <a:pt x="246" y="1227"/>
                    </a:cubicBezTo>
                    <a:cubicBezTo>
                      <a:pt x="240" y="1239"/>
                      <a:pt x="234" y="1252"/>
                      <a:pt x="228" y="1264"/>
                    </a:cubicBezTo>
                    <a:cubicBezTo>
                      <a:pt x="220" y="1281"/>
                      <a:pt x="207" y="1295"/>
                      <a:pt x="193" y="1306"/>
                    </a:cubicBezTo>
                    <a:cubicBezTo>
                      <a:pt x="177" y="1320"/>
                      <a:pt x="158" y="1331"/>
                      <a:pt x="142" y="1345"/>
                    </a:cubicBezTo>
                    <a:cubicBezTo>
                      <a:pt x="126" y="1358"/>
                      <a:pt x="111" y="1373"/>
                      <a:pt x="98" y="1388"/>
                    </a:cubicBezTo>
                    <a:cubicBezTo>
                      <a:pt x="75" y="1416"/>
                      <a:pt x="58" y="1447"/>
                      <a:pt x="45" y="1481"/>
                    </a:cubicBezTo>
                    <a:cubicBezTo>
                      <a:pt x="32" y="1516"/>
                      <a:pt x="22" y="1551"/>
                      <a:pt x="18" y="1588"/>
                    </a:cubicBezTo>
                    <a:cubicBezTo>
                      <a:pt x="15" y="1615"/>
                      <a:pt x="17" y="1641"/>
                      <a:pt x="17" y="1668"/>
                    </a:cubicBezTo>
                    <a:cubicBezTo>
                      <a:pt x="17" y="1673"/>
                      <a:pt x="18" y="1679"/>
                      <a:pt x="19" y="1684"/>
                    </a:cubicBezTo>
                    <a:cubicBezTo>
                      <a:pt x="21" y="1696"/>
                      <a:pt x="22" y="1709"/>
                      <a:pt x="25" y="1721"/>
                    </a:cubicBezTo>
                    <a:cubicBezTo>
                      <a:pt x="29" y="1740"/>
                      <a:pt x="31" y="1760"/>
                      <a:pt x="38" y="1778"/>
                    </a:cubicBezTo>
                    <a:cubicBezTo>
                      <a:pt x="48" y="1808"/>
                      <a:pt x="65" y="1835"/>
                      <a:pt x="83" y="1861"/>
                    </a:cubicBezTo>
                    <a:cubicBezTo>
                      <a:pt x="97" y="1881"/>
                      <a:pt x="111" y="1900"/>
                      <a:pt x="132" y="1913"/>
                    </a:cubicBezTo>
                    <a:cubicBezTo>
                      <a:pt x="146" y="1922"/>
                      <a:pt x="162" y="1929"/>
                      <a:pt x="178" y="1938"/>
                    </a:cubicBezTo>
                    <a:cubicBezTo>
                      <a:pt x="209" y="1955"/>
                      <a:pt x="243" y="1962"/>
                      <a:pt x="277" y="1969"/>
                    </a:cubicBezTo>
                    <a:cubicBezTo>
                      <a:pt x="298" y="1974"/>
                      <a:pt x="320" y="1974"/>
                      <a:pt x="340" y="1982"/>
                    </a:cubicBezTo>
                    <a:cubicBezTo>
                      <a:pt x="341" y="1982"/>
                      <a:pt x="342" y="1982"/>
                      <a:pt x="342" y="1982"/>
                    </a:cubicBezTo>
                    <a:cubicBezTo>
                      <a:pt x="359" y="1978"/>
                      <a:pt x="377" y="1975"/>
                      <a:pt x="394" y="1971"/>
                    </a:cubicBezTo>
                    <a:cubicBezTo>
                      <a:pt x="417" y="1966"/>
                      <a:pt x="441" y="1962"/>
                      <a:pt x="463" y="1954"/>
                    </a:cubicBezTo>
                    <a:cubicBezTo>
                      <a:pt x="486" y="1947"/>
                      <a:pt x="507" y="1937"/>
                      <a:pt x="528" y="1927"/>
                    </a:cubicBezTo>
                    <a:cubicBezTo>
                      <a:pt x="540" y="1921"/>
                      <a:pt x="551" y="1913"/>
                      <a:pt x="562" y="1904"/>
                    </a:cubicBezTo>
                    <a:cubicBezTo>
                      <a:pt x="577" y="1892"/>
                      <a:pt x="588" y="1877"/>
                      <a:pt x="599" y="1861"/>
                    </a:cubicBezTo>
                    <a:cubicBezTo>
                      <a:pt x="617" y="1836"/>
                      <a:pt x="632" y="1810"/>
                      <a:pt x="643" y="1783"/>
                    </a:cubicBezTo>
                    <a:cubicBezTo>
                      <a:pt x="655" y="1755"/>
                      <a:pt x="657" y="1726"/>
                      <a:pt x="661" y="1697"/>
                    </a:cubicBezTo>
                    <a:cubicBezTo>
                      <a:pt x="664" y="1682"/>
                      <a:pt x="664" y="1668"/>
                      <a:pt x="666" y="1653"/>
                    </a:cubicBezTo>
                    <a:cubicBezTo>
                      <a:pt x="668" y="1628"/>
                      <a:pt x="668" y="1602"/>
                      <a:pt x="664" y="1578"/>
                    </a:cubicBezTo>
                    <a:cubicBezTo>
                      <a:pt x="657" y="1543"/>
                      <a:pt x="648" y="1509"/>
                      <a:pt x="635" y="1475"/>
                    </a:cubicBezTo>
                    <a:cubicBezTo>
                      <a:pt x="621" y="1440"/>
                      <a:pt x="603" y="1408"/>
                      <a:pt x="578" y="1381"/>
                    </a:cubicBezTo>
                    <a:cubicBezTo>
                      <a:pt x="556" y="1357"/>
                      <a:pt x="533" y="1336"/>
                      <a:pt x="505" y="1319"/>
                    </a:cubicBezTo>
                    <a:cubicBezTo>
                      <a:pt x="497" y="1314"/>
                      <a:pt x="490" y="1307"/>
                      <a:pt x="483" y="1301"/>
                    </a:cubicBezTo>
                    <a:cubicBezTo>
                      <a:pt x="466" y="1285"/>
                      <a:pt x="454" y="1266"/>
                      <a:pt x="444" y="1245"/>
                    </a:cubicBezTo>
                    <a:cubicBezTo>
                      <a:pt x="437" y="1232"/>
                      <a:pt x="433" y="1219"/>
                      <a:pt x="435" y="1204"/>
                    </a:cubicBezTo>
                    <a:cubicBezTo>
                      <a:pt x="435" y="1199"/>
                      <a:pt x="436" y="1194"/>
                      <a:pt x="436" y="1189"/>
                    </a:cubicBezTo>
                    <a:cubicBezTo>
                      <a:pt x="417" y="1187"/>
                      <a:pt x="398" y="1184"/>
                      <a:pt x="379" y="1182"/>
                    </a:cubicBezTo>
                    <a:cubicBezTo>
                      <a:pt x="385" y="1201"/>
                      <a:pt x="391" y="1221"/>
                      <a:pt x="397" y="1240"/>
                    </a:cubicBezTo>
                    <a:cubicBezTo>
                      <a:pt x="406" y="1267"/>
                      <a:pt x="416" y="1293"/>
                      <a:pt x="423" y="1321"/>
                    </a:cubicBezTo>
                    <a:cubicBezTo>
                      <a:pt x="434" y="1360"/>
                      <a:pt x="442" y="1399"/>
                      <a:pt x="453" y="1438"/>
                    </a:cubicBezTo>
                    <a:cubicBezTo>
                      <a:pt x="460" y="1463"/>
                      <a:pt x="469" y="1488"/>
                      <a:pt x="477" y="1513"/>
                    </a:cubicBezTo>
                    <a:cubicBezTo>
                      <a:pt x="484" y="1532"/>
                      <a:pt x="491" y="1550"/>
                      <a:pt x="502" y="1567"/>
                    </a:cubicBezTo>
                    <a:cubicBezTo>
                      <a:pt x="509" y="1577"/>
                      <a:pt x="513" y="1590"/>
                      <a:pt x="517" y="1602"/>
                    </a:cubicBezTo>
                    <a:cubicBezTo>
                      <a:pt x="520" y="1608"/>
                      <a:pt x="515" y="1616"/>
                      <a:pt x="509" y="1617"/>
                    </a:cubicBezTo>
                    <a:cubicBezTo>
                      <a:pt x="501" y="1618"/>
                      <a:pt x="494" y="1613"/>
                      <a:pt x="495" y="1604"/>
                    </a:cubicBezTo>
                    <a:cubicBezTo>
                      <a:pt x="496" y="1595"/>
                      <a:pt x="492" y="1589"/>
                      <a:pt x="485" y="1584"/>
                    </a:cubicBezTo>
                    <a:cubicBezTo>
                      <a:pt x="481" y="1580"/>
                      <a:pt x="476" y="1576"/>
                      <a:pt x="472" y="1573"/>
                    </a:cubicBezTo>
                    <a:cubicBezTo>
                      <a:pt x="458" y="1563"/>
                      <a:pt x="443" y="1565"/>
                      <a:pt x="436" y="1581"/>
                    </a:cubicBezTo>
                    <a:cubicBezTo>
                      <a:pt x="435" y="1586"/>
                      <a:pt x="432" y="1590"/>
                      <a:pt x="430" y="1594"/>
                    </a:cubicBezTo>
                    <a:cubicBezTo>
                      <a:pt x="422" y="1607"/>
                      <a:pt x="412" y="1611"/>
                      <a:pt x="398" y="1603"/>
                    </a:cubicBezTo>
                    <a:cubicBezTo>
                      <a:pt x="391" y="1599"/>
                      <a:pt x="383" y="1594"/>
                      <a:pt x="376" y="1589"/>
                    </a:cubicBezTo>
                    <a:cubicBezTo>
                      <a:pt x="371" y="1586"/>
                      <a:pt x="368" y="1585"/>
                      <a:pt x="364" y="1589"/>
                    </a:cubicBezTo>
                    <a:cubicBezTo>
                      <a:pt x="362" y="1592"/>
                      <a:pt x="358" y="1594"/>
                      <a:pt x="354" y="1596"/>
                    </a:cubicBezTo>
                    <a:cubicBezTo>
                      <a:pt x="349" y="1600"/>
                      <a:pt x="343" y="1600"/>
                      <a:pt x="337" y="1597"/>
                    </a:cubicBezTo>
                    <a:cubicBezTo>
                      <a:pt x="332" y="1593"/>
                      <a:pt x="327" y="1590"/>
                      <a:pt x="322" y="1588"/>
                    </a:cubicBezTo>
                    <a:cubicBezTo>
                      <a:pt x="318" y="1586"/>
                      <a:pt x="315" y="1585"/>
                      <a:pt x="312" y="1589"/>
                    </a:cubicBezTo>
                    <a:cubicBezTo>
                      <a:pt x="305" y="1596"/>
                      <a:pt x="298" y="1603"/>
                      <a:pt x="291" y="1610"/>
                    </a:cubicBezTo>
                    <a:cubicBezTo>
                      <a:pt x="279" y="1623"/>
                      <a:pt x="267" y="1624"/>
                      <a:pt x="254" y="1611"/>
                    </a:cubicBezTo>
                    <a:cubicBezTo>
                      <a:pt x="247" y="1603"/>
                      <a:pt x="240" y="1595"/>
                      <a:pt x="232" y="1587"/>
                    </a:cubicBezTo>
                    <a:cubicBezTo>
                      <a:pt x="230" y="1585"/>
                      <a:pt x="228" y="1583"/>
                      <a:pt x="225" y="1583"/>
                    </a:cubicBezTo>
                    <a:cubicBezTo>
                      <a:pt x="218" y="1581"/>
                      <a:pt x="199" y="1592"/>
                      <a:pt x="196" y="1598"/>
                    </a:cubicBezTo>
                    <a:cubicBezTo>
                      <a:pt x="195" y="1599"/>
                      <a:pt x="195" y="1599"/>
                      <a:pt x="195" y="1600"/>
                    </a:cubicBezTo>
                    <a:cubicBezTo>
                      <a:pt x="195" y="1610"/>
                      <a:pt x="188" y="1615"/>
                      <a:pt x="181" y="1618"/>
                    </a:cubicBezTo>
                    <a:cubicBezTo>
                      <a:pt x="178" y="1620"/>
                      <a:pt x="172" y="1619"/>
                      <a:pt x="170" y="1617"/>
                    </a:cubicBezTo>
                    <a:cubicBezTo>
                      <a:pt x="168" y="1616"/>
                      <a:pt x="167" y="1610"/>
                      <a:pt x="168" y="1607"/>
                    </a:cubicBezTo>
                    <a:cubicBezTo>
                      <a:pt x="169" y="1603"/>
                      <a:pt x="170" y="1599"/>
                      <a:pt x="173" y="1596"/>
                    </a:cubicBezTo>
                    <a:cubicBezTo>
                      <a:pt x="175" y="1593"/>
                      <a:pt x="178" y="1591"/>
                      <a:pt x="181" y="1589"/>
                    </a:cubicBezTo>
                    <a:cubicBezTo>
                      <a:pt x="183" y="1587"/>
                      <a:pt x="186" y="1586"/>
                      <a:pt x="186" y="1584"/>
                    </a:cubicBezTo>
                    <a:cubicBezTo>
                      <a:pt x="201" y="1543"/>
                      <a:pt x="217" y="1502"/>
                      <a:pt x="231" y="1461"/>
                    </a:cubicBezTo>
                    <a:cubicBezTo>
                      <a:pt x="244" y="1421"/>
                      <a:pt x="257" y="1382"/>
                      <a:pt x="269" y="1342"/>
                    </a:cubicBezTo>
                    <a:cubicBezTo>
                      <a:pt x="279" y="1306"/>
                      <a:pt x="287" y="1269"/>
                      <a:pt x="296" y="1233"/>
                    </a:cubicBezTo>
                    <a:cubicBezTo>
                      <a:pt x="301" y="1216"/>
                      <a:pt x="307" y="1199"/>
                      <a:pt x="312" y="1180"/>
                    </a:cubicBezTo>
                    <a:cubicBezTo>
                      <a:pt x="290" y="1183"/>
                      <a:pt x="269" y="1186"/>
                      <a:pt x="246" y="1190"/>
                    </a:cubicBezTo>
                    <a:moveTo>
                      <a:pt x="192" y="1588"/>
                    </a:moveTo>
                    <a:cubicBezTo>
                      <a:pt x="192" y="1588"/>
                      <a:pt x="192" y="1588"/>
                      <a:pt x="193" y="1589"/>
                    </a:cubicBezTo>
                    <a:cubicBezTo>
                      <a:pt x="197" y="1586"/>
                      <a:pt x="200" y="1583"/>
                      <a:pt x="205" y="1580"/>
                    </a:cubicBezTo>
                    <a:cubicBezTo>
                      <a:pt x="215" y="1574"/>
                      <a:pt x="227" y="1571"/>
                      <a:pt x="239" y="1581"/>
                    </a:cubicBezTo>
                    <a:cubicBezTo>
                      <a:pt x="247" y="1588"/>
                      <a:pt x="255" y="1595"/>
                      <a:pt x="263" y="1603"/>
                    </a:cubicBezTo>
                    <a:cubicBezTo>
                      <a:pt x="270" y="1609"/>
                      <a:pt x="274" y="1609"/>
                      <a:pt x="280" y="1602"/>
                    </a:cubicBezTo>
                    <a:cubicBezTo>
                      <a:pt x="285" y="1597"/>
                      <a:pt x="290" y="1591"/>
                      <a:pt x="295" y="1586"/>
                    </a:cubicBezTo>
                    <a:cubicBezTo>
                      <a:pt x="306" y="1575"/>
                      <a:pt x="317" y="1574"/>
                      <a:pt x="330" y="1580"/>
                    </a:cubicBezTo>
                    <a:cubicBezTo>
                      <a:pt x="332" y="1581"/>
                      <a:pt x="335" y="1582"/>
                      <a:pt x="337" y="1584"/>
                    </a:cubicBezTo>
                    <a:cubicBezTo>
                      <a:pt x="344" y="1590"/>
                      <a:pt x="351" y="1589"/>
                      <a:pt x="358" y="1583"/>
                    </a:cubicBezTo>
                    <a:cubicBezTo>
                      <a:pt x="358" y="1582"/>
                      <a:pt x="359" y="1582"/>
                      <a:pt x="359" y="1582"/>
                    </a:cubicBezTo>
                    <a:cubicBezTo>
                      <a:pt x="367" y="1577"/>
                      <a:pt x="371" y="1577"/>
                      <a:pt x="379" y="1581"/>
                    </a:cubicBezTo>
                    <a:cubicBezTo>
                      <a:pt x="387" y="1586"/>
                      <a:pt x="394" y="1591"/>
                      <a:pt x="402" y="1595"/>
                    </a:cubicBezTo>
                    <a:cubicBezTo>
                      <a:pt x="410" y="1599"/>
                      <a:pt x="415" y="1597"/>
                      <a:pt x="420" y="1590"/>
                    </a:cubicBezTo>
                    <a:cubicBezTo>
                      <a:pt x="423" y="1585"/>
                      <a:pt x="427" y="1579"/>
                      <a:pt x="430" y="1573"/>
                    </a:cubicBezTo>
                    <a:cubicBezTo>
                      <a:pt x="434" y="1567"/>
                      <a:pt x="439" y="1563"/>
                      <a:pt x="446" y="1561"/>
                    </a:cubicBezTo>
                    <a:cubicBezTo>
                      <a:pt x="457" y="1558"/>
                      <a:pt x="467" y="1560"/>
                      <a:pt x="476" y="1567"/>
                    </a:cubicBezTo>
                    <a:cubicBezTo>
                      <a:pt x="483" y="1572"/>
                      <a:pt x="489" y="1577"/>
                      <a:pt x="496" y="1582"/>
                    </a:cubicBezTo>
                    <a:cubicBezTo>
                      <a:pt x="495" y="1579"/>
                      <a:pt x="494" y="1577"/>
                      <a:pt x="493" y="1574"/>
                    </a:cubicBezTo>
                    <a:cubicBezTo>
                      <a:pt x="483" y="1558"/>
                      <a:pt x="474" y="1542"/>
                      <a:pt x="469" y="1524"/>
                    </a:cubicBezTo>
                    <a:cubicBezTo>
                      <a:pt x="460" y="1496"/>
                      <a:pt x="449" y="1467"/>
                      <a:pt x="441" y="1439"/>
                    </a:cubicBezTo>
                    <a:cubicBezTo>
                      <a:pt x="435" y="1417"/>
                      <a:pt x="432" y="1395"/>
                      <a:pt x="426" y="1374"/>
                    </a:cubicBezTo>
                    <a:cubicBezTo>
                      <a:pt x="416" y="1337"/>
                      <a:pt x="404" y="1300"/>
                      <a:pt x="393" y="1262"/>
                    </a:cubicBezTo>
                    <a:cubicBezTo>
                      <a:pt x="386" y="1237"/>
                      <a:pt x="379" y="1211"/>
                      <a:pt x="372" y="1186"/>
                    </a:cubicBezTo>
                    <a:cubicBezTo>
                      <a:pt x="372" y="1184"/>
                      <a:pt x="370" y="1182"/>
                      <a:pt x="368" y="1182"/>
                    </a:cubicBezTo>
                    <a:cubicBezTo>
                      <a:pt x="355" y="1180"/>
                      <a:pt x="341" y="1180"/>
                      <a:pt x="327" y="1179"/>
                    </a:cubicBezTo>
                    <a:cubicBezTo>
                      <a:pt x="323" y="1179"/>
                      <a:pt x="321" y="1180"/>
                      <a:pt x="320" y="1184"/>
                    </a:cubicBezTo>
                    <a:cubicBezTo>
                      <a:pt x="312" y="1215"/>
                      <a:pt x="304" y="1246"/>
                      <a:pt x="296" y="1277"/>
                    </a:cubicBezTo>
                    <a:cubicBezTo>
                      <a:pt x="288" y="1310"/>
                      <a:pt x="281" y="1343"/>
                      <a:pt x="272" y="1376"/>
                    </a:cubicBezTo>
                    <a:cubicBezTo>
                      <a:pt x="255" y="1439"/>
                      <a:pt x="227" y="1498"/>
                      <a:pt x="204" y="1559"/>
                    </a:cubicBezTo>
                    <a:cubicBezTo>
                      <a:pt x="200" y="1569"/>
                      <a:pt x="196" y="1578"/>
                      <a:pt x="192" y="1588"/>
                    </a:cubicBezTo>
                    <a:moveTo>
                      <a:pt x="442" y="973"/>
                    </a:moveTo>
                    <a:cubicBezTo>
                      <a:pt x="426" y="959"/>
                      <a:pt x="414" y="943"/>
                      <a:pt x="395" y="933"/>
                    </a:cubicBezTo>
                    <a:cubicBezTo>
                      <a:pt x="388" y="929"/>
                      <a:pt x="382" y="923"/>
                      <a:pt x="375" y="919"/>
                    </a:cubicBezTo>
                    <a:cubicBezTo>
                      <a:pt x="372" y="917"/>
                      <a:pt x="368" y="917"/>
                      <a:pt x="365" y="917"/>
                    </a:cubicBezTo>
                    <a:cubicBezTo>
                      <a:pt x="349" y="917"/>
                      <a:pt x="333" y="917"/>
                      <a:pt x="318" y="917"/>
                    </a:cubicBezTo>
                    <a:cubicBezTo>
                      <a:pt x="314" y="917"/>
                      <a:pt x="311" y="917"/>
                      <a:pt x="308" y="918"/>
                    </a:cubicBezTo>
                    <a:cubicBezTo>
                      <a:pt x="296" y="926"/>
                      <a:pt x="283" y="934"/>
                      <a:pt x="272" y="943"/>
                    </a:cubicBezTo>
                    <a:cubicBezTo>
                      <a:pt x="261" y="952"/>
                      <a:pt x="251" y="963"/>
                      <a:pt x="241" y="972"/>
                    </a:cubicBezTo>
                    <a:cubicBezTo>
                      <a:pt x="260" y="968"/>
                      <a:pt x="278" y="963"/>
                      <a:pt x="297" y="959"/>
                    </a:cubicBezTo>
                    <a:cubicBezTo>
                      <a:pt x="319" y="954"/>
                      <a:pt x="341" y="955"/>
                      <a:pt x="364" y="955"/>
                    </a:cubicBezTo>
                    <a:cubicBezTo>
                      <a:pt x="369" y="955"/>
                      <a:pt x="374" y="957"/>
                      <a:pt x="379" y="958"/>
                    </a:cubicBezTo>
                    <a:cubicBezTo>
                      <a:pt x="379" y="959"/>
                      <a:pt x="379" y="960"/>
                      <a:pt x="379" y="960"/>
                    </a:cubicBezTo>
                    <a:cubicBezTo>
                      <a:pt x="377" y="961"/>
                      <a:pt x="375" y="961"/>
                      <a:pt x="373" y="961"/>
                    </a:cubicBezTo>
                    <a:cubicBezTo>
                      <a:pt x="352" y="962"/>
                      <a:pt x="332" y="962"/>
                      <a:pt x="311" y="963"/>
                    </a:cubicBezTo>
                    <a:cubicBezTo>
                      <a:pt x="301" y="963"/>
                      <a:pt x="290" y="964"/>
                      <a:pt x="281" y="966"/>
                    </a:cubicBezTo>
                    <a:cubicBezTo>
                      <a:pt x="267" y="971"/>
                      <a:pt x="254" y="977"/>
                      <a:pt x="241" y="983"/>
                    </a:cubicBezTo>
                    <a:cubicBezTo>
                      <a:pt x="232" y="987"/>
                      <a:pt x="230" y="994"/>
                      <a:pt x="237" y="1002"/>
                    </a:cubicBezTo>
                    <a:cubicBezTo>
                      <a:pt x="242" y="1008"/>
                      <a:pt x="249" y="1013"/>
                      <a:pt x="255" y="1018"/>
                    </a:cubicBezTo>
                    <a:cubicBezTo>
                      <a:pt x="262" y="1023"/>
                      <a:pt x="268" y="1028"/>
                      <a:pt x="267" y="1038"/>
                    </a:cubicBezTo>
                    <a:cubicBezTo>
                      <a:pt x="279" y="1032"/>
                      <a:pt x="291" y="1028"/>
                      <a:pt x="304" y="1029"/>
                    </a:cubicBezTo>
                    <a:cubicBezTo>
                      <a:pt x="311" y="1029"/>
                      <a:pt x="317" y="1028"/>
                      <a:pt x="323" y="1027"/>
                    </a:cubicBezTo>
                    <a:cubicBezTo>
                      <a:pt x="331" y="1027"/>
                      <a:pt x="340" y="1026"/>
                      <a:pt x="348" y="1026"/>
                    </a:cubicBezTo>
                    <a:cubicBezTo>
                      <a:pt x="348" y="1027"/>
                      <a:pt x="348" y="1028"/>
                      <a:pt x="348" y="1029"/>
                    </a:cubicBezTo>
                    <a:cubicBezTo>
                      <a:pt x="341" y="1030"/>
                      <a:pt x="334" y="1030"/>
                      <a:pt x="327" y="1032"/>
                    </a:cubicBezTo>
                    <a:cubicBezTo>
                      <a:pt x="315" y="1034"/>
                      <a:pt x="303" y="1035"/>
                      <a:pt x="291" y="1039"/>
                    </a:cubicBezTo>
                    <a:cubicBezTo>
                      <a:pt x="271" y="1046"/>
                      <a:pt x="253" y="1057"/>
                      <a:pt x="237" y="1072"/>
                    </a:cubicBezTo>
                    <a:cubicBezTo>
                      <a:pt x="232" y="1076"/>
                      <a:pt x="230" y="1081"/>
                      <a:pt x="234" y="1086"/>
                    </a:cubicBezTo>
                    <a:cubicBezTo>
                      <a:pt x="238" y="1091"/>
                      <a:pt x="244" y="1095"/>
                      <a:pt x="248" y="1099"/>
                    </a:cubicBezTo>
                    <a:cubicBezTo>
                      <a:pt x="252" y="1103"/>
                      <a:pt x="256" y="1107"/>
                      <a:pt x="259" y="1111"/>
                    </a:cubicBezTo>
                    <a:cubicBezTo>
                      <a:pt x="261" y="1112"/>
                      <a:pt x="262" y="1114"/>
                      <a:pt x="264" y="1113"/>
                    </a:cubicBezTo>
                    <a:cubicBezTo>
                      <a:pt x="272" y="1113"/>
                      <a:pt x="281" y="1113"/>
                      <a:pt x="290" y="1111"/>
                    </a:cubicBezTo>
                    <a:cubicBezTo>
                      <a:pt x="306" y="1108"/>
                      <a:pt x="323" y="1107"/>
                      <a:pt x="339" y="1107"/>
                    </a:cubicBezTo>
                    <a:cubicBezTo>
                      <a:pt x="344" y="1107"/>
                      <a:pt x="349" y="1109"/>
                      <a:pt x="354" y="1109"/>
                    </a:cubicBezTo>
                    <a:cubicBezTo>
                      <a:pt x="354" y="1110"/>
                      <a:pt x="354" y="1110"/>
                      <a:pt x="354" y="1111"/>
                    </a:cubicBezTo>
                    <a:cubicBezTo>
                      <a:pt x="334" y="1113"/>
                      <a:pt x="314" y="1114"/>
                      <a:pt x="294" y="1116"/>
                    </a:cubicBezTo>
                    <a:cubicBezTo>
                      <a:pt x="282" y="1117"/>
                      <a:pt x="270" y="1117"/>
                      <a:pt x="259" y="1125"/>
                    </a:cubicBezTo>
                    <a:cubicBezTo>
                      <a:pt x="255" y="1129"/>
                      <a:pt x="252" y="1133"/>
                      <a:pt x="248" y="1136"/>
                    </a:cubicBezTo>
                    <a:cubicBezTo>
                      <a:pt x="234" y="1145"/>
                      <a:pt x="230" y="1159"/>
                      <a:pt x="237" y="1174"/>
                    </a:cubicBezTo>
                    <a:cubicBezTo>
                      <a:pt x="237" y="1175"/>
                      <a:pt x="240" y="1176"/>
                      <a:pt x="241" y="1176"/>
                    </a:cubicBezTo>
                    <a:cubicBezTo>
                      <a:pt x="250" y="1176"/>
                      <a:pt x="258" y="1176"/>
                      <a:pt x="267" y="1175"/>
                    </a:cubicBezTo>
                    <a:cubicBezTo>
                      <a:pt x="277" y="1173"/>
                      <a:pt x="287" y="1171"/>
                      <a:pt x="297" y="1170"/>
                    </a:cubicBezTo>
                    <a:cubicBezTo>
                      <a:pt x="321" y="1169"/>
                      <a:pt x="346" y="1169"/>
                      <a:pt x="371" y="1169"/>
                    </a:cubicBezTo>
                    <a:cubicBezTo>
                      <a:pt x="373" y="1169"/>
                      <a:pt x="375" y="1169"/>
                      <a:pt x="376" y="1169"/>
                    </a:cubicBezTo>
                    <a:cubicBezTo>
                      <a:pt x="387" y="1171"/>
                      <a:pt x="398" y="1173"/>
                      <a:pt x="410" y="1174"/>
                    </a:cubicBezTo>
                    <a:cubicBezTo>
                      <a:pt x="418" y="1175"/>
                      <a:pt x="427" y="1175"/>
                      <a:pt x="436" y="1176"/>
                    </a:cubicBezTo>
                    <a:cubicBezTo>
                      <a:pt x="444" y="1177"/>
                      <a:pt x="445" y="1177"/>
                      <a:pt x="447" y="1169"/>
                    </a:cubicBezTo>
                    <a:cubicBezTo>
                      <a:pt x="451" y="1152"/>
                      <a:pt x="448" y="1145"/>
                      <a:pt x="434" y="1135"/>
                    </a:cubicBezTo>
                    <a:cubicBezTo>
                      <a:pt x="432" y="1134"/>
                      <a:pt x="430" y="1133"/>
                      <a:pt x="429" y="1132"/>
                    </a:cubicBezTo>
                    <a:cubicBezTo>
                      <a:pt x="423" y="1123"/>
                      <a:pt x="413" y="1120"/>
                      <a:pt x="403" y="1117"/>
                    </a:cubicBezTo>
                    <a:cubicBezTo>
                      <a:pt x="398" y="1116"/>
                      <a:pt x="394" y="1114"/>
                      <a:pt x="389" y="1113"/>
                    </a:cubicBezTo>
                    <a:cubicBezTo>
                      <a:pt x="389" y="1112"/>
                      <a:pt x="389" y="1111"/>
                      <a:pt x="389" y="1111"/>
                    </a:cubicBezTo>
                    <a:cubicBezTo>
                      <a:pt x="398" y="1111"/>
                      <a:pt x="407" y="1112"/>
                      <a:pt x="416" y="1113"/>
                    </a:cubicBezTo>
                    <a:cubicBezTo>
                      <a:pt x="419" y="1114"/>
                      <a:pt x="421" y="1114"/>
                      <a:pt x="423" y="1110"/>
                    </a:cubicBezTo>
                    <a:cubicBezTo>
                      <a:pt x="426" y="1106"/>
                      <a:pt x="430" y="1103"/>
                      <a:pt x="433" y="1100"/>
                    </a:cubicBezTo>
                    <a:cubicBezTo>
                      <a:pt x="437" y="1097"/>
                      <a:pt x="441" y="1095"/>
                      <a:pt x="444" y="1092"/>
                    </a:cubicBezTo>
                    <a:cubicBezTo>
                      <a:pt x="453" y="1084"/>
                      <a:pt x="452" y="1078"/>
                      <a:pt x="443" y="1069"/>
                    </a:cubicBezTo>
                    <a:cubicBezTo>
                      <a:pt x="423" y="1053"/>
                      <a:pt x="402" y="1041"/>
                      <a:pt x="377" y="1035"/>
                    </a:cubicBezTo>
                    <a:cubicBezTo>
                      <a:pt x="374" y="1034"/>
                      <a:pt x="370" y="1033"/>
                      <a:pt x="366" y="1032"/>
                    </a:cubicBezTo>
                    <a:cubicBezTo>
                      <a:pt x="366" y="1031"/>
                      <a:pt x="366" y="1030"/>
                      <a:pt x="366" y="1030"/>
                    </a:cubicBezTo>
                    <a:cubicBezTo>
                      <a:pt x="383" y="1027"/>
                      <a:pt x="400" y="1028"/>
                      <a:pt x="416" y="1038"/>
                    </a:cubicBezTo>
                    <a:cubicBezTo>
                      <a:pt x="415" y="1029"/>
                      <a:pt x="420" y="1023"/>
                      <a:pt x="427" y="1018"/>
                    </a:cubicBezTo>
                    <a:cubicBezTo>
                      <a:pt x="434" y="1013"/>
                      <a:pt x="440" y="1008"/>
                      <a:pt x="446" y="1001"/>
                    </a:cubicBezTo>
                    <a:cubicBezTo>
                      <a:pt x="452" y="995"/>
                      <a:pt x="450" y="987"/>
                      <a:pt x="442" y="983"/>
                    </a:cubicBezTo>
                    <a:cubicBezTo>
                      <a:pt x="430" y="978"/>
                      <a:pt x="417" y="973"/>
                      <a:pt x="405" y="967"/>
                    </a:cubicBezTo>
                    <a:cubicBezTo>
                      <a:pt x="403" y="966"/>
                      <a:pt x="400" y="965"/>
                      <a:pt x="397" y="964"/>
                    </a:cubicBezTo>
                    <a:cubicBezTo>
                      <a:pt x="398" y="963"/>
                      <a:pt x="398" y="962"/>
                      <a:pt x="398" y="961"/>
                    </a:cubicBezTo>
                    <a:cubicBezTo>
                      <a:pt x="413" y="965"/>
                      <a:pt x="427" y="969"/>
                      <a:pt x="442" y="97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94"/>
              <p:cNvSpPr/>
              <p:nvPr/>
            </p:nvSpPr>
            <p:spPr bwMode="auto">
              <a:xfrm>
                <a:off x="4297363" y="101600"/>
                <a:ext cx="38100" cy="46038"/>
              </a:xfrm>
              <a:custGeom>
                <a:avLst/>
                <a:gdLst>
                  <a:gd name="T0" fmla="*/ 14 w 14"/>
                  <a:gd name="T1" fmla="*/ 3 h 17"/>
                  <a:gd name="T2" fmla="*/ 8 w 14"/>
                  <a:gd name="T3" fmla="*/ 14 h 17"/>
                  <a:gd name="T4" fmla="*/ 4 w 14"/>
                  <a:gd name="T5" fmla="*/ 16 h 17"/>
                  <a:gd name="T6" fmla="*/ 0 w 14"/>
                  <a:gd name="T7" fmla="*/ 11 h 17"/>
                  <a:gd name="T8" fmla="*/ 8 w 14"/>
                  <a:gd name="T9" fmla="*/ 0 h 17"/>
                  <a:gd name="T10" fmla="*/ 14 w 14"/>
                  <a:gd name="T11" fmla="*/ 3 h 17"/>
                </a:gdLst>
                <a:ahLst/>
                <a:cxnLst>
                  <a:cxn ang="0">
                    <a:pos x="T0" y="T1"/>
                  </a:cxn>
                  <a:cxn ang="0">
                    <a:pos x="T2" y="T3"/>
                  </a:cxn>
                  <a:cxn ang="0">
                    <a:pos x="T4" y="T5"/>
                  </a:cxn>
                  <a:cxn ang="0">
                    <a:pos x="T6" y="T7"/>
                  </a:cxn>
                  <a:cxn ang="0">
                    <a:pos x="T8" y="T9"/>
                  </a:cxn>
                  <a:cxn ang="0">
                    <a:pos x="T10" y="T11"/>
                  </a:cxn>
                </a:cxnLst>
                <a:rect l="0" t="0" r="r" b="b"/>
                <a:pathLst>
                  <a:path w="14" h="17">
                    <a:moveTo>
                      <a:pt x="14" y="3"/>
                    </a:moveTo>
                    <a:cubicBezTo>
                      <a:pt x="12" y="8"/>
                      <a:pt x="10" y="11"/>
                      <a:pt x="8" y="14"/>
                    </a:cubicBezTo>
                    <a:cubicBezTo>
                      <a:pt x="7" y="16"/>
                      <a:pt x="5" y="17"/>
                      <a:pt x="4" y="16"/>
                    </a:cubicBezTo>
                    <a:cubicBezTo>
                      <a:pt x="2" y="15"/>
                      <a:pt x="0" y="12"/>
                      <a:pt x="0" y="11"/>
                    </a:cubicBezTo>
                    <a:cubicBezTo>
                      <a:pt x="3" y="7"/>
                      <a:pt x="5" y="4"/>
                      <a:pt x="8" y="0"/>
                    </a:cubicBezTo>
                    <a:cubicBezTo>
                      <a:pt x="9" y="0"/>
                      <a:pt x="12" y="2"/>
                      <a:pt x="14" y="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95"/>
              <p:cNvSpPr/>
              <p:nvPr/>
            </p:nvSpPr>
            <p:spPr bwMode="auto">
              <a:xfrm>
                <a:off x="4300538" y="1431925"/>
                <a:ext cx="41275" cy="42863"/>
              </a:xfrm>
              <a:custGeom>
                <a:avLst/>
                <a:gdLst>
                  <a:gd name="T0" fmla="*/ 15 w 15"/>
                  <a:gd name="T1" fmla="*/ 0 h 16"/>
                  <a:gd name="T2" fmla="*/ 4 w 15"/>
                  <a:gd name="T3" fmla="*/ 16 h 16"/>
                  <a:gd name="T4" fmla="*/ 15 w 15"/>
                  <a:gd name="T5" fmla="*/ 0 h 16"/>
                </a:gdLst>
                <a:ahLst/>
                <a:cxnLst>
                  <a:cxn ang="0">
                    <a:pos x="T0" y="T1"/>
                  </a:cxn>
                  <a:cxn ang="0">
                    <a:pos x="T2" y="T3"/>
                  </a:cxn>
                  <a:cxn ang="0">
                    <a:pos x="T4" y="T5"/>
                  </a:cxn>
                </a:cxnLst>
                <a:rect l="0" t="0" r="r" b="b"/>
                <a:pathLst>
                  <a:path w="15" h="16">
                    <a:moveTo>
                      <a:pt x="15" y="0"/>
                    </a:moveTo>
                    <a:cubicBezTo>
                      <a:pt x="15" y="7"/>
                      <a:pt x="11" y="14"/>
                      <a:pt x="4" y="16"/>
                    </a:cubicBezTo>
                    <a:cubicBezTo>
                      <a:pt x="0" y="11"/>
                      <a:pt x="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96"/>
              <p:cNvSpPr/>
              <p:nvPr/>
            </p:nvSpPr>
            <p:spPr bwMode="auto">
              <a:xfrm>
                <a:off x="4305301" y="3175"/>
                <a:ext cx="30163" cy="42863"/>
              </a:xfrm>
              <a:custGeom>
                <a:avLst/>
                <a:gdLst>
                  <a:gd name="T0" fmla="*/ 11 w 11"/>
                  <a:gd name="T1" fmla="*/ 2 h 16"/>
                  <a:gd name="T2" fmla="*/ 6 w 11"/>
                  <a:gd name="T3" fmla="*/ 13 h 16"/>
                  <a:gd name="T4" fmla="*/ 2 w 11"/>
                  <a:gd name="T5" fmla="*/ 16 h 16"/>
                  <a:gd name="T6" fmla="*/ 1 w 11"/>
                  <a:gd name="T7" fmla="*/ 11 h 16"/>
                  <a:gd name="T8" fmla="*/ 8 w 11"/>
                  <a:gd name="T9" fmla="*/ 0 h 16"/>
                  <a:gd name="T10" fmla="*/ 11 w 11"/>
                  <a:gd name="T11" fmla="*/ 2 h 16"/>
                </a:gdLst>
                <a:ahLst/>
                <a:cxnLst>
                  <a:cxn ang="0">
                    <a:pos x="T0" y="T1"/>
                  </a:cxn>
                  <a:cxn ang="0">
                    <a:pos x="T2" y="T3"/>
                  </a:cxn>
                  <a:cxn ang="0">
                    <a:pos x="T4" y="T5"/>
                  </a:cxn>
                  <a:cxn ang="0">
                    <a:pos x="T6" y="T7"/>
                  </a:cxn>
                  <a:cxn ang="0">
                    <a:pos x="T8" y="T9"/>
                  </a:cxn>
                  <a:cxn ang="0">
                    <a:pos x="T10" y="T11"/>
                  </a:cxn>
                </a:cxnLst>
                <a:rect l="0" t="0" r="r" b="b"/>
                <a:pathLst>
                  <a:path w="11" h="16">
                    <a:moveTo>
                      <a:pt x="11" y="2"/>
                    </a:moveTo>
                    <a:cubicBezTo>
                      <a:pt x="9" y="6"/>
                      <a:pt x="8" y="10"/>
                      <a:pt x="6" y="13"/>
                    </a:cubicBezTo>
                    <a:cubicBezTo>
                      <a:pt x="5" y="15"/>
                      <a:pt x="3" y="15"/>
                      <a:pt x="2" y="16"/>
                    </a:cubicBezTo>
                    <a:cubicBezTo>
                      <a:pt x="1" y="14"/>
                      <a:pt x="0" y="12"/>
                      <a:pt x="1" y="11"/>
                    </a:cubicBezTo>
                    <a:cubicBezTo>
                      <a:pt x="3" y="7"/>
                      <a:pt x="5" y="4"/>
                      <a:pt x="8" y="0"/>
                    </a:cubicBezTo>
                    <a:cubicBezTo>
                      <a:pt x="9" y="1"/>
                      <a:pt x="10" y="2"/>
                      <a:pt x="11"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97"/>
              <p:cNvSpPr/>
              <p:nvPr/>
            </p:nvSpPr>
            <p:spPr bwMode="auto">
              <a:xfrm>
                <a:off x="4303713" y="1393825"/>
                <a:ext cx="26988" cy="39688"/>
              </a:xfrm>
              <a:custGeom>
                <a:avLst/>
                <a:gdLst>
                  <a:gd name="T0" fmla="*/ 10 w 10"/>
                  <a:gd name="T1" fmla="*/ 2 h 15"/>
                  <a:gd name="T2" fmla="*/ 5 w 10"/>
                  <a:gd name="T3" fmla="*/ 14 h 15"/>
                  <a:gd name="T4" fmla="*/ 2 w 10"/>
                  <a:gd name="T5" fmla="*/ 15 h 15"/>
                  <a:gd name="T6" fmla="*/ 0 w 10"/>
                  <a:gd name="T7" fmla="*/ 12 h 15"/>
                  <a:gd name="T8" fmla="*/ 7 w 10"/>
                  <a:gd name="T9" fmla="*/ 0 h 15"/>
                  <a:gd name="T10" fmla="*/ 10 w 10"/>
                  <a:gd name="T11" fmla="*/ 2 h 15"/>
                </a:gdLst>
                <a:ahLst/>
                <a:cxnLst>
                  <a:cxn ang="0">
                    <a:pos x="T0" y="T1"/>
                  </a:cxn>
                  <a:cxn ang="0">
                    <a:pos x="T2" y="T3"/>
                  </a:cxn>
                  <a:cxn ang="0">
                    <a:pos x="T4" y="T5"/>
                  </a:cxn>
                  <a:cxn ang="0">
                    <a:pos x="T6" y="T7"/>
                  </a:cxn>
                  <a:cxn ang="0">
                    <a:pos x="T8" y="T9"/>
                  </a:cxn>
                  <a:cxn ang="0">
                    <a:pos x="T10" y="T11"/>
                  </a:cxn>
                </a:cxnLst>
                <a:rect l="0" t="0" r="r" b="b"/>
                <a:pathLst>
                  <a:path w="10" h="15">
                    <a:moveTo>
                      <a:pt x="10" y="2"/>
                    </a:moveTo>
                    <a:cubicBezTo>
                      <a:pt x="8" y="6"/>
                      <a:pt x="7" y="10"/>
                      <a:pt x="5" y="14"/>
                    </a:cubicBezTo>
                    <a:cubicBezTo>
                      <a:pt x="4" y="14"/>
                      <a:pt x="2" y="15"/>
                      <a:pt x="2" y="15"/>
                    </a:cubicBezTo>
                    <a:cubicBezTo>
                      <a:pt x="1" y="14"/>
                      <a:pt x="0" y="12"/>
                      <a:pt x="0" y="12"/>
                    </a:cubicBezTo>
                    <a:cubicBezTo>
                      <a:pt x="2" y="8"/>
                      <a:pt x="4" y="4"/>
                      <a:pt x="7" y="0"/>
                    </a:cubicBezTo>
                    <a:cubicBezTo>
                      <a:pt x="8" y="1"/>
                      <a:pt x="9" y="1"/>
                      <a:pt x="10"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98"/>
              <p:cNvSpPr/>
              <p:nvPr/>
            </p:nvSpPr>
            <p:spPr bwMode="auto">
              <a:xfrm>
                <a:off x="4300538" y="631825"/>
                <a:ext cx="19050" cy="33338"/>
              </a:xfrm>
              <a:custGeom>
                <a:avLst/>
                <a:gdLst>
                  <a:gd name="T0" fmla="*/ 7 w 7"/>
                  <a:gd name="T1" fmla="*/ 2 h 12"/>
                  <a:gd name="T2" fmla="*/ 3 w 7"/>
                  <a:gd name="T3" fmla="*/ 12 h 12"/>
                  <a:gd name="T4" fmla="*/ 0 w 7"/>
                  <a:gd name="T5" fmla="*/ 10 h 12"/>
                  <a:gd name="T6" fmla="*/ 5 w 7"/>
                  <a:gd name="T7" fmla="*/ 0 h 12"/>
                  <a:gd name="T8" fmla="*/ 7 w 7"/>
                  <a:gd name="T9" fmla="*/ 2 h 12"/>
                </a:gdLst>
                <a:ahLst/>
                <a:cxnLst>
                  <a:cxn ang="0">
                    <a:pos x="T0" y="T1"/>
                  </a:cxn>
                  <a:cxn ang="0">
                    <a:pos x="T2" y="T3"/>
                  </a:cxn>
                  <a:cxn ang="0">
                    <a:pos x="T4" y="T5"/>
                  </a:cxn>
                  <a:cxn ang="0">
                    <a:pos x="T6" y="T7"/>
                  </a:cxn>
                  <a:cxn ang="0">
                    <a:pos x="T8" y="T9"/>
                  </a:cxn>
                </a:cxnLst>
                <a:rect l="0" t="0" r="r" b="b"/>
                <a:pathLst>
                  <a:path w="7" h="12">
                    <a:moveTo>
                      <a:pt x="7" y="2"/>
                    </a:moveTo>
                    <a:cubicBezTo>
                      <a:pt x="6" y="5"/>
                      <a:pt x="4" y="8"/>
                      <a:pt x="3" y="12"/>
                    </a:cubicBezTo>
                    <a:cubicBezTo>
                      <a:pt x="2" y="11"/>
                      <a:pt x="0" y="10"/>
                      <a:pt x="0" y="10"/>
                    </a:cubicBezTo>
                    <a:cubicBezTo>
                      <a:pt x="2" y="7"/>
                      <a:pt x="3" y="3"/>
                      <a:pt x="5" y="0"/>
                    </a:cubicBezTo>
                    <a:cubicBezTo>
                      <a:pt x="6" y="1"/>
                      <a:pt x="7" y="1"/>
                      <a:pt x="7" y="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07"/>
              <p:cNvSpPr/>
              <p:nvPr/>
            </p:nvSpPr>
            <p:spPr bwMode="auto">
              <a:xfrm>
                <a:off x="4875213" y="3832225"/>
                <a:ext cx="246063" cy="514350"/>
              </a:xfrm>
              <a:custGeom>
                <a:avLst/>
                <a:gdLst>
                  <a:gd name="T0" fmla="*/ 50 w 91"/>
                  <a:gd name="T1" fmla="*/ 28 h 190"/>
                  <a:gd name="T2" fmla="*/ 48 w 91"/>
                  <a:gd name="T3" fmla="*/ 25 h 190"/>
                  <a:gd name="T4" fmla="*/ 15 w 91"/>
                  <a:gd name="T5" fmla="*/ 10 h 190"/>
                  <a:gd name="T6" fmla="*/ 7 w 91"/>
                  <a:gd name="T7" fmla="*/ 31 h 190"/>
                  <a:gd name="T8" fmla="*/ 21 w 91"/>
                  <a:gd name="T9" fmla="*/ 54 h 190"/>
                  <a:gd name="T10" fmla="*/ 41 w 91"/>
                  <a:gd name="T11" fmla="*/ 108 h 190"/>
                  <a:gd name="T12" fmla="*/ 39 w 91"/>
                  <a:gd name="T13" fmla="*/ 152 h 190"/>
                  <a:gd name="T14" fmla="*/ 39 w 91"/>
                  <a:gd name="T15" fmla="*/ 165 h 190"/>
                  <a:gd name="T16" fmla="*/ 57 w 91"/>
                  <a:gd name="T17" fmla="*/ 174 h 190"/>
                  <a:gd name="T18" fmla="*/ 79 w 91"/>
                  <a:gd name="T19" fmla="*/ 141 h 190"/>
                  <a:gd name="T20" fmla="*/ 73 w 91"/>
                  <a:gd name="T21" fmla="*/ 71 h 190"/>
                  <a:gd name="T22" fmla="*/ 62 w 91"/>
                  <a:gd name="T23" fmla="*/ 32 h 190"/>
                  <a:gd name="T24" fmla="*/ 61 w 91"/>
                  <a:gd name="T25" fmla="*/ 26 h 190"/>
                  <a:gd name="T26" fmla="*/ 64 w 91"/>
                  <a:gd name="T27" fmla="*/ 26 h 190"/>
                  <a:gd name="T28" fmla="*/ 70 w 91"/>
                  <a:gd name="T29" fmla="*/ 38 h 190"/>
                  <a:gd name="T30" fmla="*/ 87 w 91"/>
                  <a:gd name="T31" fmla="*/ 107 h 190"/>
                  <a:gd name="T32" fmla="*/ 77 w 91"/>
                  <a:gd name="T33" fmla="*/ 164 h 190"/>
                  <a:gd name="T34" fmla="*/ 61 w 91"/>
                  <a:gd name="T35" fmla="*/ 180 h 190"/>
                  <a:gd name="T36" fmla="*/ 29 w 91"/>
                  <a:gd name="T37" fmla="*/ 162 h 190"/>
                  <a:gd name="T38" fmla="*/ 31 w 91"/>
                  <a:gd name="T39" fmla="*/ 128 h 190"/>
                  <a:gd name="T40" fmla="*/ 26 w 91"/>
                  <a:gd name="T41" fmla="*/ 81 h 190"/>
                  <a:gd name="T42" fmla="*/ 12 w 91"/>
                  <a:gd name="T43" fmla="*/ 55 h 190"/>
                  <a:gd name="T44" fmla="*/ 0 w 91"/>
                  <a:gd name="T45" fmla="*/ 23 h 190"/>
                  <a:gd name="T46" fmla="*/ 8 w 91"/>
                  <a:gd name="T47" fmla="*/ 8 h 190"/>
                  <a:gd name="T48" fmla="*/ 46 w 91"/>
                  <a:gd name="T49" fmla="*/ 12 h 190"/>
                  <a:gd name="T50" fmla="*/ 50 w 91"/>
                  <a:gd name="T51"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90">
                    <a:moveTo>
                      <a:pt x="50" y="28"/>
                    </a:moveTo>
                    <a:cubicBezTo>
                      <a:pt x="49" y="27"/>
                      <a:pt x="49" y="26"/>
                      <a:pt x="48" y="25"/>
                    </a:cubicBezTo>
                    <a:cubicBezTo>
                      <a:pt x="43" y="11"/>
                      <a:pt x="29" y="5"/>
                      <a:pt x="15" y="10"/>
                    </a:cubicBezTo>
                    <a:cubicBezTo>
                      <a:pt x="7" y="14"/>
                      <a:pt x="3" y="21"/>
                      <a:pt x="7" y="31"/>
                    </a:cubicBezTo>
                    <a:cubicBezTo>
                      <a:pt x="11" y="40"/>
                      <a:pt x="15" y="48"/>
                      <a:pt x="21" y="54"/>
                    </a:cubicBezTo>
                    <a:cubicBezTo>
                      <a:pt x="35" y="70"/>
                      <a:pt x="40" y="89"/>
                      <a:pt x="41" y="108"/>
                    </a:cubicBezTo>
                    <a:cubicBezTo>
                      <a:pt x="41" y="123"/>
                      <a:pt x="40" y="137"/>
                      <a:pt x="39" y="152"/>
                    </a:cubicBezTo>
                    <a:cubicBezTo>
                      <a:pt x="39" y="156"/>
                      <a:pt x="39" y="161"/>
                      <a:pt x="39" y="165"/>
                    </a:cubicBezTo>
                    <a:cubicBezTo>
                      <a:pt x="41" y="174"/>
                      <a:pt x="48" y="179"/>
                      <a:pt x="57" y="174"/>
                    </a:cubicBezTo>
                    <a:cubicBezTo>
                      <a:pt x="70" y="167"/>
                      <a:pt x="76" y="155"/>
                      <a:pt x="79" y="141"/>
                    </a:cubicBezTo>
                    <a:cubicBezTo>
                      <a:pt x="85" y="117"/>
                      <a:pt x="79" y="94"/>
                      <a:pt x="73" y="71"/>
                    </a:cubicBezTo>
                    <a:cubicBezTo>
                      <a:pt x="69" y="58"/>
                      <a:pt x="66" y="45"/>
                      <a:pt x="62" y="32"/>
                    </a:cubicBezTo>
                    <a:cubicBezTo>
                      <a:pt x="61" y="30"/>
                      <a:pt x="62" y="28"/>
                      <a:pt x="61" y="26"/>
                    </a:cubicBezTo>
                    <a:cubicBezTo>
                      <a:pt x="62" y="26"/>
                      <a:pt x="63" y="26"/>
                      <a:pt x="64" y="26"/>
                    </a:cubicBezTo>
                    <a:cubicBezTo>
                      <a:pt x="66" y="30"/>
                      <a:pt x="69" y="34"/>
                      <a:pt x="70" y="38"/>
                    </a:cubicBezTo>
                    <a:cubicBezTo>
                      <a:pt x="76" y="61"/>
                      <a:pt x="83" y="84"/>
                      <a:pt x="87" y="107"/>
                    </a:cubicBezTo>
                    <a:cubicBezTo>
                      <a:pt x="91" y="127"/>
                      <a:pt x="89" y="147"/>
                      <a:pt x="77" y="164"/>
                    </a:cubicBezTo>
                    <a:cubicBezTo>
                      <a:pt x="73" y="170"/>
                      <a:pt x="67" y="176"/>
                      <a:pt x="61" y="180"/>
                    </a:cubicBezTo>
                    <a:cubicBezTo>
                      <a:pt x="45" y="190"/>
                      <a:pt x="30" y="179"/>
                      <a:pt x="29" y="162"/>
                    </a:cubicBezTo>
                    <a:cubicBezTo>
                      <a:pt x="29" y="151"/>
                      <a:pt x="30" y="139"/>
                      <a:pt x="31" y="128"/>
                    </a:cubicBezTo>
                    <a:cubicBezTo>
                      <a:pt x="32" y="112"/>
                      <a:pt x="31" y="96"/>
                      <a:pt x="26" y="81"/>
                    </a:cubicBezTo>
                    <a:cubicBezTo>
                      <a:pt x="23" y="72"/>
                      <a:pt x="17" y="63"/>
                      <a:pt x="12" y="55"/>
                    </a:cubicBezTo>
                    <a:cubicBezTo>
                      <a:pt x="6" y="45"/>
                      <a:pt x="0" y="35"/>
                      <a:pt x="0" y="23"/>
                    </a:cubicBezTo>
                    <a:cubicBezTo>
                      <a:pt x="0" y="16"/>
                      <a:pt x="2" y="11"/>
                      <a:pt x="8" y="8"/>
                    </a:cubicBezTo>
                    <a:cubicBezTo>
                      <a:pt x="17" y="2"/>
                      <a:pt x="36" y="0"/>
                      <a:pt x="46" y="12"/>
                    </a:cubicBezTo>
                    <a:cubicBezTo>
                      <a:pt x="50" y="16"/>
                      <a:pt x="51" y="21"/>
                      <a:pt x="50" y="28"/>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8"/>
              <p:cNvSpPr>
                <a:spLocks noEditPoints="1"/>
              </p:cNvSpPr>
              <p:nvPr/>
            </p:nvSpPr>
            <p:spPr bwMode="auto">
              <a:xfrm>
                <a:off x="4791076" y="4602163"/>
                <a:ext cx="249238" cy="314325"/>
              </a:xfrm>
              <a:custGeom>
                <a:avLst/>
                <a:gdLst>
                  <a:gd name="T0" fmla="*/ 61 w 92"/>
                  <a:gd name="T1" fmla="*/ 0 h 116"/>
                  <a:gd name="T2" fmla="*/ 71 w 92"/>
                  <a:gd name="T3" fmla="*/ 5 h 116"/>
                  <a:gd name="T4" fmla="*/ 78 w 92"/>
                  <a:gd name="T5" fmla="*/ 80 h 116"/>
                  <a:gd name="T6" fmla="*/ 55 w 92"/>
                  <a:gd name="T7" fmla="*/ 107 h 116"/>
                  <a:gd name="T8" fmla="*/ 18 w 92"/>
                  <a:gd name="T9" fmla="*/ 114 h 116"/>
                  <a:gd name="T10" fmla="*/ 6 w 92"/>
                  <a:gd name="T11" fmla="*/ 88 h 116"/>
                  <a:gd name="T12" fmla="*/ 19 w 92"/>
                  <a:gd name="T13" fmla="*/ 68 h 116"/>
                  <a:gd name="T14" fmla="*/ 43 w 92"/>
                  <a:gd name="T15" fmla="*/ 18 h 116"/>
                  <a:gd name="T16" fmla="*/ 61 w 92"/>
                  <a:gd name="T17" fmla="*/ 0 h 116"/>
                  <a:gd name="T18" fmla="*/ 81 w 92"/>
                  <a:gd name="T19" fmla="*/ 47 h 116"/>
                  <a:gd name="T20" fmla="*/ 74 w 92"/>
                  <a:gd name="T21" fmla="*/ 18 h 116"/>
                  <a:gd name="T22" fmla="*/ 62 w 92"/>
                  <a:gd name="T23" fmla="*/ 3 h 116"/>
                  <a:gd name="T24" fmla="*/ 49 w 92"/>
                  <a:gd name="T25" fmla="*/ 17 h 116"/>
                  <a:gd name="T26" fmla="*/ 48 w 92"/>
                  <a:gd name="T27" fmla="*/ 19 h 116"/>
                  <a:gd name="T28" fmla="*/ 21 w 92"/>
                  <a:gd name="T29" fmla="*/ 74 h 116"/>
                  <a:gd name="T30" fmla="*/ 11 w 92"/>
                  <a:gd name="T31" fmla="*/ 89 h 116"/>
                  <a:gd name="T32" fmla="*/ 21 w 92"/>
                  <a:gd name="T33" fmla="*/ 110 h 116"/>
                  <a:gd name="T34" fmla="*/ 59 w 92"/>
                  <a:gd name="T35" fmla="*/ 97 h 116"/>
                  <a:gd name="T36" fmla="*/ 81 w 92"/>
                  <a:gd name="T37" fmla="*/ 4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116">
                    <a:moveTo>
                      <a:pt x="61" y="0"/>
                    </a:moveTo>
                    <a:cubicBezTo>
                      <a:pt x="64" y="2"/>
                      <a:pt x="68" y="3"/>
                      <a:pt x="71" y="5"/>
                    </a:cubicBezTo>
                    <a:cubicBezTo>
                      <a:pt x="89" y="28"/>
                      <a:pt x="92" y="54"/>
                      <a:pt x="78" y="80"/>
                    </a:cubicBezTo>
                    <a:cubicBezTo>
                      <a:pt x="72" y="91"/>
                      <a:pt x="66" y="101"/>
                      <a:pt x="55" y="107"/>
                    </a:cubicBezTo>
                    <a:cubicBezTo>
                      <a:pt x="44" y="114"/>
                      <a:pt x="31" y="116"/>
                      <a:pt x="18" y="114"/>
                    </a:cubicBezTo>
                    <a:cubicBezTo>
                      <a:pt x="5" y="111"/>
                      <a:pt x="0" y="100"/>
                      <a:pt x="6" y="88"/>
                    </a:cubicBezTo>
                    <a:cubicBezTo>
                      <a:pt x="9" y="81"/>
                      <a:pt x="15" y="75"/>
                      <a:pt x="19" y="68"/>
                    </a:cubicBezTo>
                    <a:cubicBezTo>
                      <a:pt x="31" y="54"/>
                      <a:pt x="38" y="37"/>
                      <a:pt x="43" y="18"/>
                    </a:cubicBezTo>
                    <a:cubicBezTo>
                      <a:pt x="45" y="6"/>
                      <a:pt x="51" y="1"/>
                      <a:pt x="61" y="0"/>
                    </a:cubicBezTo>
                    <a:moveTo>
                      <a:pt x="81" y="47"/>
                    </a:moveTo>
                    <a:cubicBezTo>
                      <a:pt x="79" y="38"/>
                      <a:pt x="76" y="28"/>
                      <a:pt x="74" y="18"/>
                    </a:cubicBezTo>
                    <a:cubicBezTo>
                      <a:pt x="73" y="10"/>
                      <a:pt x="67" y="4"/>
                      <a:pt x="62" y="3"/>
                    </a:cubicBezTo>
                    <a:cubicBezTo>
                      <a:pt x="56" y="3"/>
                      <a:pt x="51" y="8"/>
                      <a:pt x="49" y="17"/>
                    </a:cubicBezTo>
                    <a:cubicBezTo>
                      <a:pt x="48" y="18"/>
                      <a:pt x="48" y="19"/>
                      <a:pt x="48" y="19"/>
                    </a:cubicBezTo>
                    <a:cubicBezTo>
                      <a:pt x="44" y="40"/>
                      <a:pt x="35" y="58"/>
                      <a:pt x="21" y="74"/>
                    </a:cubicBezTo>
                    <a:cubicBezTo>
                      <a:pt x="18" y="79"/>
                      <a:pt x="14" y="83"/>
                      <a:pt x="11" y="89"/>
                    </a:cubicBezTo>
                    <a:cubicBezTo>
                      <a:pt x="5" y="99"/>
                      <a:pt x="9" y="108"/>
                      <a:pt x="21" y="110"/>
                    </a:cubicBezTo>
                    <a:cubicBezTo>
                      <a:pt x="35" y="111"/>
                      <a:pt x="49" y="108"/>
                      <a:pt x="59" y="97"/>
                    </a:cubicBezTo>
                    <a:cubicBezTo>
                      <a:pt x="72" y="84"/>
                      <a:pt x="80" y="67"/>
                      <a:pt x="81" y="47"/>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9"/>
              <p:cNvSpPr/>
              <p:nvPr/>
            </p:nvSpPr>
            <p:spPr bwMode="auto">
              <a:xfrm>
                <a:off x="4641851" y="3517900"/>
                <a:ext cx="195263" cy="230188"/>
              </a:xfrm>
              <a:custGeom>
                <a:avLst/>
                <a:gdLst>
                  <a:gd name="T0" fmla="*/ 58 w 72"/>
                  <a:gd name="T1" fmla="*/ 39 h 85"/>
                  <a:gd name="T2" fmla="*/ 46 w 72"/>
                  <a:gd name="T3" fmla="*/ 24 h 85"/>
                  <a:gd name="T4" fmla="*/ 15 w 72"/>
                  <a:gd name="T5" fmla="*/ 8 h 85"/>
                  <a:gd name="T6" fmla="*/ 8 w 72"/>
                  <a:gd name="T7" fmla="*/ 16 h 85"/>
                  <a:gd name="T8" fmla="*/ 43 w 72"/>
                  <a:gd name="T9" fmla="*/ 72 h 85"/>
                  <a:gd name="T10" fmla="*/ 52 w 72"/>
                  <a:gd name="T11" fmla="*/ 76 h 85"/>
                  <a:gd name="T12" fmla="*/ 66 w 72"/>
                  <a:gd name="T13" fmla="*/ 65 h 85"/>
                  <a:gd name="T14" fmla="*/ 65 w 72"/>
                  <a:gd name="T15" fmla="*/ 56 h 85"/>
                  <a:gd name="T16" fmla="*/ 67 w 72"/>
                  <a:gd name="T17" fmla="*/ 47 h 85"/>
                  <a:gd name="T18" fmla="*/ 70 w 72"/>
                  <a:gd name="T19" fmla="*/ 53 h 85"/>
                  <a:gd name="T20" fmla="*/ 71 w 72"/>
                  <a:gd name="T21" fmla="*/ 71 h 85"/>
                  <a:gd name="T22" fmla="*/ 51 w 72"/>
                  <a:gd name="T23" fmla="*/ 81 h 85"/>
                  <a:gd name="T24" fmla="*/ 5 w 72"/>
                  <a:gd name="T25" fmla="*/ 31 h 85"/>
                  <a:gd name="T26" fmla="*/ 2 w 72"/>
                  <a:gd name="T27" fmla="*/ 16 h 85"/>
                  <a:gd name="T28" fmla="*/ 10 w 72"/>
                  <a:gd name="T29" fmla="*/ 3 h 85"/>
                  <a:gd name="T30" fmla="*/ 58 w 72"/>
                  <a:gd name="T31"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5">
                    <a:moveTo>
                      <a:pt x="58" y="39"/>
                    </a:moveTo>
                    <a:cubicBezTo>
                      <a:pt x="54" y="34"/>
                      <a:pt x="50" y="29"/>
                      <a:pt x="46" y="24"/>
                    </a:cubicBezTo>
                    <a:cubicBezTo>
                      <a:pt x="38" y="15"/>
                      <a:pt x="29" y="8"/>
                      <a:pt x="15" y="8"/>
                    </a:cubicBezTo>
                    <a:cubicBezTo>
                      <a:pt x="9" y="8"/>
                      <a:pt x="7" y="10"/>
                      <a:pt x="8" y="16"/>
                    </a:cubicBezTo>
                    <a:cubicBezTo>
                      <a:pt x="12" y="40"/>
                      <a:pt x="21" y="60"/>
                      <a:pt x="43" y="72"/>
                    </a:cubicBezTo>
                    <a:cubicBezTo>
                      <a:pt x="46" y="73"/>
                      <a:pt x="49" y="75"/>
                      <a:pt x="52" y="76"/>
                    </a:cubicBezTo>
                    <a:cubicBezTo>
                      <a:pt x="62" y="78"/>
                      <a:pt x="66" y="75"/>
                      <a:pt x="66" y="65"/>
                    </a:cubicBezTo>
                    <a:cubicBezTo>
                      <a:pt x="67" y="62"/>
                      <a:pt x="66" y="59"/>
                      <a:pt x="65" y="56"/>
                    </a:cubicBezTo>
                    <a:cubicBezTo>
                      <a:pt x="65" y="53"/>
                      <a:pt x="65" y="50"/>
                      <a:pt x="67" y="47"/>
                    </a:cubicBezTo>
                    <a:cubicBezTo>
                      <a:pt x="68" y="49"/>
                      <a:pt x="70" y="51"/>
                      <a:pt x="70" y="53"/>
                    </a:cubicBezTo>
                    <a:cubicBezTo>
                      <a:pt x="71" y="59"/>
                      <a:pt x="72" y="66"/>
                      <a:pt x="71" y="71"/>
                    </a:cubicBezTo>
                    <a:cubicBezTo>
                      <a:pt x="70" y="81"/>
                      <a:pt x="62" y="85"/>
                      <a:pt x="51" y="81"/>
                    </a:cubicBezTo>
                    <a:cubicBezTo>
                      <a:pt x="26" y="73"/>
                      <a:pt x="12" y="56"/>
                      <a:pt x="5" y="31"/>
                    </a:cubicBezTo>
                    <a:cubicBezTo>
                      <a:pt x="4" y="26"/>
                      <a:pt x="3" y="21"/>
                      <a:pt x="2" y="16"/>
                    </a:cubicBezTo>
                    <a:cubicBezTo>
                      <a:pt x="0" y="10"/>
                      <a:pt x="4" y="4"/>
                      <a:pt x="10" y="3"/>
                    </a:cubicBezTo>
                    <a:cubicBezTo>
                      <a:pt x="31" y="0"/>
                      <a:pt x="57" y="20"/>
                      <a:pt x="58" y="39"/>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0"/>
              <p:cNvSpPr/>
              <p:nvPr/>
            </p:nvSpPr>
            <p:spPr bwMode="auto">
              <a:xfrm>
                <a:off x="4603751" y="4962525"/>
                <a:ext cx="125413" cy="115888"/>
              </a:xfrm>
              <a:custGeom>
                <a:avLst/>
                <a:gdLst>
                  <a:gd name="T0" fmla="*/ 5 w 46"/>
                  <a:gd name="T1" fmla="*/ 14 h 43"/>
                  <a:gd name="T2" fmla="*/ 22 w 46"/>
                  <a:gd name="T3" fmla="*/ 36 h 43"/>
                  <a:gd name="T4" fmla="*/ 37 w 46"/>
                  <a:gd name="T5" fmla="*/ 17 h 43"/>
                  <a:gd name="T6" fmla="*/ 14 w 46"/>
                  <a:gd name="T7" fmla="*/ 6 h 43"/>
                  <a:gd name="T8" fmla="*/ 36 w 46"/>
                  <a:gd name="T9" fmla="*/ 4 h 43"/>
                  <a:gd name="T10" fmla="*/ 39 w 46"/>
                  <a:gd name="T11" fmla="*/ 31 h 43"/>
                  <a:gd name="T12" fmla="*/ 13 w 46"/>
                  <a:gd name="T13" fmla="*/ 38 h 43"/>
                  <a:gd name="T14" fmla="*/ 5 w 46"/>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5" y="14"/>
                    </a:moveTo>
                    <a:cubicBezTo>
                      <a:pt x="5" y="27"/>
                      <a:pt x="13" y="36"/>
                      <a:pt x="22" y="36"/>
                    </a:cubicBezTo>
                    <a:cubicBezTo>
                      <a:pt x="29" y="36"/>
                      <a:pt x="37" y="26"/>
                      <a:pt x="37" y="17"/>
                    </a:cubicBezTo>
                    <a:cubicBezTo>
                      <a:pt x="37" y="9"/>
                      <a:pt x="32" y="7"/>
                      <a:pt x="14" y="6"/>
                    </a:cubicBezTo>
                    <a:cubicBezTo>
                      <a:pt x="18" y="0"/>
                      <a:pt x="29" y="0"/>
                      <a:pt x="36" y="4"/>
                    </a:cubicBezTo>
                    <a:cubicBezTo>
                      <a:pt x="44" y="9"/>
                      <a:pt x="46" y="20"/>
                      <a:pt x="39" y="31"/>
                    </a:cubicBezTo>
                    <a:cubicBezTo>
                      <a:pt x="34" y="41"/>
                      <a:pt x="24" y="43"/>
                      <a:pt x="13" y="38"/>
                    </a:cubicBezTo>
                    <a:cubicBezTo>
                      <a:pt x="3" y="33"/>
                      <a:pt x="0" y="25"/>
                      <a:pt x="5" y="1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11"/>
              <p:cNvSpPr/>
              <p:nvPr/>
            </p:nvSpPr>
            <p:spPr bwMode="auto">
              <a:xfrm>
                <a:off x="3560763" y="4430713"/>
                <a:ext cx="53975" cy="106363"/>
              </a:xfrm>
              <a:custGeom>
                <a:avLst/>
                <a:gdLst>
                  <a:gd name="T0" fmla="*/ 0 w 20"/>
                  <a:gd name="T1" fmla="*/ 30 h 39"/>
                  <a:gd name="T2" fmla="*/ 12 w 20"/>
                  <a:gd name="T3" fmla="*/ 3 h 39"/>
                  <a:gd name="T4" fmla="*/ 17 w 20"/>
                  <a:gd name="T5" fmla="*/ 0 h 39"/>
                  <a:gd name="T6" fmla="*/ 20 w 20"/>
                  <a:gd name="T7" fmla="*/ 6 h 39"/>
                  <a:gd name="T8" fmla="*/ 10 w 20"/>
                  <a:gd name="T9" fmla="*/ 34 h 39"/>
                  <a:gd name="T10" fmla="*/ 4 w 20"/>
                  <a:gd name="T11" fmla="*/ 39 h 39"/>
                  <a:gd name="T12" fmla="*/ 0 w 20"/>
                  <a:gd name="T13" fmla="*/ 30 h 39"/>
                </a:gdLst>
                <a:ahLst/>
                <a:cxnLst>
                  <a:cxn ang="0">
                    <a:pos x="T0" y="T1"/>
                  </a:cxn>
                  <a:cxn ang="0">
                    <a:pos x="T2" y="T3"/>
                  </a:cxn>
                  <a:cxn ang="0">
                    <a:pos x="T4" y="T5"/>
                  </a:cxn>
                  <a:cxn ang="0">
                    <a:pos x="T6" y="T7"/>
                  </a:cxn>
                  <a:cxn ang="0">
                    <a:pos x="T8" y="T9"/>
                  </a:cxn>
                  <a:cxn ang="0">
                    <a:pos x="T10" y="T11"/>
                  </a:cxn>
                  <a:cxn ang="0">
                    <a:pos x="T12" y="T13"/>
                  </a:cxn>
                </a:cxnLst>
                <a:rect l="0" t="0" r="r" b="b"/>
                <a:pathLst>
                  <a:path w="20" h="39">
                    <a:moveTo>
                      <a:pt x="0" y="30"/>
                    </a:moveTo>
                    <a:cubicBezTo>
                      <a:pt x="4" y="21"/>
                      <a:pt x="7" y="12"/>
                      <a:pt x="12" y="3"/>
                    </a:cubicBezTo>
                    <a:cubicBezTo>
                      <a:pt x="12" y="2"/>
                      <a:pt x="15" y="1"/>
                      <a:pt x="17" y="0"/>
                    </a:cubicBezTo>
                    <a:cubicBezTo>
                      <a:pt x="18" y="2"/>
                      <a:pt x="20" y="5"/>
                      <a:pt x="20" y="6"/>
                    </a:cubicBezTo>
                    <a:cubicBezTo>
                      <a:pt x="17" y="16"/>
                      <a:pt x="14" y="25"/>
                      <a:pt x="10" y="34"/>
                    </a:cubicBezTo>
                    <a:cubicBezTo>
                      <a:pt x="9" y="36"/>
                      <a:pt x="6" y="37"/>
                      <a:pt x="4" y="39"/>
                    </a:cubicBezTo>
                    <a:cubicBezTo>
                      <a:pt x="3" y="36"/>
                      <a:pt x="2" y="34"/>
                      <a:pt x="0" y="3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12"/>
              <p:cNvSpPr/>
              <p:nvPr/>
            </p:nvSpPr>
            <p:spPr bwMode="auto">
              <a:xfrm>
                <a:off x="3576638" y="4502150"/>
                <a:ext cx="60325" cy="93663"/>
              </a:xfrm>
              <a:custGeom>
                <a:avLst/>
                <a:gdLst>
                  <a:gd name="T0" fmla="*/ 22 w 22"/>
                  <a:gd name="T1" fmla="*/ 0 h 35"/>
                  <a:gd name="T2" fmla="*/ 19 w 22"/>
                  <a:gd name="T3" fmla="*/ 16 h 35"/>
                  <a:gd name="T4" fmla="*/ 12 w 22"/>
                  <a:gd name="T5" fmla="*/ 32 h 35"/>
                  <a:gd name="T6" fmla="*/ 6 w 22"/>
                  <a:gd name="T7" fmla="*/ 35 h 35"/>
                  <a:gd name="T8" fmla="*/ 2 w 22"/>
                  <a:gd name="T9" fmla="*/ 31 h 35"/>
                  <a:gd name="T10" fmla="*/ 22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22" y="0"/>
                    </a:moveTo>
                    <a:cubicBezTo>
                      <a:pt x="21" y="6"/>
                      <a:pt x="20" y="11"/>
                      <a:pt x="19" y="16"/>
                    </a:cubicBezTo>
                    <a:cubicBezTo>
                      <a:pt x="17" y="21"/>
                      <a:pt x="15" y="27"/>
                      <a:pt x="12" y="32"/>
                    </a:cubicBezTo>
                    <a:cubicBezTo>
                      <a:pt x="11" y="34"/>
                      <a:pt x="8" y="35"/>
                      <a:pt x="6" y="35"/>
                    </a:cubicBezTo>
                    <a:cubicBezTo>
                      <a:pt x="5" y="35"/>
                      <a:pt x="2" y="32"/>
                      <a:pt x="2" y="31"/>
                    </a:cubicBezTo>
                    <a:cubicBezTo>
                      <a:pt x="0" y="22"/>
                      <a:pt x="11" y="4"/>
                      <a:pt x="22"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13"/>
              <p:cNvSpPr/>
              <p:nvPr/>
            </p:nvSpPr>
            <p:spPr bwMode="auto">
              <a:xfrm>
                <a:off x="3814763" y="4886325"/>
                <a:ext cx="26988" cy="100013"/>
              </a:xfrm>
              <a:custGeom>
                <a:avLst/>
                <a:gdLst>
                  <a:gd name="T0" fmla="*/ 10 w 10"/>
                  <a:gd name="T1" fmla="*/ 10 h 37"/>
                  <a:gd name="T2" fmla="*/ 7 w 10"/>
                  <a:gd name="T3" fmla="*/ 32 h 37"/>
                  <a:gd name="T4" fmla="*/ 4 w 10"/>
                  <a:gd name="T5" fmla="*/ 37 h 37"/>
                  <a:gd name="T6" fmla="*/ 0 w 10"/>
                  <a:gd name="T7" fmla="*/ 33 h 37"/>
                  <a:gd name="T8" fmla="*/ 0 w 10"/>
                  <a:gd name="T9" fmla="*/ 20 h 37"/>
                  <a:gd name="T10" fmla="*/ 4 w 10"/>
                  <a:gd name="T11" fmla="*/ 5 h 37"/>
                  <a:gd name="T12" fmla="*/ 7 w 10"/>
                  <a:gd name="T13" fmla="*/ 0 h 37"/>
                  <a:gd name="T14" fmla="*/ 10 w 10"/>
                  <a:gd name="T15" fmla="*/ 6 h 37"/>
                  <a:gd name="T16" fmla="*/ 10 w 10"/>
                  <a:gd name="T1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10" y="10"/>
                    </a:moveTo>
                    <a:cubicBezTo>
                      <a:pt x="9" y="17"/>
                      <a:pt x="9" y="25"/>
                      <a:pt x="7" y="32"/>
                    </a:cubicBezTo>
                    <a:cubicBezTo>
                      <a:pt x="7" y="34"/>
                      <a:pt x="5" y="35"/>
                      <a:pt x="4" y="37"/>
                    </a:cubicBezTo>
                    <a:cubicBezTo>
                      <a:pt x="3" y="36"/>
                      <a:pt x="0" y="34"/>
                      <a:pt x="0" y="33"/>
                    </a:cubicBezTo>
                    <a:cubicBezTo>
                      <a:pt x="0" y="29"/>
                      <a:pt x="0" y="24"/>
                      <a:pt x="0" y="20"/>
                    </a:cubicBezTo>
                    <a:cubicBezTo>
                      <a:pt x="1" y="15"/>
                      <a:pt x="2" y="10"/>
                      <a:pt x="4" y="5"/>
                    </a:cubicBezTo>
                    <a:cubicBezTo>
                      <a:pt x="4" y="3"/>
                      <a:pt x="6" y="2"/>
                      <a:pt x="7" y="0"/>
                    </a:cubicBezTo>
                    <a:cubicBezTo>
                      <a:pt x="8" y="2"/>
                      <a:pt x="9" y="4"/>
                      <a:pt x="10" y="6"/>
                    </a:cubicBezTo>
                    <a:cubicBezTo>
                      <a:pt x="10" y="7"/>
                      <a:pt x="10" y="8"/>
                      <a:pt x="10" y="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14"/>
              <p:cNvSpPr/>
              <p:nvPr/>
            </p:nvSpPr>
            <p:spPr bwMode="auto">
              <a:xfrm>
                <a:off x="3595688" y="4572000"/>
                <a:ext cx="57150" cy="92075"/>
              </a:xfrm>
              <a:custGeom>
                <a:avLst/>
                <a:gdLst>
                  <a:gd name="T0" fmla="*/ 6 w 21"/>
                  <a:gd name="T1" fmla="*/ 34 h 34"/>
                  <a:gd name="T2" fmla="*/ 18 w 21"/>
                  <a:gd name="T3" fmla="*/ 0 h 34"/>
                  <a:gd name="T4" fmla="*/ 6 w 21"/>
                  <a:gd name="T5" fmla="*/ 34 h 34"/>
                </a:gdLst>
                <a:ahLst/>
                <a:cxnLst>
                  <a:cxn ang="0">
                    <a:pos x="T0" y="T1"/>
                  </a:cxn>
                  <a:cxn ang="0">
                    <a:pos x="T2" y="T3"/>
                  </a:cxn>
                  <a:cxn ang="0">
                    <a:pos x="T4" y="T5"/>
                  </a:cxn>
                </a:cxnLst>
                <a:rect l="0" t="0" r="r" b="b"/>
                <a:pathLst>
                  <a:path w="21" h="34">
                    <a:moveTo>
                      <a:pt x="6" y="34"/>
                    </a:moveTo>
                    <a:cubicBezTo>
                      <a:pt x="0" y="26"/>
                      <a:pt x="7" y="7"/>
                      <a:pt x="18" y="0"/>
                    </a:cubicBezTo>
                    <a:cubicBezTo>
                      <a:pt x="21" y="7"/>
                      <a:pt x="14" y="28"/>
                      <a:pt x="6" y="3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15"/>
              <p:cNvSpPr/>
              <p:nvPr/>
            </p:nvSpPr>
            <p:spPr bwMode="auto">
              <a:xfrm>
                <a:off x="3848101" y="4908550"/>
                <a:ext cx="31750" cy="96838"/>
              </a:xfrm>
              <a:custGeom>
                <a:avLst/>
                <a:gdLst>
                  <a:gd name="T0" fmla="*/ 3 w 12"/>
                  <a:gd name="T1" fmla="*/ 36 h 36"/>
                  <a:gd name="T2" fmla="*/ 0 w 12"/>
                  <a:gd name="T3" fmla="*/ 25 h 36"/>
                  <a:gd name="T4" fmla="*/ 6 w 12"/>
                  <a:gd name="T5" fmla="*/ 3 h 36"/>
                  <a:gd name="T6" fmla="*/ 10 w 12"/>
                  <a:gd name="T7" fmla="*/ 0 h 36"/>
                  <a:gd name="T8" fmla="*/ 12 w 12"/>
                  <a:gd name="T9" fmla="*/ 4 h 36"/>
                  <a:gd name="T10" fmla="*/ 6 w 12"/>
                  <a:gd name="T11" fmla="*/ 35 h 36"/>
                  <a:gd name="T12" fmla="*/ 3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3" y="36"/>
                    </a:moveTo>
                    <a:cubicBezTo>
                      <a:pt x="2" y="32"/>
                      <a:pt x="0" y="28"/>
                      <a:pt x="0" y="25"/>
                    </a:cubicBezTo>
                    <a:cubicBezTo>
                      <a:pt x="1" y="18"/>
                      <a:pt x="4" y="10"/>
                      <a:pt x="6" y="3"/>
                    </a:cubicBezTo>
                    <a:cubicBezTo>
                      <a:pt x="6" y="2"/>
                      <a:pt x="9" y="1"/>
                      <a:pt x="10" y="0"/>
                    </a:cubicBezTo>
                    <a:cubicBezTo>
                      <a:pt x="11" y="1"/>
                      <a:pt x="12" y="3"/>
                      <a:pt x="12" y="4"/>
                    </a:cubicBezTo>
                    <a:cubicBezTo>
                      <a:pt x="12" y="15"/>
                      <a:pt x="10" y="25"/>
                      <a:pt x="6" y="35"/>
                    </a:cubicBezTo>
                    <a:cubicBezTo>
                      <a:pt x="5" y="35"/>
                      <a:pt x="4" y="36"/>
                      <a:pt x="3" y="36"/>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16"/>
              <p:cNvSpPr/>
              <p:nvPr/>
            </p:nvSpPr>
            <p:spPr bwMode="auto">
              <a:xfrm>
                <a:off x="4424363" y="5065713"/>
                <a:ext cx="68263" cy="69850"/>
              </a:xfrm>
              <a:custGeom>
                <a:avLst/>
                <a:gdLst>
                  <a:gd name="T0" fmla="*/ 0 w 25"/>
                  <a:gd name="T1" fmla="*/ 19 h 26"/>
                  <a:gd name="T2" fmla="*/ 14 w 25"/>
                  <a:gd name="T3" fmla="*/ 18 h 26"/>
                  <a:gd name="T4" fmla="*/ 20 w 25"/>
                  <a:gd name="T5" fmla="*/ 13 h 26"/>
                  <a:gd name="T6" fmla="*/ 12 w 25"/>
                  <a:gd name="T7" fmla="*/ 7 h 26"/>
                  <a:gd name="T8" fmla="*/ 5 w 25"/>
                  <a:gd name="T9" fmla="*/ 7 h 26"/>
                  <a:gd name="T10" fmla="*/ 15 w 25"/>
                  <a:gd name="T11" fmla="*/ 2 h 26"/>
                  <a:gd name="T12" fmla="*/ 25 w 25"/>
                  <a:gd name="T13" fmla="*/ 16 h 26"/>
                  <a:gd name="T14" fmla="*/ 11 w 25"/>
                  <a:gd name="T15" fmla="*/ 26 h 26"/>
                  <a:gd name="T16" fmla="*/ 0 w 25"/>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0" y="19"/>
                    </a:moveTo>
                    <a:cubicBezTo>
                      <a:pt x="5" y="19"/>
                      <a:pt x="10" y="19"/>
                      <a:pt x="14" y="18"/>
                    </a:cubicBezTo>
                    <a:cubicBezTo>
                      <a:pt x="16" y="18"/>
                      <a:pt x="18" y="15"/>
                      <a:pt x="20" y="13"/>
                    </a:cubicBezTo>
                    <a:cubicBezTo>
                      <a:pt x="17" y="11"/>
                      <a:pt x="15" y="9"/>
                      <a:pt x="12" y="7"/>
                    </a:cubicBezTo>
                    <a:cubicBezTo>
                      <a:pt x="11" y="6"/>
                      <a:pt x="8" y="7"/>
                      <a:pt x="5" y="7"/>
                    </a:cubicBezTo>
                    <a:cubicBezTo>
                      <a:pt x="8" y="2"/>
                      <a:pt x="11" y="0"/>
                      <a:pt x="15" y="2"/>
                    </a:cubicBezTo>
                    <a:cubicBezTo>
                      <a:pt x="21" y="3"/>
                      <a:pt x="25" y="10"/>
                      <a:pt x="25" y="16"/>
                    </a:cubicBezTo>
                    <a:cubicBezTo>
                      <a:pt x="24" y="21"/>
                      <a:pt x="18" y="25"/>
                      <a:pt x="11" y="26"/>
                    </a:cubicBezTo>
                    <a:cubicBezTo>
                      <a:pt x="6" y="26"/>
                      <a:pt x="1" y="25"/>
                      <a:pt x="0" y="19"/>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17"/>
              <p:cNvSpPr/>
              <p:nvPr/>
            </p:nvSpPr>
            <p:spPr bwMode="auto">
              <a:xfrm>
                <a:off x="3897313" y="4959350"/>
                <a:ext cx="28575" cy="53975"/>
              </a:xfrm>
              <a:custGeom>
                <a:avLst/>
                <a:gdLst>
                  <a:gd name="T0" fmla="*/ 7 w 11"/>
                  <a:gd name="T1" fmla="*/ 0 h 20"/>
                  <a:gd name="T2" fmla="*/ 5 w 11"/>
                  <a:gd name="T3" fmla="*/ 20 h 20"/>
                  <a:gd name="T4" fmla="*/ 7 w 11"/>
                  <a:gd name="T5" fmla="*/ 0 h 20"/>
                </a:gdLst>
                <a:ahLst/>
                <a:cxnLst>
                  <a:cxn ang="0">
                    <a:pos x="T0" y="T1"/>
                  </a:cxn>
                  <a:cxn ang="0">
                    <a:pos x="T2" y="T3"/>
                  </a:cxn>
                  <a:cxn ang="0">
                    <a:pos x="T4" y="T5"/>
                  </a:cxn>
                </a:cxnLst>
                <a:rect l="0" t="0" r="r" b="b"/>
                <a:pathLst>
                  <a:path w="11" h="20">
                    <a:moveTo>
                      <a:pt x="7" y="0"/>
                    </a:moveTo>
                    <a:cubicBezTo>
                      <a:pt x="11" y="6"/>
                      <a:pt x="10" y="15"/>
                      <a:pt x="5" y="20"/>
                    </a:cubicBezTo>
                    <a:cubicBezTo>
                      <a:pt x="0" y="15"/>
                      <a:pt x="1" y="6"/>
                      <a:pt x="7"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18"/>
              <p:cNvSpPr/>
              <p:nvPr/>
            </p:nvSpPr>
            <p:spPr bwMode="auto">
              <a:xfrm>
                <a:off x="3951288" y="5030788"/>
                <a:ext cx="23813" cy="23813"/>
              </a:xfrm>
              <a:custGeom>
                <a:avLst/>
                <a:gdLst>
                  <a:gd name="T0" fmla="*/ 0 w 9"/>
                  <a:gd name="T1" fmla="*/ 0 h 9"/>
                  <a:gd name="T2" fmla="*/ 8 w 9"/>
                  <a:gd name="T3" fmla="*/ 9 h 9"/>
                  <a:gd name="T4" fmla="*/ 0 w 9"/>
                  <a:gd name="T5" fmla="*/ 0 h 9"/>
                </a:gdLst>
                <a:ahLst/>
                <a:cxnLst>
                  <a:cxn ang="0">
                    <a:pos x="T0" y="T1"/>
                  </a:cxn>
                  <a:cxn ang="0">
                    <a:pos x="T2" y="T3"/>
                  </a:cxn>
                  <a:cxn ang="0">
                    <a:pos x="T4" y="T5"/>
                  </a:cxn>
                </a:cxnLst>
                <a:rect l="0" t="0" r="r" b="b"/>
                <a:pathLst>
                  <a:path w="9" h="9">
                    <a:moveTo>
                      <a:pt x="0" y="0"/>
                    </a:moveTo>
                    <a:cubicBezTo>
                      <a:pt x="7" y="0"/>
                      <a:pt x="9" y="2"/>
                      <a:pt x="8" y="9"/>
                    </a:cubicBezTo>
                    <a:cubicBezTo>
                      <a:pt x="3" y="9"/>
                      <a:pt x="3" y="8"/>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19"/>
              <p:cNvSpPr/>
              <p:nvPr/>
            </p:nvSpPr>
            <p:spPr bwMode="auto">
              <a:xfrm>
                <a:off x="4376738" y="3640138"/>
                <a:ext cx="69850" cy="80963"/>
              </a:xfrm>
              <a:custGeom>
                <a:avLst/>
                <a:gdLst>
                  <a:gd name="T0" fmla="*/ 0 w 26"/>
                  <a:gd name="T1" fmla="*/ 13 h 30"/>
                  <a:gd name="T2" fmla="*/ 11 w 26"/>
                  <a:gd name="T3" fmla="*/ 24 h 30"/>
                  <a:gd name="T4" fmla="*/ 18 w 26"/>
                  <a:gd name="T5" fmla="*/ 18 h 30"/>
                  <a:gd name="T6" fmla="*/ 8 w 26"/>
                  <a:gd name="T7" fmla="*/ 3 h 30"/>
                  <a:gd name="T8" fmla="*/ 22 w 26"/>
                  <a:gd name="T9" fmla="*/ 5 h 30"/>
                  <a:gd name="T10" fmla="*/ 22 w 26"/>
                  <a:gd name="T11" fmla="*/ 22 h 30"/>
                  <a:gd name="T12" fmla="*/ 7 w 26"/>
                  <a:gd name="T13" fmla="*/ 28 h 30"/>
                  <a:gd name="T14" fmla="*/ 0 w 26"/>
                  <a:gd name="T15" fmla="*/ 1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0">
                    <a:moveTo>
                      <a:pt x="0" y="13"/>
                    </a:moveTo>
                    <a:cubicBezTo>
                      <a:pt x="3" y="20"/>
                      <a:pt x="5" y="26"/>
                      <a:pt x="11" y="24"/>
                    </a:cubicBezTo>
                    <a:cubicBezTo>
                      <a:pt x="14" y="23"/>
                      <a:pt x="17" y="20"/>
                      <a:pt x="18" y="18"/>
                    </a:cubicBezTo>
                    <a:cubicBezTo>
                      <a:pt x="20" y="12"/>
                      <a:pt x="18" y="10"/>
                      <a:pt x="8" y="3"/>
                    </a:cubicBezTo>
                    <a:cubicBezTo>
                      <a:pt x="13" y="0"/>
                      <a:pt x="18" y="1"/>
                      <a:pt x="22" y="5"/>
                    </a:cubicBezTo>
                    <a:cubicBezTo>
                      <a:pt x="26" y="9"/>
                      <a:pt x="26" y="16"/>
                      <a:pt x="22" y="22"/>
                    </a:cubicBezTo>
                    <a:cubicBezTo>
                      <a:pt x="19" y="27"/>
                      <a:pt x="13" y="30"/>
                      <a:pt x="7" y="28"/>
                    </a:cubicBezTo>
                    <a:cubicBezTo>
                      <a:pt x="1" y="26"/>
                      <a:pt x="0" y="21"/>
                      <a:pt x="0"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20"/>
              <p:cNvSpPr/>
              <p:nvPr/>
            </p:nvSpPr>
            <p:spPr bwMode="auto">
              <a:xfrm>
                <a:off x="4387851" y="3490913"/>
                <a:ext cx="39688" cy="41275"/>
              </a:xfrm>
              <a:custGeom>
                <a:avLst/>
                <a:gdLst>
                  <a:gd name="T0" fmla="*/ 12 w 15"/>
                  <a:gd name="T1" fmla="*/ 0 h 15"/>
                  <a:gd name="T2" fmla="*/ 14 w 15"/>
                  <a:gd name="T3" fmla="*/ 4 h 15"/>
                  <a:gd name="T4" fmla="*/ 7 w 15"/>
                  <a:gd name="T5" fmla="*/ 13 h 15"/>
                  <a:gd name="T6" fmla="*/ 0 w 15"/>
                  <a:gd name="T7" fmla="*/ 14 h 15"/>
                  <a:gd name="T8" fmla="*/ 12 w 15"/>
                  <a:gd name="T9" fmla="*/ 0 h 15"/>
                </a:gdLst>
                <a:ahLst/>
                <a:cxnLst>
                  <a:cxn ang="0">
                    <a:pos x="T0" y="T1"/>
                  </a:cxn>
                  <a:cxn ang="0">
                    <a:pos x="T2" y="T3"/>
                  </a:cxn>
                  <a:cxn ang="0">
                    <a:pos x="T4" y="T5"/>
                  </a:cxn>
                  <a:cxn ang="0">
                    <a:pos x="T6" y="T7"/>
                  </a:cxn>
                  <a:cxn ang="0">
                    <a:pos x="T8" y="T9"/>
                  </a:cxn>
                </a:cxnLst>
                <a:rect l="0" t="0" r="r" b="b"/>
                <a:pathLst>
                  <a:path w="15" h="15">
                    <a:moveTo>
                      <a:pt x="12" y="0"/>
                    </a:moveTo>
                    <a:cubicBezTo>
                      <a:pt x="12" y="1"/>
                      <a:pt x="15" y="3"/>
                      <a:pt x="14" y="4"/>
                    </a:cubicBezTo>
                    <a:cubicBezTo>
                      <a:pt x="12" y="8"/>
                      <a:pt x="10" y="11"/>
                      <a:pt x="7" y="13"/>
                    </a:cubicBezTo>
                    <a:cubicBezTo>
                      <a:pt x="6" y="15"/>
                      <a:pt x="3" y="14"/>
                      <a:pt x="0" y="14"/>
                    </a:cubicBezTo>
                    <a:cubicBezTo>
                      <a:pt x="5" y="9"/>
                      <a:pt x="8" y="5"/>
                      <a:pt x="12"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21"/>
              <p:cNvSpPr/>
              <p:nvPr/>
            </p:nvSpPr>
            <p:spPr bwMode="auto">
              <a:xfrm>
                <a:off x="4121151" y="2838450"/>
                <a:ext cx="26988" cy="55563"/>
              </a:xfrm>
              <a:custGeom>
                <a:avLst/>
                <a:gdLst>
                  <a:gd name="T0" fmla="*/ 8 w 10"/>
                  <a:gd name="T1" fmla="*/ 21 h 21"/>
                  <a:gd name="T2" fmla="*/ 2 w 10"/>
                  <a:gd name="T3" fmla="*/ 15 h 21"/>
                  <a:gd name="T4" fmla="*/ 1 w 10"/>
                  <a:gd name="T5" fmla="*/ 3 h 21"/>
                  <a:gd name="T6" fmla="*/ 7 w 10"/>
                  <a:gd name="T7" fmla="*/ 5 h 21"/>
                  <a:gd name="T8" fmla="*/ 10 w 10"/>
                  <a:gd name="T9" fmla="*/ 20 h 21"/>
                  <a:gd name="T10" fmla="*/ 8 w 10"/>
                  <a:gd name="T11" fmla="*/ 21 h 21"/>
                </a:gdLst>
                <a:ahLst/>
                <a:cxnLst>
                  <a:cxn ang="0">
                    <a:pos x="T0" y="T1"/>
                  </a:cxn>
                  <a:cxn ang="0">
                    <a:pos x="T2" y="T3"/>
                  </a:cxn>
                  <a:cxn ang="0">
                    <a:pos x="T4" y="T5"/>
                  </a:cxn>
                  <a:cxn ang="0">
                    <a:pos x="T6" y="T7"/>
                  </a:cxn>
                  <a:cxn ang="0">
                    <a:pos x="T8" y="T9"/>
                  </a:cxn>
                  <a:cxn ang="0">
                    <a:pos x="T10" y="T11"/>
                  </a:cxn>
                </a:cxnLst>
                <a:rect l="0" t="0" r="r" b="b"/>
                <a:pathLst>
                  <a:path w="10" h="21">
                    <a:moveTo>
                      <a:pt x="8" y="21"/>
                    </a:moveTo>
                    <a:cubicBezTo>
                      <a:pt x="6" y="19"/>
                      <a:pt x="3" y="18"/>
                      <a:pt x="2" y="15"/>
                    </a:cubicBezTo>
                    <a:cubicBezTo>
                      <a:pt x="1" y="12"/>
                      <a:pt x="0" y="7"/>
                      <a:pt x="1" y="3"/>
                    </a:cubicBezTo>
                    <a:cubicBezTo>
                      <a:pt x="2" y="0"/>
                      <a:pt x="6" y="2"/>
                      <a:pt x="7" y="5"/>
                    </a:cubicBezTo>
                    <a:cubicBezTo>
                      <a:pt x="9" y="9"/>
                      <a:pt x="9" y="15"/>
                      <a:pt x="10" y="20"/>
                    </a:cubicBezTo>
                    <a:cubicBezTo>
                      <a:pt x="10" y="20"/>
                      <a:pt x="9" y="21"/>
                      <a:pt x="8" y="2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22"/>
              <p:cNvSpPr/>
              <p:nvPr/>
            </p:nvSpPr>
            <p:spPr bwMode="auto">
              <a:xfrm>
                <a:off x="4148138" y="2846388"/>
                <a:ext cx="30163" cy="39688"/>
              </a:xfrm>
              <a:custGeom>
                <a:avLst/>
                <a:gdLst>
                  <a:gd name="T0" fmla="*/ 9 w 11"/>
                  <a:gd name="T1" fmla="*/ 15 h 15"/>
                  <a:gd name="T2" fmla="*/ 3 w 11"/>
                  <a:gd name="T3" fmla="*/ 0 h 15"/>
                  <a:gd name="T4" fmla="*/ 9 w 11"/>
                  <a:gd name="T5" fmla="*/ 15 h 15"/>
                </a:gdLst>
                <a:ahLst/>
                <a:cxnLst>
                  <a:cxn ang="0">
                    <a:pos x="T0" y="T1"/>
                  </a:cxn>
                  <a:cxn ang="0">
                    <a:pos x="T2" y="T3"/>
                  </a:cxn>
                  <a:cxn ang="0">
                    <a:pos x="T4" y="T5"/>
                  </a:cxn>
                </a:cxnLst>
                <a:rect l="0" t="0" r="r" b="b"/>
                <a:pathLst>
                  <a:path w="11" h="15">
                    <a:moveTo>
                      <a:pt x="9" y="15"/>
                    </a:moveTo>
                    <a:cubicBezTo>
                      <a:pt x="2" y="15"/>
                      <a:pt x="0" y="10"/>
                      <a:pt x="3" y="0"/>
                    </a:cubicBezTo>
                    <a:cubicBezTo>
                      <a:pt x="9" y="1"/>
                      <a:pt x="11" y="5"/>
                      <a:pt x="9" y="1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23"/>
              <p:cNvSpPr/>
              <p:nvPr/>
            </p:nvSpPr>
            <p:spPr bwMode="auto">
              <a:xfrm>
                <a:off x="4102101" y="3027363"/>
                <a:ext cx="33338" cy="49213"/>
              </a:xfrm>
              <a:custGeom>
                <a:avLst/>
                <a:gdLst>
                  <a:gd name="T0" fmla="*/ 5 w 12"/>
                  <a:gd name="T1" fmla="*/ 0 h 18"/>
                  <a:gd name="T2" fmla="*/ 12 w 12"/>
                  <a:gd name="T3" fmla="*/ 18 h 18"/>
                  <a:gd name="T4" fmla="*/ 5 w 12"/>
                  <a:gd name="T5" fmla="*/ 0 h 18"/>
                </a:gdLst>
                <a:ahLst/>
                <a:cxnLst>
                  <a:cxn ang="0">
                    <a:pos x="T0" y="T1"/>
                  </a:cxn>
                  <a:cxn ang="0">
                    <a:pos x="T2" y="T3"/>
                  </a:cxn>
                  <a:cxn ang="0">
                    <a:pos x="T4" y="T5"/>
                  </a:cxn>
                </a:cxnLst>
                <a:rect l="0" t="0" r="r" b="b"/>
                <a:pathLst>
                  <a:path w="12" h="18">
                    <a:moveTo>
                      <a:pt x="5" y="0"/>
                    </a:moveTo>
                    <a:cubicBezTo>
                      <a:pt x="7" y="7"/>
                      <a:pt x="9" y="12"/>
                      <a:pt x="12" y="18"/>
                    </a:cubicBezTo>
                    <a:cubicBezTo>
                      <a:pt x="4" y="17"/>
                      <a:pt x="0" y="8"/>
                      <a:pt x="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24"/>
              <p:cNvSpPr/>
              <p:nvPr/>
            </p:nvSpPr>
            <p:spPr bwMode="auto">
              <a:xfrm>
                <a:off x="4132263" y="2608263"/>
                <a:ext cx="22225" cy="50800"/>
              </a:xfrm>
              <a:custGeom>
                <a:avLst/>
                <a:gdLst>
                  <a:gd name="T0" fmla="*/ 3 w 8"/>
                  <a:gd name="T1" fmla="*/ 0 h 19"/>
                  <a:gd name="T2" fmla="*/ 8 w 8"/>
                  <a:gd name="T3" fmla="*/ 16 h 19"/>
                  <a:gd name="T4" fmla="*/ 7 w 8"/>
                  <a:gd name="T5" fmla="*/ 19 h 19"/>
                  <a:gd name="T6" fmla="*/ 4 w 8"/>
                  <a:gd name="T7" fmla="*/ 17 h 19"/>
                  <a:gd name="T8" fmla="*/ 0 w 8"/>
                  <a:gd name="T9" fmla="*/ 1 h 19"/>
                  <a:gd name="T10" fmla="*/ 3 w 8"/>
                  <a:gd name="T11" fmla="*/ 0 h 19"/>
                </a:gdLst>
                <a:ahLst/>
                <a:cxnLst>
                  <a:cxn ang="0">
                    <a:pos x="T0" y="T1"/>
                  </a:cxn>
                  <a:cxn ang="0">
                    <a:pos x="T2" y="T3"/>
                  </a:cxn>
                  <a:cxn ang="0">
                    <a:pos x="T4" y="T5"/>
                  </a:cxn>
                  <a:cxn ang="0">
                    <a:pos x="T6" y="T7"/>
                  </a:cxn>
                  <a:cxn ang="0">
                    <a:pos x="T8" y="T9"/>
                  </a:cxn>
                  <a:cxn ang="0">
                    <a:pos x="T10" y="T11"/>
                  </a:cxn>
                </a:cxnLst>
                <a:rect l="0" t="0" r="r" b="b"/>
                <a:pathLst>
                  <a:path w="8" h="19">
                    <a:moveTo>
                      <a:pt x="3" y="0"/>
                    </a:moveTo>
                    <a:cubicBezTo>
                      <a:pt x="5" y="6"/>
                      <a:pt x="7" y="11"/>
                      <a:pt x="8" y="16"/>
                    </a:cubicBezTo>
                    <a:cubicBezTo>
                      <a:pt x="8" y="16"/>
                      <a:pt x="7" y="18"/>
                      <a:pt x="7" y="19"/>
                    </a:cubicBezTo>
                    <a:cubicBezTo>
                      <a:pt x="6" y="18"/>
                      <a:pt x="4" y="18"/>
                      <a:pt x="4" y="17"/>
                    </a:cubicBezTo>
                    <a:cubicBezTo>
                      <a:pt x="2" y="12"/>
                      <a:pt x="1" y="6"/>
                      <a:pt x="0" y="1"/>
                    </a:cubicBez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25"/>
              <p:cNvSpPr/>
              <p:nvPr/>
            </p:nvSpPr>
            <p:spPr bwMode="auto">
              <a:xfrm>
                <a:off x="4546601" y="2608263"/>
                <a:ext cx="19050" cy="50800"/>
              </a:xfrm>
              <a:custGeom>
                <a:avLst/>
                <a:gdLst>
                  <a:gd name="T0" fmla="*/ 7 w 7"/>
                  <a:gd name="T1" fmla="*/ 1 h 19"/>
                  <a:gd name="T2" fmla="*/ 4 w 7"/>
                  <a:gd name="T3" fmla="*/ 16 h 19"/>
                  <a:gd name="T4" fmla="*/ 1 w 7"/>
                  <a:gd name="T5" fmla="*/ 19 h 19"/>
                  <a:gd name="T6" fmla="*/ 0 w 7"/>
                  <a:gd name="T7" fmla="*/ 15 h 19"/>
                  <a:gd name="T8" fmla="*/ 5 w 7"/>
                  <a:gd name="T9" fmla="*/ 0 h 19"/>
                  <a:gd name="T10" fmla="*/ 7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7" y="1"/>
                    </a:moveTo>
                    <a:cubicBezTo>
                      <a:pt x="6" y="6"/>
                      <a:pt x="5" y="11"/>
                      <a:pt x="4" y="16"/>
                    </a:cubicBezTo>
                    <a:cubicBezTo>
                      <a:pt x="4" y="17"/>
                      <a:pt x="2" y="18"/>
                      <a:pt x="1" y="19"/>
                    </a:cubicBezTo>
                    <a:cubicBezTo>
                      <a:pt x="0" y="17"/>
                      <a:pt x="0" y="16"/>
                      <a:pt x="0" y="15"/>
                    </a:cubicBezTo>
                    <a:cubicBezTo>
                      <a:pt x="1" y="10"/>
                      <a:pt x="3" y="5"/>
                      <a:pt x="5" y="0"/>
                    </a:cubicBez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26"/>
              <p:cNvSpPr/>
              <p:nvPr/>
            </p:nvSpPr>
            <p:spPr bwMode="auto">
              <a:xfrm>
                <a:off x="4181476" y="2851150"/>
                <a:ext cx="19050" cy="34925"/>
              </a:xfrm>
              <a:custGeom>
                <a:avLst/>
                <a:gdLst>
                  <a:gd name="T0" fmla="*/ 7 w 7"/>
                  <a:gd name="T1" fmla="*/ 13 h 13"/>
                  <a:gd name="T2" fmla="*/ 0 w 7"/>
                  <a:gd name="T3" fmla="*/ 3 h 13"/>
                  <a:gd name="T4" fmla="*/ 2 w 7"/>
                  <a:gd name="T5" fmla="*/ 0 h 13"/>
                  <a:gd name="T6" fmla="*/ 6 w 7"/>
                  <a:gd name="T7" fmla="*/ 3 h 13"/>
                  <a:gd name="T8" fmla="*/ 7 w 7"/>
                  <a:gd name="T9" fmla="*/ 13 h 13"/>
                </a:gdLst>
                <a:ahLst/>
                <a:cxnLst>
                  <a:cxn ang="0">
                    <a:pos x="T0" y="T1"/>
                  </a:cxn>
                  <a:cxn ang="0">
                    <a:pos x="T2" y="T3"/>
                  </a:cxn>
                  <a:cxn ang="0">
                    <a:pos x="T4" y="T5"/>
                  </a:cxn>
                  <a:cxn ang="0">
                    <a:pos x="T6" y="T7"/>
                  </a:cxn>
                  <a:cxn ang="0">
                    <a:pos x="T8" y="T9"/>
                  </a:cxn>
                </a:cxnLst>
                <a:rect l="0" t="0" r="r" b="b"/>
                <a:pathLst>
                  <a:path w="7" h="13">
                    <a:moveTo>
                      <a:pt x="7" y="13"/>
                    </a:moveTo>
                    <a:cubicBezTo>
                      <a:pt x="1" y="12"/>
                      <a:pt x="0" y="8"/>
                      <a:pt x="0" y="3"/>
                    </a:cubicBezTo>
                    <a:cubicBezTo>
                      <a:pt x="0" y="2"/>
                      <a:pt x="1" y="1"/>
                      <a:pt x="2" y="0"/>
                    </a:cubicBezTo>
                    <a:cubicBezTo>
                      <a:pt x="3" y="0"/>
                      <a:pt x="6" y="2"/>
                      <a:pt x="6" y="3"/>
                    </a:cubicBezTo>
                    <a:cubicBezTo>
                      <a:pt x="7" y="6"/>
                      <a:pt x="7" y="9"/>
                      <a:pt x="7"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27"/>
              <p:cNvSpPr/>
              <p:nvPr/>
            </p:nvSpPr>
            <p:spPr bwMode="auto">
              <a:xfrm>
                <a:off x="4465638" y="2590800"/>
                <a:ext cx="23813" cy="38100"/>
              </a:xfrm>
              <a:custGeom>
                <a:avLst/>
                <a:gdLst>
                  <a:gd name="T0" fmla="*/ 6 w 9"/>
                  <a:gd name="T1" fmla="*/ 1 h 14"/>
                  <a:gd name="T2" fmla="*/ 0 w 9"/>
                  <a:gd name="T3" fmla="*/ 14 h 14"/>
                  <a:gd name="T4" fmla="*/ 4 w 9"/>
                  <a:gd name="T5" fmla="*/ 0 h 14"/>
                  <a:gd name="T6" fmla="*/ 6 w 9"/>
                  <a:gd name="T7" fmla="*/ 1 h 14"/>
                </a:gdLst>
                <a:ahLst/>
                <a:cxnLst>
                  <a:cxn ang="0">
                    <a:pos x="T0" y="T1"/>
                  </a:cxn>
                  <a:cxn ang="0">
                    <a:pos x="T2" y="T3"/>
                  </a:cxn>
                  <a:cxn ang="0">
                    <a:pos x="T4" y="T5"/>
                  </a:cxn>
                  <a:cxn ang="0">
                    <a:pos x="T6" y="T7"/>
                  </a:cxn>
                </a:cxnLst>
                <a:rect l="0" t="0" r="r" b="b"/>
                <a:pathLst>
                  <a:path w="9" h="14">
                    <a:moveTo>
                      <a:pt x="6" y="1"/>
                    </a:moveTo>
                    <a:cubicBezTo>
                      <a:pt x="9" y="8"/>
                      <a:pt x="7" y="12"/>
                      <a:pt x="0" y="14"/>
                    </a:cubicBezTo>
                    <a:cubicBezTo>
                      <a:pt x="2" y="9"/>
                      <a:pt x="3" y="5"/>
                      <a:pt x="4" y="0"/>
                    </a:cubicBezTo>
                    <a:cubicBezTo>
                      <a:pt x="4" y="1"/>
                      <a:pt x="5" y="1"/>
                      <a:pt x="6"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28"/>
              <p:cNvSpPr/>
              <p:nvPr/>
            </p:nvSpPr>
            <p:spPr bwMode="auto">
              <a:xfrm>
                <a:off x="4211638" y="2590800"/>
                <a:ext cx="20638" cy="38100"/>
              </a:xfrm>
              <a:custGeom>
                <a:avLst/>
                <a:gdLst>
                  <a:gd name="T0" fmla="*/ 8 w 8"/>
                  <a:gd name="T1" fmla="*/ 14 h 14"/>
                  <a:gd name="T2" fmla="*/ 5 w 8"/>
                  <a:gd name="T3" fmla="*/ 0 h 14"/>
                  <a:gd name="T4" fmla="*/ 8 w 8"/>
                  <a:gd name="T5" fmla="*/ 14 h 14"/>
                </a:gdLst>
                <a:ahLst/>
                <a:cxnLst>
                  <a:cxn ang="0">
                    <a:pos x="T0" y="T1"/>
                  </a:cxn>
                  <a:cxn ang="0">
                    <a:pos x="T2" y="T3"/>
                  </a:cxn>
                  <a:cxn ang="0">
                    <a:pos x="T4" y="T5"/>
                  </a:cxn>
                </a:cxnLst>
                <a:rect l="0" t="0" r="r" b="b"/>
                <a:pathLst>
                  <a:path w="8" h="14">
                    <a:moveTo>
                      <a:pt x="8" y="14"/>
                    </a:moveTo>
                    <a:cubicBezTo>
                      <a:pt x="1" y="12"/>
                      <a:pt x="0" y="7"/>
                      <a:pt x="5" y="0"/>
                    </a:cubicBezTo>
                    <a:cubicBezTo>
                      <a:pt x="6" y="5"/>
                      <a:pt x="7" y="9"/>
                      <a:pt x="8" y="1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29"/>
              <p:cNvSpPr/>
              <p:nvPr/>
            </p:nvSpPr>
            <p:spPr bwMode="auto">
              <a:xfrm>
                <a:off x="4138613" y="3027363"/>
                <a:ext cx="15875" cy="30163"/>
              </a:xfrm>
              <a:custGeom>
                <a:avLst/>
                <a:gdLst>
                  <a:gd name="T0" fmla="*/ 2 w 6"/>
                  <a:gd name="T1" fmla="*/ 11 h 11"/>
                  <a:gd name="T2" fmla="*/ 0 w 6"/>
                  <a:gd name="T3" fmla="*/ 1 h 11"/>
                  <a:gd name="T4" fmla="*/ 4 w 6"/>
                  <a:gd name="T5" fmla="*/ 0 h 11"/>
                  <a:gd name="T6" fmla="*/ 6 w 6"/>
                  <a:gd name="T7" fmla="*/ 10 h 11"/>
                  <a:gd name="T8" fmla="*/ 2 w 6"/>
                  <a:gd name="T9" fmla="*/ 11 h 11"/>
                </a:gdLst>
                <a:ahLst/>
                <a:cxnLst>
                  <a:cxn ang="0">
                    <a:pos x="T0" y="T1"/>
                  </a:cxn>
                  <a:cxn ang="0">
                    <a:pos x="T2" y="T3"/>
                  </a:cxn>
                  <a:cxn ang="0">
                    <a:pos x="T4" y="T5"/>
                  </a:cxn>
                  <a:cxn ang="0">
                    <a:pos x="T6" y="T7"/>
                  </a:cxn>
                  <a:cxn ang="0">
                    <a:pos x="T8" y="T9"/>
                  </a:cxn>
                </a:cxnLst>
                <a:rect l="0" t="0" r="r" b="b"/>
                <a:pathLst>
                  <a:path w="6" h="11">
                    <a:moveTo>
                      <a:pt x="2" y="11"/>
                    </a:moveTo>
                    <a:cubicBezTo>
                      <a:pt x="0" y="1"/>
                      <a:pt x="0" y="1"/>
                      <a:pt x="0" y="1"/>
                    </a:cubicBezTo>
                    <a:cubicBezTo>
                      <a:pt x="1" y="1"/>
                      <a:pt x="3" y="1"/>
                      <a:pt x="4" y="0"/>
                    </a:cubicBezTo>
                    <a:cubicBezTo>
                      <a:pt x="5" y="4"/>
                      <a:pt x="5" y="7"/>
                      <a:pt x="6" y="10"/>
                    </a:cubicBezTo>
                    <a:cubicBezTo>
                      <a:pt x="5" y="11"/>
                      <a:pt x="3" y="11"/>
                      <a:pt x="2" y="1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30"/>
              <p:cNvSpPr/>
              <p:nvPr/>
            </p:nvSpPr>
            <p:spPr bwMode="auto">
              <a:xfrm>
                <a:off x="4511676" y="2605088"/>
                <a:ext cx="19050" cy="34925"/>
              </a:xfrm>
              <a:custGeom>
                <a:avLst/>
                <a:gdLst>
                  <a:gd name="T0" fmla="*/ 0 w 7"/>
                  <a:gd name="T1" fmla="*/ 12 h 13"/>
                  <a:gd name="T2" fmla="*/ 5 w 7"/>
                  <a:gd name="T3" fmla="*/ 0 h 13"/>
                  <a:gd name="T4" fmla="*/ 7 w 7"/>
                  <a:gd name="T5" fmla="*/ 1 h 13"/>
                  <a:gd name="T6" fmla="*/ 3 w 7"/>
                  <a:gd name="T7" fmla="*/ 13 h 13"/>
                  <a:gd name="T8" fmla="*/ 0 w 7"/>
                  <a:gd name="T9" fmla="*/ 12 h 13"/>
                </a:gdLst>
                <a:ahLst/>
                <a:cxnLst>
                  <a:cxn ang="0">
                    <a:pos x="T0" y="T1"/>
                  </a:cxn>
                  <a:cxn ang="0">
                    <a:pos x="T2" y="T3"/>
                  </a:cxn>
                  <a:cxn ang="0">
                    <a:pos x="T4" y="T5"/>
                  </a:cxn>
                  <a:cxn ang="0">
                    <a:pos x="T6" y="T7"/>
                  </a:cxn>
                  <a:cxn ang="0">
                    <a:pos x="T8" y="T9"/>
                  </a:cxn>
                </a:cxnLst>
                <a:rect l="0" t="0" r="r" b="b"/>
                <a:pathLst>
                  <a:path w="7" h="13">
                    <a:moveTo>
                      <a:pt x="0" y="12"/>
                    </a:moveTo>
                    <a:cubicBezTo>
                      <a:pt x="1" y="8"/>
                      <a:pt x="3" y="4"/>
                      <a:pt x="5" y="0"/>
                    </a:cubicBezTo>
                    <a:cubicBezTo>
                      <a:pt x="6" y="1"/>
                      <a:pt x="6" y="1"/>
                      <a:pt x="7" y="1"/>
                    </a:cubicBezTo>
                    <a:cubicBezTo>
                      <a:pt x="6" y="5"/>
                      <a:pt x="4" y="9"/>
                      <a:pt x="3" y="13"/>
                    </a:cubicBezTo>
                    <a:cubicBezTo>
                      <a:pt x="2" y="13"/>
                      <a:pt x="1" y="12"/>
                      <a:pt x="0" y="1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31"/>
              <p:cNvSpPr/>
              <p:nvPr/>
            </p:nvSpPr>
            <p:spPr bwMode="auto">
              <a:xfrm>
                <a:off x="4167188" y="2605088"/>
                <a:ext cx="22225" cy="34925"/>
              </a:xfrm>
              <a:custGeom>
                <a:avLst/>
                <a:gdLst>
                  <a:gd name="T0" fmla="*/ 5 w 8"/>
                  <a:gd name="T1" fmla="*/ 13 h 13"/>
                  <a:gd name="T2" fmla="*/ 0 w 8"/>
                  <a:gd name="T3" fmla="*/ 1 h 13"/>
                  <a:gd name="T4" fmla="*/ 2 w 8"/>
                  <a:gd name="T5" fmla="*/ 0 h 13"/>
                  <a:gd name="T6" fmla="*/ 8 w 8"/>
                  <a:gd name="T7" fmla="*/ 12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3" y="9"/>
                      <a:pt x="1" y="5"/>
                      <a:pt x="0" y="1"/>
                    </a:cubicBezTo>
                    <a:cubicBezTo>
                      <a:pt x="1" y="1"/>
                      <a:pt x="1" y="1"/>
                      <a:pt x="2" y="0"/>
                    </a:cubicBezTo>
                    <a:cubicBezTo>
                      <a:pt x="4" y="4"/>
                      <a:pt x="6" y="8"/>
                      <a:pt x="8" y="12"/>
                    </a:cubicBezTo>
                    <a:cubicBezTo>
                      <a:pt x="7" y="12"/>
                      <a:pt x="6" y="13"/>
                      <a:pt x="5" y="1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32"/>
              <p:cNvSpPr/>
              <p:nvPr/>
            </p:nvSpPr>
            <p:spPr bwMode="auto">
              <a:xfrm>
                <a:off x="4175126" y="3038475"/>
                <a:ext cx="14288" cy="26988"/>
              </a:xfrm>
              <a:custGeom>
                <a:avLst/>
                <a:gdLst>
                  <a:gd name="T0" fmla="*/ 2 w 5"/>
                  <a:gd name="T1" fmla="*/ 10 h 10"/>
                  <a:gd name="T2" fmla="*/ 0 w 5"/>
                  <a:gd name="T3" fmla="*/ 1 h 10"/>
                  <a:gd name="T4" fmla="*/ 1 w 5"/>
                  <a:gd name="T5" fmla="*/ 0 h 10"/>
                  <a:gd name="T6" fmla="*/ 5 w 5"/>
                  <a:gd name="T7" fmla="*/ 2 h 10"/>
                  <a:gd name="T8" fmla="*/ 5 w 5"/>
                  <a:gd name="T9" fmla="*/ 10 h 10"/>
                  <a:gd name="T10" fmla="*/ 2 w 5"/>
                  <a:gd name="T11" fmla="*/ 10 h 10"/>
                </a:gdLst>
                <a:ahLst/>
                <a:cxnLst>
                  <a:cxn ang="0">
                    <a:pos x="T0" y="T1"/>
                  </a:cxn>
                  <a:cxn ang="0">
                    <a:pos x="T2" y="T3"/>
                  </a:cxn>
                  <a:cxn ang="0">
                    <a:pos x="T4" y="T5"/>
                  </a:cxn>
                  <a:cxn ang="0">
                    <a:pos x="T6" y="T7"/>
                  </a:cxn>
                  <a:cxn ang="0">
                    <a:pos x="T8" y="T9"/>
                  </a:cxn>
                  <a:cxn ang="0">
                    <a:pos x="T10" y="T11"/>
                  </a:cxn>
                </a:cxnLst>
                <a:rect l="0" t="0" r="r" b="b"/>
                <a:pathLst>
                  <a:path w="5" h="10">
                    <a:moveTo>
                      <a:pt x="2" y="10"/>
                    </a:moveTo>
                    <a:cubicBezTo>
                      <a:pt x="1" y="7"/>
                      <a:pt x="0" y="4"/>
                      <a:pt x="0" y="1"/>
                    </a:cubicBezTo>
                    <a:cubicBezTo>
                      <a:pt x="0" y="1"/>
                      <a:pt x="1" y="0"/>
                      <a:pt x="1" y="0"/>
                    </a:cubicBezTo>
                    <a:cubicBezTo>
                      <a:pt x="3" y="1"/>
                      <a:pt x="5" y="1"/>
                      <a:pt x="5" y="2"/>
                    </a:cubicBezTo>
                    <a:cubicBezTo>
                      <a:pt x="5" y="5"/>
                      <a:pt x="5" y="7"/>
                      <a:pt x="5" y="10"/>
                    </a:cubicBezTo>
                    <a:cubicBezTo>
                      <a:pt x="4"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33"/>
              <p:cNvSpPr/>
              <p:nvPr/>
            </p:nvSpPr>
            <p:spPr bwMode="auto">
              <a:xfrm>
                <a:off x="4573588" y="2628900"/>
                <a:ext cx="22225" cy="34925"/>
              </a:xfrm>
              <a:custGeom>
                <a:avLst/>
                <a:gdLst>
                  <a:gd name="T0" fmla="*/ 0 w 8"/>
                  <a:gd name="T1" fmla="*/ 12 h 13"/>
                  <a:gd name="T2" fmla="*/ 6 w 8"/>
                  <a:gd name="T3" fmla="*/ 0 h 13"/>
                  <a:gd name="T4" fmla="*/ 8 w 8"/>
                  <a:gd name="T5" fmla="*/ 1 h 13"/>
                  <a:gd name="T6" fmla="*/ 3 w 8"/>
                  <a:gd name="T7" fmla="*/ 13 h 13"/>
                  <a:gd name="T8" fmla="*/ 0 w 8"/>
                  <a:gd name="T9" fmla="*/ 12 h 13"/>
                </a:gdLst>
                <a:ahLst/>
                <a:cxnLst>
                  <a:cxn ang="0">
                    <a:pos x="T0" y="T1"/>
                  </a:cxn>
                  <a:cxn ang="0">
                    <a:pos x="T2" y="T3"/>
                  </a:cxn>
                  <a:cxn ang="0">
                    <a:pos x="T4" y="T5"/>
                  </a:cxn>
                  <a:cxn ang="0">
                    <a:pos x="T6" y="T7"/>
                  </a:cxn>
                  <a:cxn ang="0">
                    <a:pos x="T8" y="T9"/>
                  </a:cxn>
                </a:cxnLst>
                <a:rect l="0" t="0" r="r" b="b"/>
                <a:pathLst>
                  <a:path w="8" h="13">
                    <a:moveTo>
                      <a:pt x="0" y="12"/>
                    </a:moveTo>
                    <a:cubicBezTo>
                      <a:pt x="2" y="8"/>
                      <a:pt x="4" y="4"/>
                      <a:pt x="6" y="0"/>
                    </a:cubicBezTo>
                    <a:cubicBezTo>
                      <a:pt x="7" y="1"/>
                      <a:pt x="8" y="1"/>
                      <a:pt x="8" y="1"/>
                    </a:cubicBezTo>
                    <a:cubicBezTo>
                      <a:pt x="6" y="5"/>
                      <a:pt x="5" y="9"/>
                      <a:pt x="3" y="13"/>
                    </a:cubicBezTo>
                    <a:cubicBezTo>
                      <a:pt x="2" y="13"/>
                      <a:pt x="1" y="12"/>
                      <a:pt x="0" y="12"/>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34"/>
              <p:cNvSpPr/>
              <p:nvPr/>
            </p:nvSpPr>
            <p:spPr bwMode="auto">
              <a:xfrm>
                <a:off x="4108451" y="2628900"/>
                <a:ext cx="19050" cy="33338"/>
              </a:xfrm>
              <a:custGeom>
                <a:avLst/>
                <a:gdLst>
                  <a:gd name="T0" fmla="*/ 0 w 7"/>
                  <a:gd name="T1" fmla="*/ 0 h 12"/>
                  <a:gd name="T2" fmla="*/ 7 w 7"/>
                  <a:gd name="T3" fmla="*/ 12 h 12"/>
                  <a:gd name="T4" fmla="*/ 0 w 7"/>
                  <a:gd name="T5" fmla="*/ 0 h 12"/>
                </a:gdLst>
                <a:ahLst/>
                <a:cxnLst>
                  <a:cxn ang="0">
                    <a:pos x="T0" y="T1"/>
                  </a:cxn>
                  <a:cxn ang="0">
                    <a:pos x="T2" y="T3"/>
                  </a:cxn>
                  <a:cxn ang="0">
                    <a:pos x="T4" y="T5"/>
                  </a:cxn>
                </a:cxnLst>
                <a:rect l="0" t="0" r="r" b="b"/>
                <a:pathLst>
                  <a:path w="7" h="12">
                    <a:moveTo>
                      <a:pt x="0" y="0"/>
                    </a:moveTo>
                    <a:cubicBezTo>
                      <a:pt x="2" y="4"/>
                      <a:pt x="4" y="8"/>
                      <a:pt x="7" y="12"/>
                    </a:cubicBezTo>
                    <a:cubicBezTo>
                      <a:pt x="1" y="11"/>
                      <a:pt x="1" y="10"/>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 name="文本框 4"/>
          <p:cNvSpPr txBox="1"/>
          <p:nvPr/>
        </p:nvSpPr>
        <p:spPr>
          <a:xfrm>
            <a:off x="6596637" y="4068548"/>
            <a:ext cx="4111437" cy="645160"/>
          </a:xfrm>
          <a:prstGeom prst="rect">
            <a:avLst/>
          </a:prstGeom>
          <a:noFill/>
        </p:spPr>
        <p:txBody>
          <a:bodyPr wrap="square" rtlCol="0">
            <a:spAutoFit/>
          </a:bodyPr>
          <a:p>
            <a:pPr algn="dist"/>
            <a:r>
              <a:rPr lang="en-US" altLang="zh-CN" sz="3600" dirty="0" smtClean="0">
                <a:latin typeface="方正静蕾简体" panose="02000000000000000000" pitchFamily="2" charset="-122"/>
                <a:ea typeface="方正静蕾简体" panose="02000000000000000000" pitchFamily="2" charset="-122"/>
              </a:rPr>
              <a:t>5.</a:t>
            </a:r>
            <a:r>
              <a:rPr lang="zh-CN" altLang="en-US" sz="3600" dirty="0" smtClean="0">
                <a:latin typeface="方正静蕾简体" panose="02000000000000000000" pitchFamily="2" charset="-122"/>
                <a:ea typeface="方正静蕾简体" panose="02000000000000000000" pitchFamily="2" charset="-122"/>
              </a:rPr>
              <a:t>组件图和部署图</a:t>
            </a:r>
            <a:endParaRPr lang="zh-CN" altLang="en-US" sz="3600" dirty="0" smtClean="0">
              <a:latin typeface="方正静蕾简体" panose="02000000000000000000" pitchFamily="2" charset="-122"/>
              <a:ea typeface="方正静蕾简体" panose="02000000000000000000" pitchFamily="2" charset="-122"/>
            </a:endParaRPr>
          </a:p>
        </p:txBody>
      </p:sp>
      <p:sp>
        <p:nvSpPr>
          <p:cNvPr id="6" name="文本框 5"/>
          <p:cNvSpPr txBox="1"/>
          <p:nvPr/>
        </p:nvSpPr>
        <p:spPr>
          <a:xfrm>
            <a:off x="6612890" y="5002530"/>
            <a:ext cx="4062095" cy="645160"/>
          </a:xfrm>
          <a:prstGeom prst="rect">
            <a:avLst/>
          </a:prstGeom>
          <a:noFill/>
        </p:spPr>
        <p:txBody>
          <a:bodyPr wrap="square" rtlCol="0">
            <a:spAutoFit/>
          </a:bodyPr>
          <a:p>
            <a:pPr algn="just"/>
            <a:r>
              <a:rPr lang="en-US" altLang="zh-CN" sz="3600" dirty="0" smtClean="0">
                <a:latin typeface="方正静蕾简体" panose="02000000000000000000" pitchFamily="2" charset="-122"/>
                <a:ea typeface="方正静蕾简体" panose="02000000000000000000" pitchFamily="2" charset="-122"/>
              </a:rPr>
              <a:t>6. </a:t>
            </a:r>
            <a:r>
              <a:rPr lang="zh-CN" altLang="en-US" sz="3600" dirty="0" smtClean="0">
                <a:latin typeface="方正静蕾简体" panose="02000000000000000000" pitchFamily="2" charset="-122"/>
                <a:ea typeface="方正静蕾简体" panose="02000000000000000000" pitchFamily="2" charset="-122"/>
              </a:rPr>
              <a:t>参</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考</a:t>
            </a:r>
            <a:r>
              <a:rPr lang="en-US" altLang="zh-CN" sz="3600" dirty="0" smtClean="0">
                <a:latin typeface="方正静蕾简体" panose="02000000000000000000" pitchFamily="2" charset="-122"/>
                <a:ea typeface="方正静蕾简体" panose="02000000000000000000" pitchFamily="2" charset="-122"/>
              </a:rPr>
              <a:t> </a:t>
            </a:r>
            <a:r>
              <a:rPr lang="zh-CN" sz="3600" dirty="0" smtClean="0">
                <a:latin typeface="方正静蕾简体" panose="02000000000000000000" pitchFamily="2" charset="-122"/>
                <a:ea typeface="方正静蕾简体" panose="02000000000000000000" pitchFamily="2" charset="-122"/>
              </a:rPr>
              <a:t>文</a:t>
            </a:r>
            <a:r>
              <a:rPr lang="en-US" altLang="zh-CN" sz="3600" dirty="0" smtClean="0">
                <a:latin typeface="方正静蕾简体" panose="02000000000000000000" pitchFamily="2" charset="-122"/>
                <a:ea typeface="方正静蕾简体" panose="02000000000000000000" pitchFamily="2" charset="-122"/>
              </a:rPr>
              <a:t> </a:t>
            </a:r>
            <a:r>
              <a:rPr lang="zh-CN" sz="3600" dirty="0" smtClean="0">
                <a:latin typeface="方正静蕾简体" panose="02000000000000000000" pitchFamily="2" charset="-122"/>
                <a:ea typeface="方正静蕾简体" panose="02000000000000000000" pitchFamily="2" charset="-122"/>
              </a:rPr>
              <a:t>献</a:t>
            </a:r>
            <a:endParaRPr lang="zh-CN" sz="3600" dirty="0">
              <a:solidFill>
                <a:srgbClr val="9DC3E6"/>
              </a:solidFill>
              <a:latin typeface="方正静蕾简体" panose="02000000000000000000" pitchFamily="2" charset="-122"/>
              <a:ea typeface="方正静蕾简体" panose="02000000000000000000" pitchFamily="2" charset="-122"/>
            </a:endParaRPr>
          </a:p>
        </p:txBody>
      </p:sp>
      <p:sp>
        <p:nvSpPr>
          <p:cNvPr id="7" name="文本框 6"/>
          <p:cNvSpPr txBox="1"/>
          <p:nvPr/>
        </p:nvSpPr>
        <p:spPr>
          <a:xfrm>
            <a:off x="6563360" y="5901690"/>
            <a:ext cx="4110990" cy="645160"/>
          </a:xfrm>
          <a:prstGeom prst="rect">
            <a:avLst/>
          </a:prstGeom>
          <a:noFill/>
        </p:spPr>
        <p:txBody>
          <a:bodyPr wrap="square" rtlCol="0">
            <a:spAutoFit/>
          </a:bodyPr>
          <a:p>
            <a:pPr algn="just"/>
            <a:r>
              <a:rPr lang="en-US" altLang="zh-CN" sz="3600" dirty="0" smtClean="0">
                <a:latin typeface="方正静蕾简体" panose="02000000000000000000" pitchFamily="2" charset="-122"/>
                <a:ea typeface="方正静蕾简体" panose="02000000000000000000" pitchFamily="2" charset="-122"/>
              </a:rPr>
              <a:t>7. </a:t>
            </a:r>
            <a:r>
              <a:rPr lang="zh-CN" altLang="en-US" sz="3600" dirty="0" smtClean="0">
                <a:latin typeface="方正静蕾简体" panose="02000000000000000000" pitchFamily="2" charset="-122"/>
                <a:ea typeface="方正静蕾简体" panose="02000000000000000000" pitchFamily="2" charset="-122"/>
              </a:rPr>
              <a:t>绩</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效</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评</a:t>
            </a:r>
            <a:r>
              <a:rPr lang="en-US" altLang="zh-CN" sz="3600" dirty="0" smtClean="0">
                <a:latin typeface="方正静蕾简体" panose="02000000000000000000" pitchFamily="2" charset="-122"/>
                <a:ea typeface="方正静蕾简体" panose="02000000000000000000" pitchFamily="2" charset="-122"/>
              </a:rPr>
              <a:t> </a:t>
            </a:r>
            <a:r>
              <a:rPr lang="zh-CN" altLang="en-US" sz="3600" dirty="0" smtClean="0">
                <a:latin typeface="方正静蕾简体" panose="02000000000000000000" pitchFamily="2" charset="-122"/>
                <a:ea typeface="方正静蕾简体" panose="02000000000000000000" pitchFamily="2" charset="-122"/>
              </a:rPr>
              <a:t>定</a:t>
            </a:r>
            <a:endParaRPr lang="zh-CN" altLang="en-US" sz="3600" dirty="0">
              <a:solidFill>
                <a:srgbClr val="9DC3E6"/>
              </a:solidFill>
              <a:latin typeface="方正静蕾简体" panose="02000000000000000000" pitchFamily="2" charset="-122"/>
              <a:ea typeface="方正静蕾简体" panose="02000000000000000000" pitchFamily="2" charset="-122"/>
            </a:endParaRPr>
          </a:p>
        </p:txBody>
      </p:sp>
      <p:sp>
        <p:nvSpPr>
          <p:cNvPr id="9" name="Freeform 5"/>
          <p:cNvSpPr/>
          <p:nvPr/>
        </p:nvSpPr>
        <p:spPr bwMode="auto">
          <a:xfrm>
            <a:off x="6576962" y="4653086"/>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0" name="Freeform 5"/>
          <p:cNvSpPr/>
          <p:nvPr/>
        </p:nvSpPr>
        <p:spPr bwMode="auto">
          <a:xfrm>
            <a:off x="6576961" y="5595607"/>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1" name="Freeform 5"/>
          <p:cNvSpPr/>
          <p:nvPr/>
        </p:nvSpPr>
        <p:spPr bwMode="auto">
          <a:xfrm>
            <a:off x="6543548" y="6494601"/>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noFill/>
          </a:ln>
        </p:spPr>
        <p:txBody>
          <a:bodyPr vert="horz" wrap="square" lIns="91440" tIns="45720" rIns="91440" bIns="45720" numCol="1" anchor="t" anchorCtr="0" compatLnSpc="1"/>
          <a:p>
            <a:endParaRPr lang="zh-CN" altLang="en-US"/>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57223"/>
              <a:ext cx="2877032"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接口</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684530" y="1362075"/>
            <a:ext cx="10880725" cy="1568450"/>
          </a:xfrm>
          <a:prstGeom prst="rect">
            <a:avLst/>
          </a:prstGeom>
          <a:noFill/>
          <a:ln w="9525">
            <a:noFill/>
          </a:ln>
        </p:spPr>
        <p:txBody>
          <a:bodyPr wrap="square">
            <a:spAutoFit/>
          </a:bodyPr>
          <a:p>
            <a:pPr indent="0"/>
            <a:r>
              <a:rPr lang="zh-CN" sz="2400">
                <a:solidFill>
                  <a:srgbClr val="FF0000"/>
                </a:solidFill>
                <a:ea typeface="等线" panose="02010600030101010101" charset="-122"/>
                <a:cs typeface="Times New Roman" panose="02020603050405020304" charset="0"/>
              </a:rPr>
              <a:t>接口</a:t>
            </a:r>
            <a:r>
              <a:rPr lang="zh-CN" sz="2400">
                <a:ea typeface="等线" panose="02010600030101010101" charset="-122"/>
                <a:cs typeface="Times New Roman" panose="02020603050405020304" charset="0"/>
              </a:rPr>
              <a:t>（Interface）是描述类的部分行为的一组操作，它也是一个类提供给另一个类的一组操作。通常接口被描述为抽象操作，也就是只用标识（返回值、操作名称、参数表）说明它的行为，而真正实现部分放在使用该接口的对象中，也就是该接口只负责定义操作而不具体地实现。</a:t>
            </a:r>
            <a:endParaRPr lang="zh-CN" sz="2400">
              <a:ea typeface="等线" panose="02010600030101010101" charset="-122"/>
              <a:cs typeface="Times New Roman" panose="02020603050405020304" charset="0"/>
            </a:endParaRPr>
          </a:p>
        </p:txBody>
      </p:sp>
      <p:sp>
        <p:nvSpPr>
          <p:cNvPr id="3" name="文本框 2"/>
          <p:cNvSpPr txBox="1"/>
          <p:nvPr/>
        </p:nvSpPr>
        <p:spPr>
          <a:xfrm>
            <a:off x="684530" y="3047365"/>
            <a:ext cx="10880725" cy="2009775"/>
          </a:xfrm>
          <a:prstGeom prst="rect">
            <a:avLst/>
          </a:prstGeom>
          <a:noFill/>
          <a:ln w="9525">
            <a:noFill/>
          </a:ln>
        </p:spPr>
        <p:txBody>
          <a:bodyPr wrap="square">
            <a:spAutoFit/>
          </a:bodyPr>
          <a:p>
            <a:pPr indent="0">
              <a:lnSpc>
                <a:spcPct val="130000"/>
              </a:lnSpc>
            </a:pPr>
            <a:r>
              <a:rPr lang="zh-CN" sz="2400" b="0">
                <a:ea typeface="等线" panose="02010600030101010101" charset="-122"/>
                <a:cs typeface="Times New Roman" panose="02020603050405020304" charset="0"/>
              </a:rPr>
              <a:t>接口的模型表示法和类大致相同，都是用一个矩形图标来代表。和类的不同之处在于，</a:t>
            </a:r>
            <a:r>
              <a:rPr lang="zh-CN" sz="2400" b="0">
                <a:solidFill>
                  <a:srgbClr val="FF0000"/>
                </a:solidFill>
                <a:ea typeface="等线" panose="02010600030101010101" charset="-122"/>
                <a:cs typeface="Times New Roman" panose="02020603050405020304" charset="0"/>
              </a:rPr>
              <a:t>接口只是一组操作，没有属性</a:t>
            </a:r>
            <a:r>
              <a:rPr lang="zh-CN" sz="2400" b="0">
                <a:ea typeface="等线" panose="02010600030101010101" charset="-122"/>
                <a:cs typeface="Times New Roman" panose="02020603050405020304" charset="0"/>
              </a:rPr>
              <a:t>。在UML图形上，接口的表示和类图的表示类似，只是在最上面的一层类名前加描述&lt;&lt;interface&gt;&gt;，</a:t>
            </a:r>
            <a:r>
              <a:rPr lang="zh-CN" sz="2400" b="0">
                <a:solidFill>
                  <a:srgbClr val="FF0000"/>
                </a:solidFill>
                <a:ea typeface="等线" panose="02010600030101010101" charset="-122"/>
                <a:cs typeface="Times New Roman" panose="02020603050405020304" charset="0"/>
              </a:rPr>
              <a:t>或是简化表示，用一个圆圈表示。</a:t>
            </a:r>
            <a:endParaRPr lang="zh-CN" sz="2400" b="0">
              <a:solidFill>
                <a:srgbClr val="FF0000"/>
              </a:solidFill>
              <a:ea typeface="等线" panose="02010600030101010101" charset="-122"/>
              <a:cs typeface="Times New Roman" panose="02020603050405020304" charset="0"/>
            </a:endParaRPr>
          </a:p>
        </p:txBody>
      </p:sp>
      <p:pic>
        <p:nvPicPr>
          <p:cNvPr id="4"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7690" y="4720590"/>
            <a:ext cx="3543300" cy="20193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36898"/>
              <a:ext cx="2877032"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抽象类</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479425" y="1381760"/>
            <a:ext cx="11461115" cy="1568450"/>
          </a:xfrm>
          <a:prstGeom prst="rect">
            <a:avLst/>
          </a:prstGeom>
          <a:noFill/>
          <a:ln w="9525">
            <a:noFill/>
          </a:ln>
        </p:spPr>
        <p:txBody>
          <a:bodyPr wrap="square">
            <a:spAutoFit/>
          </a:bodyPr>
          <a:p>
            <a:pPr indent="0"/>
            <a:r>
              <a:rPr sz="2400">
                <a:solidFill>
                  <a:srgbClr val="FF0000"/>
                </a:solidFill>
                <a:latin typeface="等线" panose="02010600030101010101" charset="-122"/>
                <a:ea typeface="等线" panose="02010600030101010101" charset="-122"/>
                <a:cs typeface="等线" panose="02010600030101010101" charset="-122"/>
              </a:rPr>
              <a:t>抽象类</a:t>
            </a:r>
            <a:r>
              <a:rPr lang="en-US" altLang="zh-CN" sz="2400" baseline="30000">
                <a:ea typeface="等线" panose="02010600030101010101" charset="-122"/>
                <a:sym typeface="+mn-ea"/>
              </a:rPr>
              <a:t>[5]</a:t>
            </a:r>
            <a:r>
              <a:rPr sz="2400">
                <a:latin typeface="等线" panose="02010600030101010101" charset="-122"/>
                <a:ea typeface="等线" panose="02010600030101010101" charset="-122"/>
                <a:cs typeface="等线" panose="02010600030101010101" charset="-122"/>
              </a:rPr>
              <a:t>是包含一种或多种抽象方法的类，它本身不需要构造实例。定义抽象类后，其他类可以对它进行</a:t>
            </a:r>
            <a:r>
              <a:rPr sz="2400">
                <a:solidFill>
                  <a:srgbClr val="FF0000"/>
                </a:solidFill>
                <a:latin typeface="等线" panose="02010600030101010101" charset="-122"/>
                <a:ea typeface="等线" panose="02010600030101010101" charset="-122"/>
                <a:cs typeface="等线" panose="02010600030101010101" charset="-122"/>
              </a:rPr>
              <a:t>扩充</a:t>
            </a:r>
            <a:r>
              <a:rPr sz="2400">
                <a:latin typeface="等线" panose="02010600030101010101" charset="-122"/>
                <a:ea typeface="等线" panose="02010600030101010101" charset="-122"/>
                <a:cs typeface="等线" panose="02010600030101010101" charset="-122"/>
              </a:rPr>
              <a:t>并且通过实现其中的抽象方法，使抽象类</a:t>
            </a:r>
            <a:r>
              <a:rPr sz="2400">
                <a:solidFill>
                  <a:srgbClr val="FF0000"/>
                </a:solidFill>
                <a:latin typeface="等线" panose="02010600030101010101" charset="-122"/>
                <a:ea typeface="等线" panose="02010600030101010101" charset="-122"/>
                <a:cs typeface="等线" panose="02010600030101010101" charset="-122"/>
              </a:rPr>
              <a:t>具体化</a:t>
            </a:r>
            <a:r>
              <a:rPr sz="2400">
                <a:latin typeface="等线" panose="02010600030101010101" charset="-122"/>
                <a:ea typeface="等线" panose="02010600030101010101" charset="-122"/>
                <a:cs typeface="等线" panose="02010600030101010101" charset="-122"/>
              </a:rPr>
              <a:t>。在UML中抽象类的图形表示和类图一样，只是在最上面一层的类名前加描述&lt;&lt;abstract&gt;&gt;或是在类的属性描述上设置该类为抽象类，抽象类的</a:t>
            </a:r>
            <a:r>
              <a:rPr sz="2400">
                <a:solidFill>
                  <a:srgbClr val="FF0000"/>
                </a:solidFill>
                <a:latin typeface="等线" panose="02010600030101010101" charset="-122"/>
                <a:ea typeface="等线" panose="02010600030101010101" charset="-122"/>
                <a:cs typeface="等线" panose="02010600030101010101" charset="-122"/>
              </a:rPr>
              <a:t>类名用斜体表示</a:t>
            </a:r>
            <a:r>
              <a:rPr sz="2400">
                <a:latin typeface="等线" panose="02010600030101010101" charset="-122"/>
                <a:ea typeface="等线" panose="02010600030101010101" charset="-122"/>
                <a:cs typeface="等线" panose="02010600030101010101" charset="-122"/>
              </a:rPr>
              <a:t>。</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927100" y="3128645"/>
            <a:ext cx="10565765" cy="3538220"/>
          </a:xfrm>
          <a:prstGeom prst="rect">
            <a:avLst/>
          </a:prstGeom>
          <a:noFill/>
          <a:ln w="9525">
            <a:noFill/>
          </a:ln>
        </p:spPr>
        <p:txBody>
          <a:bodyPr wrap="square">
            <a:spAutoFit/>
          </a:bodyPr>
          <a:p>
            <a:pPr indent="0">
              <a:lnSpc>
                <a:spcPct val="160000"/>
              </a:lnSpc>
            </a:pPr>
            <a:r>
              <a:rPr sz="2000" b="0">
                <a:latin typeface="等线" panose="02010600030101010101" charset="-122"/>
                <a:ea typeface="等线" panose="02010600030101010101" charset="-122"/>
                <a:cs typeface="等线" panose="02010600030101010101" charset="-122"/>
              </a:rPr>
              <a:t>抽象类和接口的区别：</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（1）抽象类可以包含某些实现代码，但</a:t>
            </a:r>
            <a:r>
              <a:rPr sz="2000" b="0">
                <a:solidFill>
                  <a:srgbClr val="FF0000"/>
                </a:solidFill>
                <a:latin typeface="等线" panose="02010600030101010101" charset="-122"/>
                <a:ea typeface="等线" panose="02010600030101010101" charset="-122"/>
                <a:cs typeface="等线" panose="02010600030101010101" charset="-122"/>
              </a:rPr>
              <a:t>接口没有任何实现部分</a:t>
            </a:r>
            <a:r>
              <a:rPr sz="2000" b="0">
                <a:latin typeface="等线" panose="02010600030101010101" charset="-122"/>
                <a:ea typeface="等线" panose="02010600030101010101" charset="-122"/>
                <a:cs typeface="等线" panose="02010600030101010101" charset="-122"/>
              </a:rPr>
              <a:t>。</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（2）抽象类</a:t>
            </a:r>
            <a:r>
              <a:rPr sz="2000" b="0">
                <a:solidFill>
                  <a:srgbClr val="FF0000"/>
                </a:solidFill>
                <a:latin typeface="等线" panose="02010600030101010101" charset="-122"/>
                <a:ea typeface="等线" panose="02010600030101010101" charset="-122"/>
                <a:cs typeface="等线" panose="02010600030101010101" charset="-122"/>
              </a:rPr>
              <a:t>可以包含属性而接口没有</a:t>
            </a:r>
            <a:r>
              <a:rPr sz="2000" b="0">
                <a:latin typeface="等线" panose="02010600030101010101" charset="-122"/>
                <a:ea typeface="等线" panose="02010600030101010101" charset="-122"/>
                <a:cs typeface="等线" panose="02010600030101010101" charset="-122"/>
              </a:rPr>
              <a:t>。</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（3）</a:t>
            </a:r>
            <a:r>
              <a:rPr sz="2000">
                <a:latin typeface="等线" panose="02010600030101010101" charset="-122"/>
                <a:ea typeface="等线" panose="02010600030101010101" charset="-122"/>
                <a:cs typeface="等线" panose="02010600030101010101" charset="-122"/>
                <a:sym typeface="+mn-ea"/>
              </a:rPr>
              <a:t>抽象类</a:t>
            </a:r>
            <a:r>
              <a:rPr lang="zh-CN" sz="2000" b="0">
                <a:latin typeface="等线" panose="02010600030101010101" charset="-122"/>
                <a:ea typeface="等线" panose="02010600030101010101" charset="-122"/>
                <a:cs typeface="等线" panose="02010600030101010101" charset="-122"/>
              </a:rPr>
              <a:t>不</a:t>
            </a:r>
            <a:r>
              <a:rPr sz="2000" b="0">
                <a:latin typeface="等线" panose="02010600030101010101" charset="-122"/>
                <a:ea typeface="等线" panose="02010600030101010101" charset="-122"/>
                <a:cs typeface="等线" panose="02010600030101010101" charset="-122"/>
              </a:rPr>
              <a:t>可以被结构继承，但</a:t>
            </a:r>
            <a:r>
              <a:rPr sz="2000">
                <a:latin typeface="等线" panose="02010600030101010101" charset="-122"/>
                <a:ea typeface="等线" panose="02010600030101010101" charset="-122"/>
                <a:cs typeface="等线" panose="02010600030101010101" charset="-122"/>
                <a:sym typeface="+mn-ea"/>
              </a:rPr>
              <a:t>接口</a:t>
            </a:r>
            <a:r>
              <a:rPr lang="zh-CN" sz="2000" b="0">
                <a:latin typeface="等线" panose="02010600030101010101" charset="-122"/>
                <a:ea typeface="等线" panose="02010600030101010101" charset="-122"/>
                <a:cs typeface="等线" panose="02010600030101010101" charset="-122"/>
              </a:rPr>
              <a:t>可以</a:t>
            </a:r>
            <a:r>
              <a:rPr sz="2000" b="0">
                <a:latin typeface="等线" panose="02010600030101010101" charset="-122"/>
                <a:ea typeface="等线" panose="02010600030101010101" charset="-122"/>
                <a:cs typeface="等线" panose="02010600030101010101" charset="-122"/>
              </a:rPr>
              <a:t>。</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（4）抽象类可以有构造函数和析构函数，而接口没有。</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（5）抽象类可以继承其他类和接口</a:t>
            </a:r>
            <a:r>
              <a:rPr lang="zh-CN" sz="2000" b="0">
                <a:latin typeface="等线" panose="02010600030101010101" charset="-122"/>
                <a:ea typeface="等线" panose="02010600030101010101" charset="-122"/>
                <a:cs typeface="等线" panose="02010600030101010101" charset="-122"/>
              </a:rPr>
              <a:t>，</a:t>
            </a:r>
            <a:r>
              <a:rPr sz="2000" b="0">
                <a:latin typeface="等线" panose="02010600030101010101" charset="-122"/>
                <a:ea typeface="等线" panose="02010600030101010101" charset="-122"/>
                <a:cs typeface="等线" panose="02010600030101010101" charset="-122"/>
              </a:rPr>
              <a:t>而接口仅能继承接口。</a:t>
            </a:r>
            <a:endParaRPr sz="2000" b="0">
              <a:latin typeface="等线" panose="02010600030101010101" charset="-122"/>
              <a:ea typeface="等线" panose="02010600030101010101" charset="-122"/>
              <a:cs typeface="等线" panose="02010600030101010101" charset="-122"/>
            </a:endParaRPr>
          </a:p>
          <a:p>
            <a:pPr indent="0">
              <a:lnSpc>
                <a:spcPct val="160000"/>
              </a:lnSpc>
            </a:pPr>
            <a:r>
              <a:rPr sz="2000" b="0">
                <a:latin typeface="等线" panose="02010600030101010101" charset="-122"/>
                <a:ea typeface="等线" panose="02010600030101010101" charset="-122"/>
                <a:cs typeface="等线" panose="02010600030101010101" charset="-122"/>
              </a:rPr>
              <a:t>（6）抽象类只能支持单继承</a:t>
            </a:r>
            <a:r>
              <a:rPr lang="zh-CN" sz="2000" b="0">
                <a:latin typeface="等线" panose="02010600030101010101" charset="-122"/>
                <a:ea typeface="等线" panose="02010600030101010101" charset="-122"/>
                <a:cs typeface="等线" panose="02010600030101010101" charset="-122"/>
              </a:rPr>
              <a:t>，而</a:t>
            </a:r>
            <a:r>
              <a:rPr sz="2000">
                <a:latin typeface="等线" panose="02010600030101010101" charset="-122"/>
                <a:ea typeface="等线" panose="02010600030101010101" charset="-122"/>
                <a:cs typeface="等线" panose="02010600030101010101" charset="-122"/>
                <a:sym typeface="+mn-ea"/>
              </a:rPr>
              <a:t>接口支持多继承</a:t>
            </a:r>
            <a:r>
              <a:rPr sz="2000" b="0">
                <a:latin typeface="等线" panose="02010600030101010101" charset="-122"/>
                <a:ea typeface="等线" panose="02010600030101010101" charset="-122"/>
                <a:cs typeface="等线" panose="02010600030101010101" charset="-122"/>
              </a:rPr>
              <a:t>。</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08951"/>
              <a:ext cx="2877032" cy="460492"/>
            </a:xfrm>
            <a:prstGeom prst="rect">
              <a:avLst/>
            </a:prstGeom>
            <a:noFill/>
          </p:spPr>
          <p:txBody>
            <a:bodyPr wrap="square" rtlCol="0">
              <a:spAutoFit/>
            </a:bodyPr>
            <a:lstStyle/>
            <a:p>
              <a:pPr algn="dist"/>
              <a:r>
                <a:rPr lang="zh-CN" altLang="en-US" sz="2400" b="1" dirty="0" smtClean="0">
                  <a:latin typeface="方正静蕾简体" panose="02000000000000000000" pitchFamily="2" charset="-122"/>
                  <a:ea typeface="方正静蕾简体" panose="02000000000000000000" pitchFamily="2" charset="-122"/>
                </a:rPr>
                <a:t>类之间的关系</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684530" y="1271270"/>
            <a:ext cx="11063605" cy="2380615"/>
          </a:xfrm>
          <a:prstGeom prst="rect">
            <a:avLst/>
          </a:prstGeom>
          <a:noFill/>
          <a:ln w="9525">
            <a:noFill/>
          </a:ln>
        </p:spPr>
        <p:txBody>
          <a:bodyPr wrap="square">
            <a:spAutoFit/>
          </a:bodyPr>
          <a:p>
            <a:pPr indent="0">
              <a:lnSpc>
                <a:spcPct val="120000"/>
              </a:lnSpc>
            </a:pPr>
            <a:r>
              <a:rPr lang="en-US" sz="2400">
                <a:latin typeface="等线" panose="02010600030101010101" charset="-122"/>
                <a:ea typeface="等线" panose="02010600030101010101" charset="-122"/>
                <a:cs typeface="等线" panose="02010600030101010101" charset="-122"/>
              </a:rPr>
              <a:t>1.</a:t>
            </a:r>
            <a:r>
              <a:rPr sz="2400">
                <a:latin typeface="等线" panose="02010600030101010101" charset="-122"/>
                <a:ea typeface="等线" panose="02010600030101010101" charset="-122"/>
                <a:cs typeface="等线" panose="02010600030101010101" charset="-122"/>
              </a:rPr>
              <a:t>依赖关系</a:t>
            </a:r>
            <a:endParaRPr sz="24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依赖关系（Dependency）表示两个或多个模型元素之间语义上的关系。它表示了这样的一种情形，对于一个元素（服务提供者）的某些改变可能会影响或提供消息给其他元素（使用者），即使用者以某种形式依赖于其他类元。在UML上，把依赖画成一条有向的虚线，指向被依赖的事物。当要指明一个事物使用另一个事物时，就使用依赖。</a:t>
            </a:r>
            <a:endParaRPr sz="20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UML定义了4种基本依赖，分别是使用依赖、抽象依赖、授权依赖和绑定依赖。</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684530" y="4039870"/>
            <a:ext cx="11257915" cy="1900555"/>
          </a:xfrm>
          <a:prstGeom prst="rect">
            <a:avLst/>
          </a:prstGeom>
          <a:noFill/>
          <a:ln w="9525">
            <a:noFill/>
          </a:ln>
        </p:spPr>
        <p:txBody>
          <a:bodyPr wrap="square">
            <a:spAutoFit/>
          </a:bodyPr>
          <a:p>
            <a:pPr indent="0">
              <a:lnSpc>
                <a:spcPct val="140000"/>
              </a:lnSpc>
            </a:pPr>
            <a:r>
              <a:rPr lang="en-US" sz="2400" b="0">
                <a:latin typeface="等线" panose="02010600030101010101" charset="-122"/>
                <a:ea typeface="等线" panose="02010600030101010101" charset="-122"/>
                <a:cs typeface="等线" panose="02010600030101010101" charset="-122"/>
              </a:rPr>
              <a:t>2.</a:t>
            </a:r>
            <a:r>
              <a:rPr sz="2400" b="0">
                <a:latin typeface="等线" panose="02010600030101010101" charset="-122"/>
                <a:ea typeface="等线" panose="02010600030101010101" charset="-122"/>
                <a:cs typeface="等线" panose="02010600030101010101" charset="-122"/>
              </a:rPr>
              <a:t>泛化关系</a:t>
            </a:r>
            <a:endParaRPr sz="2400" b="0">
              <a:latin typeface="等线" panose="02010600030101010101" charset="-122"/>
              <a:ea typeface="等线" panose="02010600030101010101" charset="-122"/>
              <a:cs typeface="等线" panose="02010600030101010101" charset="-122"/>
            </a:endParaRPr>
          </a:p>
          <a:p>
            <a:pPr indent="0">
              <a:lnSpc>
                <a:spcPct val="14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泛化关系（Generalization）是一种存在于一般元素和特殊元素之间的分类关系，它只使用在类型上，而不是实例上。在类中，一般元素被称为超类或父类，而特殊元素被称为子类。在UML中，泛化关系用一条从子类指向父类的空心三角箭头表示。</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401526" y="1208951"/>
              <a:ext cx="2877032" cy="460492"/>
            </a:xfrm>
            <a:prstGeom prst="rect">
              <a:avLst/>
            </a:prstGeom>
            <a:noFill/>
          </p:spPr>
          <p:txBody>
            <a:bodyPr wrap="square" rtlCol="0">
              <a:spAutoFit/>
            </a:bodyPr>
            <a:lstStyle/>
            <a:p>
              <a:pPr algn="dist"/>
              <a:r>
                <a:rPr lang="zh-CN" altLang="en-US" sz="2400" b="1" dirty="0" smtClean="0">
                  <a:latin typeface="方正静蕾简体" panose="02000000000000000000" pitchFamily="2" charset="-122"/>
                  <a:ea typeface="方正静蕾简体" panose="02000000000000000000" pitchFamily="2" charset="-122"/>
                </a:rPr>
                <a:t>类之间的关系</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490855" y="1177290"/>
            <a:ext cx="11314430" cy="2306955"/>
          </a:xfrm>
          <a:prstGeom prst="rect">
            <a:avLst/>
          </a:prstGeom>
          <a:noFill/>
          <a:ln w="9525">
            <a:noFill/>
          </a:ln>
        </p:spPr>
        <p:txBody>
          <a:bodyPr wrap="square">
            <a:spAutoFit/>
          </a:bodyPr>
          <a:p>
            <a:pPr indent="0">
              <a:lnSpc>
                <a:spcPct val="120000"/>
              </a:lnSpc>
            </a:pPr>
            <a:r>
              <a:rPr lang="en-US" sz="2000">
                <a:latin typeface="等线" panose="02010600030101010101" charset="-122"/>
                <a:ea typeface="等线" panose="02010600030101010101" charset="-122"/>
                <a:cs typeface="等线" panose="02010600030101010101" charset="-122"/>
              </a:rPr>
              <a:t>3.</a:t>
            </a:r>
            <a:r>
              <a:rPr sz="2000">
                <a:latin typeface="等线" panose="02010600030101010101" charset="-122"/>
                <a:ea typeface="等线" panose="02010600030101010101" charset="-122"/>
                <a:cs typeface="等线" panose="02010600030101010101" charset="-122"/>
              </a:rPr>
              <a:t>关联关系</a:t>
            </a:r>
            <a:endParaRPr sz="20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sym typeface="+mn-ea"/>
              </a:rPr>
              <a:t>       </a:t>
            </a:r>
            <a:r>
              <a:rPr sz="2000">
                <a:latin typeface="等线" panose="02010600030101010101" charset="-122"/>
                <a:ea typeface="等线" panose="02010600030101010101" charset="-122"/>
                <a:cs typeface="等线" panose="02010600030101010101" charset="-122"/>
              </a:rPr>
              <a:t>关联关系（Association）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是合法的。在UML图形中，关联关系用一条连接两个类的实线表示。</a:t>
            </a:r>
            <a:endParaRPr sz="20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sym typeface="+mn-ea"/>
              </a:rPr>
              <a:t>       </a:t>
            </a:r>
            <a:r>
              <a:rPr sz="2000">
                <a:latin typeface="等线" panose="02010600030101010101" charset="-122"/>
                <a:ea typeface="等线" panose="02010600030101010101" charset="-122"/>
                <a:cs typeface="等线" panose="02010600030101010101" charset="-122"/>
              </a:rPr>
              <a:t>在UML中，有可应用到关联的基本修饰。</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492125" y="3693160"/>
            <a:ext cx="11313160" cy="2245360"/>
          </a:xfrm>
          <a:prstGeom prst="rect">
            <a:avLst/>
          </a:prstGeom>
          <a:noFill/>
          <a:ln w="9525">
            <a:noFill/>
          </a:ln>
        </p:spPr>
        <p:txBody>
          <a:bodyPr wrap="square">
            <a:spAutoFit/>
          </a:bodyPr>
          <a:p>
            <a:pPr indent="0">
              <a:lnSpc>
                <a:spcPct val="140000"/>
              </a:lnSpc>
            </a:pPr>
            <a:r>
              <a:rPr lang="en-US" sz="2000" b="0">
                <a:latin typeface="等线" panose="02010600030101010101" charset="-122"/>
                <a:ea typeface="等线" panose="02010600030101010101" charset="-122"/>
                <a:cs typeface="等线" panose="02010600030101010101" charset="-122"/>
              </a:rPr>
              <a:t>4.</a:t>
            </a:r>
            <a:r>
              <a:rPr sz="2000" b="0">
                <a:latin typeface="等线" panose="02010600030101010101" charset="-122"/>
                <a:ea typeface="等线" panose="02010600030101010101" charset="-122"/>
                <a:cs typeface="等线" panose="02010600030101010101" charset="-122"/>
              </a:rPr>
              <a:t>实现关系</a:t>
            </a:r>
            <a:endParaRPr sz="2000" b="0">
              <a:latin typeface="等线" panose="02010600030101010101" charset="-122"/>
              <a:ea typeface="等线" panose="02010600030101010101" charset="-122"/>
              <a:cs typeface="等线" panose="02010600030101010101" charset="-122"/>
            </a:endParaRPr>
          </a:p>
          <a:p>
            <a:pPr indent="0">
              <a:lnSpc>
                <a:spcPct val="140000"/>
              </a:lnSpc>
            </a:pPr>
            <a:r>
              <a:rPr lang="en-US" sz="2000">
                <a:latin typeface="等线" panose="02010600030101010101" charset="-122"/>
                <a:ea typeface="等线" panose="02010600030101010101" charset="-122"/>
                <a:cs typeface="等线" panose="02010600030101010101" charset="-122"/>
                <a:sym typeface="+mn-ea"/>
              </a:rPr>
              <a:t>       </a:t>
            </a:r>
            <a:r>
              <a:rPr sz="2000" b="0">
                <a:latin typeface="等线" panose="02010600030101010101" charset="-122"/>
                <a:ea typeface="等线" panose="02010600030101010101" charset="-122"/>
                <a:cs typeface="等线" panose="02010600030101010101" charset="-122"/>
              </a:rPr>
              <a:t>实现关系将不同语义层内的元素连接起来，通常建立在不同的模型内。实现关系通常在两种情况下被使用：在接口和实现该接口的类之间。在用例及实现该用例之间的协作之间。</a:t>
            </a:r>
            <a:endParaRPr sz="2000" b="0">
              <a:latin typeface="等线" panose="02010600030101010101" charset="-122"/>
              <a:ea typeface="等线" panose="02010600030101010101" charset="-122"/>
              <a:cs typeface="等线" panose="02010600030101010101" charset="-122"/>
            </a:endParaRPr>
          </a:p>
          <a:p>
            <a:pPr indent="0">
              <a:lnSpc>
                <a:spcPct val="140000"/>
              </a:lnSpc>
            </a:pPr>
            <a:r>
              <a:rPr lang="en-US" sz="2000">
                <a:latin typeface="等线" panose="02010600030101010101" charset="-122"/>
                <a:ea typeface="等线" panose="02010600030101010101" charset="-122"/>
                <a:cs typeface="等线" panose="02010600030101010101" charset="-122"/>
                <a:sym typeface="+mn-ea"/>
              </a:rPr>
              <a:t>       </a:t>
            </a:r>
            <a:r>
              <a:rPr sz="2000" b="0">
                <a:latin typeface="等线" panose="02010600030101010101" charset="-122"/>
                <a:ea typeface="等线" panose="02010600030101010101" charset="-122"/>
                <a:cs typeface="等线" panose="02010600030101010101" charset="-122"/>
              </a:rPr>
              <a:t>在UML中，实现关系符号与泛化关系的符号类似，用一个带指向接口的空心三角箭头的虚线表示。</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077595" y="1487805"/>
            <a:ext cx="7906385" cy="398780"/>
          </a:xfrm>
          <a:prstGeom prst="rect">
            <a:avLst/>
          </a:prstGeom>
          <a:noFill/>
          <a:ln w="9525">
            <a:noFill/>
          </a:ln>
        </p:spPr>
        <p:txBody>
          <a:bodyPr wrap="square">
            <a:spAutoFit/>
          </a:bodyPr>
          <a:p>
            <a:pPr indent="0" algn="l"/>
            <a:r>
              <a:rPr sz="2000" b="0">
                <a:latin typeface="等线" panose="02010600030101010101" charset="-122"/>
                <a:ea typeface="等线" panose="02010600030101010101" charset="-122"/>
              </a:rPr>
              <a:t>简述题：简述对象和类的区别</a:t>
            </a:r>
            <a:r>
              <a:rPr sz="2000" b="0"/>
              <a:t>。</a:t>
            </a:r>
            <a:endParaRPr lang="zh-CN" altLang="en-US" sz="2000" b="0">
              <a:ea typeface="等线" panose="02010600030101010101" charset="-122"/>
            </a:endParaRPr>
          </a:p>
        </p:txBody>
      </p:sp>
      <p:sp>
        <p:nvSpPr>
          <p:cNvPr id="3" name="文本框 2"/>
          <p:cNvSpPr txBox="1"/>
          <p:nvPr/>
        </p:nvSpPr>
        <p:spPr>
          <a:xfrm>
            <a:off x="1077595" y="1886585"/>
            <a:ext cx="10574020" cy="1630045"/>
          </a:xfrm>
          <a:prstGeom prst="rect">
            <a:avLst/>
          </a:prstGeom>
          <a:noFill/>
          <a:ln w="9525">
            <a:noFill/>
          </a:ln>
        </p:spPr>
        <p:txBody>
          <a:bodyPr wrap="square">
            <a:spAutoFit/>
          </a:bodyPr>
          <a:p>
            <a:pPr indent="0"/>
            <a:r>
              <a:rPr lang="zh-CN" sz="2000" b="0">
                <a:solidFill>
                  <a:srgbClr val="FF0000"/>
                </a:solidFill>
                <a:ea typeface="等线" panose="02010600030101010101" charset="-122"/>
              </a:rPr>
              <a:t>答案：</a:t>
            </a:r>
            <a:endParaRPr lang="zh-CN" sz="2000" b="0">
              <a:solidFill>
                <a:srgbClr val="FF0000"/>
              </a:solidFill>
              <a:ea typeface="等线" panose="02010600030101010101" charset="-122"/>
            </a:endParaRPr>
          </a:p>
          <a:p>
            <a:pPr indent="0"/>
            <a:r>
              <a:rPr lang="zh-CN" sz="2000" b="0">
                <a:solidFill>
                  <a:srgbClr val="FF0000"/>
                </a:solidFill>
                <a:ea typeface="等线" panose="02010600030101010101" charset="-122"/>
              </a:rPr>
              <a:t>1）对象是一个存在于时间和空间中的具体的实体，而类仅代表一个抽象，抽象出对象的本质。</a:t>
            </a:r>
            <a:endParaRPr lang="zh-CN" sz="2000" b="0">
              <a:solidFill>
                <a:srgbClr val="FF0000"/>
              </a:solidFill>
              <a:ea typeface="等线" panose="02010600030101010101" charset="-122"/>
            </a:endParaRPr>
          </a:p>
          <a:p>
            <a:pPr indent="0"/>
            <a:r>
              <a:rPr lang="zh-CN" sz="2000" b="0">
                <a:solidFill>
                  <a:srgbClr val="FF0000"/>
                </a:solidFill>
                <a:ea typeface="等线" panose="02010600030101010101" charset="-122"/>
              </a:rPr>
              <a:t>2）类是共享一个公共结构和一个公共行为的对象的集合。</a:t>
            </a:r>
            <a:endParaRPr lang="zh-CN" sz="2000" b="0">
              <a:solidFill>
                <a:srgbClr val="FF0000"/>
              </a:solidFill>
              <a:ea typeface="等线" panose="02010600030101010101" charset="-122"/>
            </a:endParaRPr>
          </a:p>
          <a:p>
            <a:pPr indent="0"/>
            <a:r>
              <a:rPr lang="zh-CN" sz="2000" b="0">
                <a:solidFill>
                  <a:srgbClr val="FF0000"/>
                </a:solidFill>
                <a:ea typeface="等线" panose="02010600030101010101" charset="-122"/>
              </a:rPr>
              <a:t>3）类是静态的，对象是动态的。类是一般化，对象是个性化。类是定义，对象是实例。类是抽象，对象是具体。</a:t>
            </a:r>
            <a:endParaRPr lang="zh-CN" sz="2000" b="0">
              <a:solidFill>
                <a:srgbClr val="FF0000"/>
              </a:solidFill>
              <a:ea typeface="等线" panose="02010600030101010101" charset="-122"/>
            </a:endParaRPr>
          </a:p>
        </p:txBody>
      </p:sp>
      <p:sp>
        <p:nvSpPr>
          <p:cNvPr id="4" name="文本框 3"/>
          <p:cNvSpPr txBox="1"/>
          <p:nvPr/>
        </p:nvSpPr>
        <p:spPr>
          <a:xfrm>
            <a:off x="1077595" y="4031615"/>
            <a:ext cx="10574020" cy="1014730"/>
          </a:xfrm>
          <a:prstGeom prst="rect">
            <a:avLst/>
          </a:prstGeom>
          <a:noFill/>
          <a:ln w="9525">
            <a:noFill/>
          </a:ln>
        </p:spPr>
        <p:txBody>
          <a:bodyPr wrap="square">
            <a:spAutoFit/>
          </a:bodyPr>
          <a:p>
            <a:pPr indent="0"/>
            <a:r>
              <a:rPr lang="zh-CN" sz="2000" b="0">
                <a:ea typeface="等线" panose="02010600030101010101" charset="-122"/>
              </a:rPr>
              <a:t>选择题：UML中定义了4种基本依赖，分别是使用依赖、抽象依赖、授权依赖和（）依赖。</a:t>
            </a:r>
            <a:endParaRPr lang="zh-CN" sz="2000" b="0">
              <a:ea typeface="等线" panose="02010600030101010101" charset="-122"/>
            </a:endParaRPr>
          </a:p>
          <a:p>
            <a:pPr indent="0"/>
            <a:endParaRPr lang="zh-CN" sz="2000" b="0">
              <a:ea typeface="等线" panose="02010600030101010101" charset="-122"/>
            </a:endParaRPr>
          </a:p>
          <a:p>
            <a:pPr indent="0"/>
            <a:r>
              <a:rPr lang="zh-CN" altLang="en-US" sz="2000" b="0">
                <a:ea typeface="等线" panose="02010600030101010101" charset="-122"/>
              </a:rPr>
              <a:t>A.参数  B.派生 C.访问 D.绑定</a:t>
            </a:r>
            <a:endParaRPr lang="zh-CN" altLang="en-US" sz="2000" b="0">
              <a:ea typeface="等线" panose="02010600030101010101" charset="-122"/>
            </a:endParaRPr>
          </a:p>
        </p:txBody>
      </p:sp>
      <p:sp>
        <p:nvSpPr>
          <p:cNvPr id="5" name="文本框 4"/>
          <p:cNvSpPr txBox="1"/>
          <p:nvPr/>
        </p:nvSpPr>
        <p:spPr>
          <a:xfrm>
            <a:off x="1077595" y="5318760"/>
            <a:ext cx="7906385" cy="398780"/>
          </a:xfrm>
          <a:prstGeom prst="rect">
            <a:avLst/>
          </a:prstGeom>
          <a:noFill/>
          <a:ln w="9525">
            <a:noFill/>
          </a:ln>
        </p:spPr>
        <p:txBody>
          <a:bodyPr wrap="square">
            <a:spAutoFit/>
          </a:bodyPr>
          <a:p>
            <a:pPr indent="0"/>
            <a:r>
              <a:rPr lang="zh-CN" sz="2000" b="0">
                <a:solidFill>
                  <a:srgbClr val="FF0000"/>
                </a:solidFill>
                <a:ea typeface="等线" panose="02010600030101010101" charset="-122"/>
              </a:rPr>
              <a:t>答案：D</a:t>
            </a:r>
            <a:endParaRPr lang="zh-CN" altLang="en-US" sz="2000" b="0">
              <a:solidFill>
                <a:srgbClr val="FF0000"/>
              </a:solidFill>
              <a:ea typeface="等线" panose="02010600030101010101" charset="-122"/>
            </a:endParaRPr>
          </a:p>
        </p:txBody>
      </p:sp>
      <p:grpSp>
        <p:nvGrpSpPr>
          <p:cNvPr id="2" name="组合 1"/>
          <p:cNvGrpSpPr/>
          <p:nvPr/>
        </p:nvGrpSpPr>
        <p:grpSpPr>
          <a:xfrm>
            <a:off x="3629660" y="279400"/>
            <a:ext cx="4987925" cy="1073785"/>
            <a:chOff x="3659868" y="841828"/>
            <a:chExt cx="4540704" cy="1074057"/>
          </a:xfrm>
        </p:grpSpPr>
        <p:sp>
          <p:nvSpPr>
            <p:cNvPr id="6" name="任意多边形 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 name="组合 6"/>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7" name="文本框 106"/>
            <p:cNvSpPr txBox="1"/>
            <p:nvPr/>
          </p:nvSpPr>
          <p:spPr>
            <a:xfrm>
              <a:off x="4278976" y="1226100"/>
              <a:ext cx="3058544" cy="522102"/>
            </a:xfrm>
            <a:prstGeom prst="rect">
              <a:avLst/>
            </a:prstGeom>
            <a:noFill/>
          </p:spPr>
          <p:txBody>
            <a:bodyPr wrap="square" rtlCol="0">
              <a:spAutoFit/>
            </a:bodyPr>
            <a:p>
              <a:pPr algn="ctr"/>
              <a:r>
                <a:rPr lang="en-US" altLang="zh-CN" sz="2800" b="1" dirty="0" smtClean="0">
                  <a:latin typeface="宋体" panose="02010600030101010101" pitchFamily="2" charset="-122"/>
                  <a:ea typeface="宋体" panose="02010600030101010101" pitchFamily="2" charset="-122"/>
                </a:rPr>
                <a:t>Q &amp; A</a:t>
              </a:r>
              <a:endParaRPr lang="en-US" altLang="zh-CN" sz="2800" b="1" dirty="0" smtClean="0">
                <a:latin typeface="宋体" panose="02010600030101010101" pitchFamily="2" charset="-122"/>
                <a:ea typeface="宋体" panose="02010600030101010101" pitchFamily="2" charset="-122"/>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0" grpId="0"/>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2900" y="5052695"/>
            <a:ext cx="4158615"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顺序图和通信图</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03</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顺序图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531495" y="1271270"/>
            <a:ext cx="11209020" cy="3858260"/>
          </a:xfrm>
          <a:prstGeom prst="rect">
            <a:avLst/>
          </a:prstGeom>
          <a:noFill/>
          <a:ln w="9525">
            <a:noFill/>
          </a:ln>
        </p:spPr>
        <p:txBody>
          <a:bodyPr wrap="square">
            <a:spAutoFit/>
          </a:bodyPr>
          <a:p>
            <a:pPr indent="0">
              <a:lnSpc>
                <a:spcPct val="120000"/>
              </a:lnSpc>
            </a:pPr>
            <a:r>
              <a:rPr lang="en-US" sz="2400" b="1">
                <a:latin typeface="等线" panose="02010600030101010101" charset="-122"/>
                <a:ea typeface="等线" panose="02010600030101010101" charset="-122"/>
                <a:cs typeface="等线" panose="02010600030101010101" charset="-122"/>
              </a:rPr>
              <a:t>1.定义与作用  </a:t>
            </a:r>
            <a:r>
              <a:rPr lang="en-US" sz="2000" b="1">
                <a:latin typeface="等线" panose="02010600030101010101" charset="-122"/>
                <a:ea typeface="等线" panose="02010600030101010101" charset="-122"/>
                <a:cs typeface="等线" panose="02010600030101010101" charset="-122"/>
              </a:rPr>
              <a:t>    </a:t>
            </a:r>
            <a:r>
              <a:rPr lang="en-US" sz="2000">
                <a:latin typeface="等线" panose="02010600030101010101" charset="-122"/>
                <a:ea typeface="等线" panose="02010600030101010101" charset="-122"/>
                <a:cs typeface="等线" panose="02010600030101010101" charset="-122"/>
              </a:rPr>
              <a:t> </a:t>
            </a:r>
            <a:endParaRPr lang="en-US" sz="20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rPr>
              <a:t>       </a:t>
            </a:r>
            <a:r>
              <a:rPr sz="2000">
                <a:solidFill>
                  <a:srgbClr val="FF0000"/>
                </a:solidFill>
                <a:latin typeface="等线" panose="02010600030101010101" charset="-122"/>
                <a:ea typeface="等线" panose="02010600030101010101" charset="-122"/>
                <a:cs typeface="等线" panose="02010600030101010101" charset="-122"/>
              </a:rPr>
              <a:t>顺序图</a:t>
            </a:r>
            <a:r>
              <a:rPr lang="en-US" altLang="zh-CN" sz="2000" baseline="30000">
                <a:ea typeface="等线" panose="02010600030101010101" charset="-122"/>
                <a:sym typeface="+mn-ea"/>
              </a:rPr>
              <a:t>[5]</a:t>
            </a:r>
            <a:r>
              <a:rPr sz="2000">
                <a:latin typeface="等线" panose="02010600030101010101" charset="-122"/>
                <a:ea typeface="等线" panose="02010600030101010101" charset="-122"/>
                <a:cs typeface="等线" panose="02010600030101010101" charset="-122"/>
              </a:rPr>
              <a:t>是强调消息时间顺序的交互图，它描述了对象之间传送消息的时间顺序，用于表示用例中的行为顺序。</a:t>
            </a:r>
            <a:endParaRPr sz="2000">
              <a:latin typeface="等线" panose="02010600030101010101" charset="-122"/>
              <a:ea typeface="等线" panose="02010600030101010101" charset="-122"/>
              <a:cs typeface="等线" panose="02010600030101010101" charset="-122"/>
            </a:endParaRPr>
          </a:p>
          <a:p>
            <a:pPr indent="0">
              <a:lnSpc>
                <a:spcPct val="120000"/>
              </a:lnSpc>
            </a:pPr>
            <a:endParaRPr sz="20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sym typeface="+mn-ea"/>
              </a:rPr>
              <a:t>       </a:t>
            </a:r>
            <a:r>
              <a:rPr sz="2000">
                <a:latin typeface="等线" panose="02010600030101010101" charset="-122"/>
                <a:ea typeface="等线" panose="02010600030101010101" charset="-122"/>
                <a:cs typeface="等线" panose="02010600030101010101" charset="-122"/>
              </a:rPr>
              <a:t>顺序图显示不同业务对象如何交互，对于交流当前业务如何进行很有用。因此，一个用于描述业务的顺序图能被当作一个需求文件使用，为实现一个未来系统传递需求。</a:t>
            </a:r>
            <a:endParaRPr sz="2000">
              <a:latin typeface="等线" panose="02010600030101010101" charset="-122"/>
              <a:ea typeface="等线" panose="02010600030101010101" charset="-122"/>
              <a:cs typeface="等线" panose="02010600030101010101" charset="-122"/>
            </a:endParaRPr>
          </a:p>
          <a:p>
            <a:pPr indent="0">
              <a:lnSpc>
                <a:spcPct val="120000"/>
              </a:lnSpc>
            </a:pPr>
            <a:endParaRPr sz="200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sym typeface="+mn-ea"/>
              </a:rPr>
              <a:t>       </a:t>
            </a:r>
            <a:r>
              <a:rPr sz="2000">
                <a:latin typeface="等线" panose="02010600030101010101" charset="-122"/>
                <a:ea typeface="等线" panose="02010600030101010101" charset="-122"/>
                <a:cs typeface="等线" panose="02010600030101010101" charset="-122"/>
              </a:rPr>
              <a:t>顺序图一般用于确认和丰富一个使用情境的逻辑，主要用途之一就是把用例图、类图表达的需求，转化为进一步、更加正是层次的精确表达。相对于用例图、类图的静态表示，顺序图描述的是一种</a:t>
            </a:r>
            <a:r>
              <a:rPr sz="2000">
                <a:solidFill>
                  <a:srgbClr val="FF0000"/>
                </a:solidFill>
                <a:latin typeface="等线" panose="02010600030101010101" charset="-122"/>
                <a:ea typeface="等线" panose="02010600030101010101" charset="-122"/>
                <a:cs typeface="等线" panose="02010600030101010101" charset="-122"/>
              </a:rPr>
              <a:t>动态关系</a:t>
            </a:r>
            <a:r>
              <a:rPr lang="zh-CN" sz="2000">
                <a:latin typeface="等线" panose="02010600030101010101" charset="-122"/>
                <a:ea typeface="等线" panose="02010600030101010101" charset="-122"/>
                <a:cs typeface="等线" panose="02010600030101010101" charset="-122"/>
              </a:rPr>
              <a:t>。</a:t>
            </a:r>
            <a:endParaRPr lang="zh-CN"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顺序图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432435" y="3209925"/>
            <a:ext cx="6915150" cy="1938020"/>
          </a:xfrm>
          <a:prstGeom prst="rect">
            <a:avLst/>
          </a:prstGeom>
          <a:noFill/>
          <a:ln w="9525">
            <a:noFill/>
          </a:ln>
        </p:spPr>
        <p:txBody>
          <a:bodyPr wrap="square">
            <a:spAutoFit/>
          </a:bodyPr>
          <a:p>
            <a:pPr indent="0">
              <a:lnSpc>
                <a:spcPct val="120000"/>
              </a:lnSpc>
            </a:pPr>
            <a:r>
              <a:rPr lang="zh-CN" sz="2000" b="0">
                <a:latin typeface="等线" panose="02010600030101010101" charset="-122"/>
                <a:ea typeface="等线" panose="02010600030101010101" charset="-122"/>
                <a:cs typeface="等线" panose="02010600030101010101" charset="-122"/>
              </a:rPr>
              <a:t>(1)</a:t>
            </a:r>
            <a:r>
              <a:rPr lang="zh-CN" sz="2000" b="0">
                <a:solidFill>
                  <a:srgbClr val="FF0000"/>
                </a:solidFill>
                <a:latin typeface="等线" panose="02010600030101010101" charset="-122"/>
                <a:ea typeface="等线" panose="02010600030101010101" charset="-122"/>
                <a:cs typeface="等线" panose="02010600030101010101" charset="-122"/>
              </a:rPr>
              <a:t>生命线</a:t>
            </a:r>
            <a:r>
              <a:rPr lang="zh-CN" sz="2000" b="0">
                <a:latin typeface="等线" panose="02010600030101010101" charset="-122"/>
                <a:ea typeface="等线" panose="02010600030101010101" charset="-122"/>
                <a:cs typeface="等线" panose="02010600030101010101" charset="-122"/>
              </a:rPr>
              <a:t>用一条纵向虚线表示。对象在生命线上包含两种状态：</a:t>
            </a:r>
            <a:r>
              <a:rPr lang="zh-CN" sz="2000" b="0">
                <a:solidFill>
                  <a:srgbClr val="FF0000"/>
                </a:solidFill>
                <a:latin typeface="等线" panose="02010600030101010101" charset="-122"/>
                <a:ea typeface="等线" panose="02010600030101010101" charset="-122"/>
                <a:cs typeface="等线" panose="02010600030101010101" charset="-122"/>
              </a:rPr>
              <a:t>激活状态</a:t>
            </a:r>
            <a:r>
              <a:rPr lang="zh-CN" sz="2000" b="0">
                <a:latin typeface="等线" panose="02010600030101010101" charset="-122"/>
                <a:ea typeface="等线" panose="02010600030101010101" charset="-122"/>
                <a:cs typeface="等线" panose="02010600030101010101" charset="-122"/>
              </a:rPr>
              <a:t>和</a:t>
            </a:r>
            <a:r>
              <a:rPr lang="zh-CN" sz="2000" b="0">
                <a:solidFill>
                  <a:srgbClr val="FF0000"/>
                </a:solidFill>
                <a:latin typeface="等线" panose="02010600030101010101" charset="-122"/>
                <a:ea typeface="等线" panose="02010600030101010101" charset="-122"/>
                <a:cs typeface="等线" panose="02010600030101010101" charset="-122"/>
              </a:rPr>
              <a:t>休眠状态</a:t>
            </a:r>
            <a:r>
              <a:rPr lang="zh-CN" sz="2000" b="0">
                <a:latin typeface="等线" panose="02010600030101010101" charset="-122"/>
                <a:ea typeface="等线" panose="02010600030101010101" charset="-122"/>
                <a:cs typeface="等线" panose="02010600030101010101" charset="-122"/>
              </a:rPr>
              <a:t>。</a:t>
            </a:r>
            <a:endParaRPr lang="zh-CN" sz="2000" b="0">
              <a:latin typeface="等线" panose="02010600030101010101" charset="-122"/>
              <a:ea typeface="等线" panose="02010600030101010101" charset="-122"/>
              <a:cs typeface="等线" panose="02010600030101010101" charset="-122"/>
            </a:endParaRPr>
          </a:p>
          <a:p>
            <a:pPr indent="0">
              <a:lnSpc>
                <a:spcPct val="120000"/>
              </a:lnSpc>
            </a:pPr>
            <a:r>
              <a:rPr lang="zh-CN" sz="2000" b="0">
                <a:latin typeface="等线" panose="02010600030101010101" charset="-122"/>
                <a:ea typeface="等线" panose="02010600030101010101" charset="-122"/>
                <a:cs typeface="等线" panose="02010600030101010101" charset="-122"/>
              </a:rPr>
              <a:t>(2)在UML中，</a:t>
            </a:r>
            <a:r>
              <a:rPr lang="zh-CN" sz="2000" b="0">
                <a:solidFill>
                  <a:srgbClr val="FF0000"/>
                </a:solidFill>
                <a:latin typeface="等线" panose="02010600030101010101" charset="-122"/>
                <a:ea typeface="等线" panose="02010600030101010101" charset="-122"/>
                <a:cs typeface="等线" panose="02010600030101010101" charset="-122"/>
              </a:rPr>
              <a:t>对象</a:t>
            </a:r>
            <a:r>
              <a:rPr lang="zh-CN" sz="2000" b="0">
                <a:latin typeface="等线" panose="02010600030101010101" charset="-122"/>
                <a:ea typeface="等线" panose="02010600030101010101" charset="-122"/>
                <a:cs typeface="等线" panose="02010600030101010101" charset="-122"/>
              </a:rPr>
              <a:t>表示为一个矩形，其中对象名称标有</a:t>
            </a:r>
            <a:r>
              <a:rPr lang="zh-CN" sz="2000" b="0">
                <a:solidFill>
                  <a:srgbClr val="FF0000"/>
                </a:solidFill>
                <a:latin typeface="等线" panose="02010600030101010101" charset="-122"/>
                <a:ea typeface="等线" panose="02010600030101010101" charset="-122"/>
                <a:cs typeface="等线" panose="02010600030101010101" charset="-122"/>
              </a:rPr>
              <a:t>下划线</a:t>
            </a:r>
            <a:r>
              <a:rPr lang="zh-CN" sz="2000" b="0">
                <a:latin typeface="等线" panose="02010600030101010101" charset="-122"/>
                <a:ea typeface="等线" panose="02010600030101010101" charset="-122"/>
                <a:cs typeface="等线" panose="02010600030101010101" charset="-122"/>
              </a:rPr>
              <a:t>。</a:t>
            </a:r>
            <a:endParaRPr lang="zh-CN" altLang="en-US" sz="2000" b="0">
              <a:latin typeface="等线" panose="02010600030101010101" charset="-122"/>
              <a:ea typeface="等线" panose="02010600030101010101" charset="-122"/>
              <a:cs typeface="等线" panose="02010600030101010101" charset="-122"/>
            </a:endParaRPr>
          </a:p>
        </p:txBody>
      </p:sp>
      <p:pic>
        <p:nvPicPr>
          <p:cNvPr id="4" name="图片 1"/>
          <p:cNvPicPr>
            <a:picLocks noChangeAspect="1"/>
          </p:cNvPicPr>
          <p:nvPr/>
        </p:nvPicPr>
        <p:blipFill>
          <a:blip r:embed="rId1"/>
          <a:stretch>
            <a:fillRect/>
          </a:stretch>
        </p:blipFill>
        <p:spPr>
          <a:xfrm>
            <a:off x="8315325" y="2021205"/>
            <a:ext cx="3639185" cy="4756785"/>
          </a:xfrm>
          <a:prstGeom prst="rect">
            <a:avLst/>
          </a:prstGeom>
        </p:spPr>
      </p:pic>
      <p:sp>
        <p:nvSpPr>
          <p:cNvPr id="2" name="文本框 1"/>
          <p:cNvSpPr txBox="1"/>
          <p:nvPr/>
        </p:nvSpPr>
        <p:spPr>
          <a:xfrm>
            <a:off x="427355" y="1497330"/>
            <a:ext cx="11169650" cy="1076325"/>
          </a:xfrm>
          <a:prstGeom prst="rect">
            <a:avLst/>
          </a:prstGeom>
          <a:noFill/>
          <a:ln w="9525">
            <a:noFill/>
          </a:ln>
        </p:spPr>
        <p:txBody>
          <a:bodyPr wrap="square">
            <a:spAutoFit/>
          </a:bodyPr>
          <a:p>
            <a:pPr indent="0"/>
            <a:r>
              <a:rPr lang="zh-CN" sz="2400" b="1">
                <a:latin typeface="等线" panose="02010600030101010101" charset="-122"/>
                <a:ea typeface="等线" panose="02010600030101010101" charset="-122"/>
                <a:cs typeface="等线" panose="02010600030101010101" charset="-122"/>
              </a:rPr>
              <a:t>2.基本元素</a:t>
            </a:r>
            <a:endParaRPr lang="en-US" sz="1200" b="0">
              <a:latin typeface="等线" panose="02010600030101010101" charset="-122"/>
              <a:ea typeface="等线" panose="02010600030101010101" charset="-122"/>
              <a:cs typeface="等线" panose="02010600030101010101" charset="-122"/>
            </a:endParaRPr>
          </a:p>
          <a:p>
            <a:pPr indent="0"/>
            <a:r>
              <a:rPr lang="zh-CN" sz="2000">
                <a:latin typeface="等线" panose="02010600030101010101" charset="-122"/>
                <a:ea typeface="等线" panose="02010600030101010101" charset="-122"/>
                <a:cs typeface="等线" panose="02010600030101010101" charset="-122"/>
                <a:sym typeface="+mn-ea"/>
              </a:rPr>
              <a:t>       </a:t>
            </a:r>
            <a:r>
              <a:rPr lang="zh-CN" sz="2000" b="0">
                <a:latin typeface="等线" panose="02010600030101010101" charset="-122"/>
                <a:ea typeface="等线" panose="02010600030101010101" charset="-122"/>
                <a:cs typeface="等线" panose="02010600030101010101" charset="-122"/>
              </a:rPr>
              <a:t>顺序图将交互关系表现为一个二维图，</a:t>
            </a:r>
            <a:r>
              <a:rPr lang="zh-CN" sz="2000" b="0">
                <a:solidFill>
                  <a:srgbClr val="FF0000"/>
                </a:solidFill>
                <a:latin typeface="等线" panose="02010600030101010101" charset="-122"/>
                <a:ea typeface="等线" panose="02010600030101010101" charset="-122"/>
                <a:cs typeface="等线" panose="02010600030101010101" charset="-122"/>
              </a:rPr>
              <a:t>纵向是时间轴</a:t>
            </a:r>
            <a:r>
              <a:rPr lang="zh-CN" sz="2000" b="0">
                <a:latin typeface="等线" panose="02010600030101010101" charset="-122"/>
                <a:ea typeface="等线" panose="02010600030101010101" charset="-122"/>
                <a:cs typeface="等线" panose="02010600030101010101" charset="-122"/>
              </a:rPr>
              <a:t>，时间沿竖线向下延伸。</a:t>
            </a:r>
            <a:r>
              <a:rPr lang="zh-CN" sz="2000" b="0">
                <a:solidFill>
                  <a:srgbClr val="FF0000"/>
                </a:solidFill>
                <a:latin typeface="等线" panose="02010600030101010101" charset="-122"/>
                <a:ea typeface="等线" panose="02010600030101010101" charset="-122"/>
                <a:cs typeface="等线" panose="02010600030101010101" charset="-122"/>
              </a:rPr>
              <a:t>横向轴代表了在协作中各独立对象的类元角色</a:t>
            </a:r>
            <a:r>
              <a:rPr lang="zh-CN" sz="2000" b="0">
                <a:latin typeface="等线" panose="02010600030101010101" charset="-122"/>
                <a:ea typeface="等线" panose="02010600030101010101" charset="-122"/>
                <a:cs typeface="等线" panose="02010600030101010101" charset="-122"/>
              </a:rPr>
              <a:t>，类元角色的活动用生命线表示。</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顺序图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91440" y="2383790"/>
            <a:ext cx="5882640" cy="4154170"/>
          </a:xfrm>
          <a:prstGeom prst="rect">
            <a:avLst/>
          </a:prstGeom>
          <a:noFill/>
          <a:ln w="9525">
            <a:noFill/>
          </a:ln>
        </p:spPr>
        <p:txBody>
          <a:bodyPr wrap="square">
            <a:spAutoFit/>
          </a:bodyPr>
          <a:p>
            <a:pPr indent="0">
              <a:lnSpc>
                <a:spcPct val="120000"/>
              </a:lnSpc>
            </a:pPr>
            <a:r>
              <a:rPr lang="zh-CN" sz="2000" b="0">
                <a:latin typeface="等线" panose="02010600030101010101" charset="-122"/>
                <a:ea typeface="等线" panose="02010600030101010101" charset="-122"/>
                <a:cs typeface="等线" panose="02010600030101010101" charset="-122"/>
              </a:rPr>
              <a:t>(4)</a:t>
            </a:r>
            <a:r>
              <a:rPr lang="zh-CN" sz="2000" b="0">
                <a:solidFill>
                  <a:srgbClr val="FF0000"/>
                </a:solidFill>
                <a:latin typeface="等线" panose="02010600030101010101" charset="-122"/>
                <a:ea typeface="等线" panose="02010600030101010101" charset="-122"/>
                <a:cs typeface="等线" panose="02010600030101010101" charset="-122"/>
              </a:rPr>
              <a:t>消息</a:t>
            </a:r>
            <a:r>
              <a:rPr lang="zh-CN" sz="2000" b="0">
                <a:latin typeface="等线" panose="02010600030101010101" charset="-122"/>
                <a:ea typeface="等线" panose="02010600030101010101" charset="-122"/>
                <a:cs typeface="等线" panose="02010600030101010101" charset="-122"/>
              </a:rPr>
              <a:t>是对象之间的通信，是两个对象之间的单路通信，是从发送者到接收者（两者可以是同一个对象）之间的控制信息流。</a:t>
            </a:r>
            <a:endParaRPr lang="zh-CN" sz="2000" b="0">
              <a:latin typeface="等线" panose="02010600030101010101" charset="-122"/>
              <a:ea typeface="等线" panose="02010600030101010101" charset="-122"/>
              <a:cs typeface="等线" panose="02010600030101010101" charset="-122"/>
            </a:endParaRPr>
          </a:p>
          <a:p>
            <a:pPr indent="0">
              <a:lnSpc>
                <a:spcPct val="120000"/>
              </a:lnSpc>
            </a:pPr>
            <a:endParaRPr lang="zh-CN" sz="2000" b="0">
              <a:latin typeface="等线" panose="02010600030101010101" charset="-122"/>
              <a:ea typeface="等线" panose="02010600030101010101" charset="-122"/>
              <a:cs typeface="等线" panose="02010600030101010101" charset="-122"/>
            </a:endParaRPr>
          </a:p>
          <a:p>
            <a:pPr indent="0">
              <a:lnSpc>
                <a:spcPct val="120000"/>
              </a:lnSpc>
            </a:pPr>
            <a:r>
              <a:rPr lang="zh-CN" sz="2000" b="0">
                <a:latin typeface="等线" panose="02010600030101010101" charset="-122"/>
                <a:ea typeface="等线" panose="02010600030101010101" charset="-122"/>
                <a:cs typeface="等线" panose="02010600030101010101" charset="-122"/>
              </a:rPr>
              <a:t>消息在顺序图中由有标记的箭头表示，箭头从一个对象的生命线指向另一个对象的生命线，消息按时间顺序在图中从上到下排列。其中</a:t>
            </a:r>
            <a:r>
              <a:rPr lang="zh-CN" sz="2000" b="0">
                <a:solidFill>
                  <a:srgbClr val="FF0000"/>
                </a:solidFill>
                <a:latin typeface="等线" panose="02010600030101010101" charset="-122"/>
                <a:ea typeface="等线" panose="02010600030101010101" charset="-122"/>
                <a:cs typeface="等线" panose="02010600030101010101" charset="-122"/>
              </a:rPr>
              <a:t>实线</a:t>
            </a:r>
            <a:r>
              <a:rPr lang="zh-CN" sz="2000" b="0">
                <a:latin typeface="等线" panose="02010600030101010101" charset="-122"/>
                <a:ea typeface="等线" panose="02010600030101010101" charset="-122"/>
                <a:cs typeface="等线" panose="02010600030101010101" charset="-122"/>
              </a:rPr>
              <a:t>表示发送出去的消息，</a:t>
            </a:r>
            <a:r>
              <a:rPr lang="zh-CN" sz="2000" b="0">
                <a:solidFill>
                  <a:srgbClr val="FF0000"/>
                </a:solidFill>
                <a:latin typeface="等线" panose="02010600030101010101" charset="-122"/>
                <a:ea typeface="等线" panose="02010600030101010101" charset="-122"/>
                <a:cs typeface="等线" panose="02010600030101010101" charset="-122"/>
              </a:rPr>
              <a:t>虚线</a:t>
            </a:r>
            <a:r>
              <a:rPr lang="zh-CN" sz="2000" b="0">
                <a:latin typeface="等线" panose="02010600030101010101" charset="-122"/>
                <a:ea typeface="等线" panose="02010600030101010101" charset="-122"/>
                <a:cs typeface="等线" panose="02010600030101010101" charset="-122"/>
              </a:rPr>
              <a:t>表示接受到的消息。消息可以激发某个操作、唤起某个信号或导致目标对象的创建或撤销，一个对象到另一个对象的消息用跨越对象生命线的消息线表示。</a:t>
            </a:r>
            <a:endParaRPr lang="zh-CN" altLang="en-US" sz="2000" b="0">
              <a:latin typeface="等线" panose="02010600030101010101" charset="-122"/>
              <a:ea typeface="等线" panose="02010600030101010101" charset="-122"/>
              <a:cs typeface="等线" panose="02010600030101010101" charset="-122"/>
            </a:endParaRPr>
          </a:p>
        </p:txBody>
      </p:sp>
      <p:pic>
        <p:nvPicPr>
          <p:cNvPr id="2" name="图片 2"/>
          <p:cNvPicPr>
            <a:picLocks noChangeAspect="1"/>
          </p:cNvPicPr>
          <p:nvPr/>
        </p:nvPicPr>
        <p:blipFill>
          <a:blip r:embed="rId1"/>
          <a:stretch>
            <a:fillRect/>
          </a:stretch>
        </p:blipFill>
        <p:spPr>
          <a:xfrm>
            <a:off x="5786120" y="2063115"/>
            <a:ext cx="6405880" cy="4794885"/>
          </a:xfrm>
          <a:prstGeom prst="rect">
            <a:avLst/>
          </a:prstGeom>
        </p:spPr>
      </p:pic>
      <p:sp>
        <p:nvSpPr>
          <p:cNvPr id="4" name="文本框 3"/>
          <p:cNvSpPr txBox="1"/>
          <p:nvPr/>
        </p:nvSpPr>
        <p:spPr>
          <a:xfrm>
            <a:off x="91440" y="1467485"/>
            <a:ext cx="11931015" cy="460375"/>
          </a:xfrm>
          <a:prstGeom prst="rect">
            <a:avLst/>
          </a:prstGeom>
          <a:noFill/>
        </p:spPr>
        <p:txBody>
          <a:bodyPr wrap="square" rtlCol="0" anchor="t">
            <a:spAutoFit/>
          </a:bodyPr>
          <a:p>
            <a:pPr algn="l">
              <a:lnSpc>
                <a:spcPct val="120000"/>
              </a:lnSpc>
              <a:buClrTx/>
              <a:buSzTx/>
              <a:buNone/>
            </a:pPr>
            <a:r>
              <a:rPr lang="zh-CN" sz="2000">
                <a:latin typeface="等线" panose="02010600030101010101" charset="-122"/>
                <a:ea typeface="等线" panose="02010600030101010101" charset="-122"/>
                <a:cs typeface="等线" panose="02010600030101010101" charset="-122"/>
                <a:sym typeface="+mn-ea"/>
              </a:rPr>
              <a:t>(3)</a:t>
            </a:r>
            <a:r>
              <a:rPr lang="zh-CN" sz="2000">
                <a:solidFill>
                  <a:srgbClr val="FF0000"/>
                </a:solidFill>
                <a:latin typeface="等线" panose="02010600030101010101" charset="-122"/>
                <a:ea typeface="等线" panose="02010600030101010101" charset="-122"/>
                <a:cs typeface="等线" panose="02010600030101010101" charset="-122"/>
                <a:sym typeface="+mn-ea"/>
              </a:rPr>
              <a:t>激活</a:t>
            </a:r>
            <a:r>
              <a:rPr lang="zh-CN" sz="2000">
                <a:latin typeface="等线" panose="02010600030101010101" charset="-122"/>
                <a:ea typeface="等线" panose="02010600030101010101" charset="-122"/>
                <a:cs typeface="等线" panose="02010600030101010101" charset="-122"/>
                <a:sym typeface="+mn-ea"/>
              </a:rPr>
              <a:t>是过程的执行，包括等待过程执行的时间。在顺序图中激活部分替换生命线，使用长条的矩形表示。</a:t>
            </a:r>
            <a:endParaRPr lang="zh-CN"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顺序图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429260" y="1360805"/>
            <a:ext cx="6399530" cy="4707890"/>
          </a:xfrm>
          <a:prstGeom prst="rect">
            <a:avLst/>
          </a:prstGeom>
          <a:noFill/>
          <a:ln w="9525">
            <a:noFill/>
          </a:ln>
        </p:spPr>
        <p:txBody>
          <a:bodyPr wrap="square">
            <a:spAutoFit/>
          </a:bodyPr>
          <a:p>
            <a:pPr indent="0" algn="just">
              <a:lnSpc>
                <a:spcPct val="150000"/>
              </a:lnSpc>
            </a:pPr>
            <a:r>
              <a:rPr lang="zh-CN" sz="2000" b="0">
                <a:latin typeface="等线" panose="02010600030101010101" charset="-122"/>
                <a:ea typeface="等线" panose="02010600030101010101" charset="-122"/>
                <a:cs typeface="等线" panose="02010600030101010101" charset="-122"/>
              </a:rPr>
              <a:t>(5)在顺序图中，对象安排在</a:t>
            </a:r>
            <a:r>
              <a:rPr lang="zh-CN" sz="2000" b="0">
                <a:solidFill>
                  <a:srgbClr val="FF0000"/>
                </a:solidFill>
                <a:latin typeface="等线" panose="02010600030101010101" charset="-122"/>
                <a:ea typeface="等线" panose="02010600030101010101" charset="-122"/>
                <a:cs typeface="等线" panose="02010600030101010101" charset="-122"/>
              </a:rPr>
              <a:t>X轴</a:t>
            </a:r>
            <a:r>
              <a:rPr lang="zh-CN" sz="2000" b="0">
                <a:latin typeface="等线" panose="02010600030101010101" charset="-122"/>
                <a:ea typeface="等线" panose="02010600030101010101" charset="-122"/>
                <a:cs typeface="等线" panose="02010600030101010101" charset="-122"/>
              </a:rPr>
              <a:t>。</a:t>
            </a:r>
            <a:endParaRPr lang="zh-CN" sz="2000" b="0">
              <a:latin typeface="等线" panose="02010600030101010101" charset="-122"/>
              <a:ea typeface="等线" panose="02010600030101010101" charset="-122"/>
              <a:cs typeface="等线" panose="02010600030101010101" charset="-122"/>
            </a:endParaRPr>
          </a:p>
          <a:p>
            <a:pPr indent="0" algn="just">
              <a:lnSpc>
                <a:spcPct val="150000"/>
              </a:lnSpc>
            </a:pPr>
            <a:r>
              <a:rPr lang="zh-CN" sz="2000" b="0">
                <a:latin typeface="等线" panose="02010600030101010101" charset="-122"/>
                <a:ea typeface="等线" panose="02010600030101010101" charset="-122"/>
                <a:cs typeface="等线" panose="02010600030101010101" charset="-122"/>
              </a:rPr>
              <a:t>启动交互的对象放在最左边，随后放入消息的对象放在启动交互对象的右边。</a:t>
            </a:r>
            <a:endParaRPr lang="zh-CN" sz="2000" b="0">
              <a:latin typeface="等线" panose="02010600030101010101" charset="-122"/>
              <a:ea typeface="等线" panose="02010600030101010101" charset="-122"/>
              <a:cs typeface="等线" panose="02010600030101010101" charset="-122"/>
            </a:endParaRPr>
          </a:p>
          <a:p>
            <a:pPr indent="0" algn="just">
              <a:lnSpc>
                <a:spcPct val="150000"/>
              </a:lnSpc>
            </a:pPr>
            <a:endParaRPr lang="zh-CN" sz="2000" b="0">
              <a:latin typeface="等线" panose="02010600030101010101" charset="-122"/>
              <a:ea typeface="等线" panose="02010600030101010101" charset="-122"/>
              <a:cs typeface="等线" panose="02010600030101010101" charset="-122"/>
            </a:endParaRPr>
          </a:p>
          <a:p>
            <a:pPr indent="0" algn="just">
              <a:lnSpc>
                <a:spcPct val="150000"/>
              </a:lnSpc>
            </a:pPr>
            <a:r>
              <a:rPr lang="zh-CN" sz="2000" b="0">
                <a:latin typeface="等线" panose="02010600030101010101" charset="-122"/>
                <a:ea typeface="等线" panose="02010600030101010101" charset="-122"/>
                <a:cs typeface="等线" panose="02010600030101010101" charset="-122"/>
              </a:rPr>
              <a:t>交互中对象发送和接收的消息沿着</a:t>
            </a:r>
            <a:r>
              <a:rPr lang="zh-CN" sz="2000" b="0">
                <a:solidFill>
                  <a:srgbClr val="FF0000"/>
                </a:solidFill>
                <a:latin typeface="等线" panose="02010600030101010101" charset="-122"/>
                <a:ea typeface="等线" panose="02010600030101010101" charset="-122"/>
                <a:cs typeface="等线" panose="02010600030101010101" charset="-122"/>
              </a:rPr>
              <a:t>Y轴</a:t>
            </a:r>
            <a:r>
              <a:rPr lang="zh-CN" sz="2000" b="0">
                <a:latin typeface="等线" panose="02010600030101010101" charset="-122"/>
                <a:ea typeface="等线" panose="02010600030101010101" charset="-122"/>
                <a:cs typeface="等线" panose="02010600030101010101" charset="-122"/>
              </a:rPr>
              <a:t>以</a:t>
            </a:r>
            <a:r>
              <a:rPr lang="zh-CN" sz="2000" b="0" u="sng">
                <a:latin typeface="等线" panose="02010600030101010101" charset="-122"/>
                <a:ea typeface="等线" panose="02010600030101010101" charset="-122"/>
                <a:cs typeface="等线" panose="02010600030101010101" charset="-122"/>
              </a:rPr>
              <a:t>时间增加的次序放置</a:t>
            </a:r>
            <a:r>
              <a:rPr lang="zh-CN" sz="2000" b="0">
                <a:latin typeface="等线" panose="02010600030101010101" charset="-122"/>
                <a:ea typeface="等线" panose="02010600030101010101" charset="-122"/>
                <a:cs typeface="等线" panose="02010600030101010101" charset="-122"/>
              </a:rPr>
              <a:t>。在顺序图中，有的消息对应于激活，表示它将会激活一个对象，这种消息称为</a:t>
            </a:r>
            <a:r>
              <a:rPr lang="zh-CN" sz="2000" b="0">
                <a:solidFill>
                  <a:srgbClr val="FF0000"/>
                </a:solidFill>
                <a:latin typeface="等线" panose="02010600030101010101" charset="-122"/>
                <a:ea typeface="等线" panose="02010600030101010101" charset="-122"/>
                <a:cs typeface="等线" panose="02010600030101010101" charset="-122"/>
              </a:rPr>
              <a:t>调用消息(Call Message)</a:t>
            </a:r>
            <a:r>
              <a:rPr lang="zh-CN" sz="2000" b="0">
                <a:latin typeface="等线" panose="02010600030101010101" charset="-122"/>
                <a:ea typeface="等线" panose="02010600030101010101" charset="-122"/>
                <a:cs typeface="等线" panose="02010600030101010101" charset="-122"/>
              </a:rPr>
              <a:t>；如果消息没有对应激活框，表示它不是一个调用消息，不会引发其他对象的活动，这种消息称为</a:t>
            </a:r>
            <a:r>
              <a:rPr lang="zh-CN" sz="2000" b="0">
                <a:solidFill>
                  <a:srgbClr val="FF0000"/>
                </a:solidFill>
                <a:latin typeface="等线" panose="02010600030101010101" charset="-122"/>
                <a:ea typeface="等线" panose="02010600030101010101" charset="-122"/>
                <a:cs typeface="等线" panose="02010600030101010101" charset="-122"/>
              </a:rPr>
              <a:t>发送消息(Send Message)</a:t>
            </a:r>
            <a:r>
              <a:rPr lang="zh-CN" sz="2000" b="0">
                <a:latin typeface="等线" panose="02010600030101010101" charset="-122"/>
                <a:ea typeface="等线" panose="02010600030101010101" charset="-122"/>
                <a:cs typeface="等线" panose="02010600030101010101" charset="-122"/>
              </a:rPr>
              <a:t>。</a:t>
            </a:r>
            <a:endParaRPr lang="zh-CN" altLang="en-US" sz="2000" b="0">
              <a:latin typeface="等线" panose="02010600030101010101" charset="-122"/>
              <a:ea typeface="等线" panose="02010600030101010101" charset="-122"/>
              <a:cs typeface="等线" panose="02010600030101010101" charset="-122"/>
            </a:endParaRPr>
          </a:p>
        </p:txBody>
      </p:sp>
      <p:pic>
        <p:nvPicPr>
          <p:cNvPr id="4" name="图片 3"/>
          <p:cNvPicPr>
            <a:picLocks noChangeAspect="1"/>
          </p:cNvPicPr>
          <p:nvPr/>
        </p:nvPicPr>
        <p:blipFill>
          <a:blip r:embed="rId1"/>
          <a:stretch>
            <a:fillRect/>
          </a:stretch>
        </p:blipFill>
        <p:spPr>
          <a:xfrm>
            <a:off x="6936105" y="1615440"/>
            <a:ext cx="5272405" cy="460502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3023" y="5052676"/>
            <a:ext cx="3668401"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用例和用例图</a:t>
            </a:r>
            <a:endParaRPr lang="zh-CN" altLang="en-US" sz="4000" dirty="0">
              <a:solidFill>
                <a:srgbClr val="9DC3E6"/>
              </a:solidFill>
              <a:latin typeface="方正静蕾简体" panose="02000000000000000000" pitchFamily="2" charset="-122"/>
              <a:ea typeface="方正静蕾简体" panose="02000000000000000000" pitchFamily="2" charset="-122"/>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3439"/>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01</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顺序图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429260" y="1360805"/>
            <a:ext cx="5650230" cy="2091690"/>
          </a:xfrm>
          <a:prstGeom prst="rect">
            <a:avLst/>
          </a:prstGeom>
          <a:noFill/>
          <a:ln w="9525">
            <a:noFill/>
          </a:ln>
        </p:spPr>
        <p:txBody>
          <a:bodyPr wrap="square">
            <a:spAutoFit/>
          </a:bodyPr>
          <a:p>
            <a:pPr indent="0">
              <a:lnSpc>
                <a:spcPct val="130000"/>
              </a:lnSpc>
            </a:pPr>
            <a:r>
              <a:rPr lang="zh-CN" sz="2000" b="0">
                <a:latin typeface="等线" panose="02010600030101010101" charset="-122"/>
                <a:ea typeface="等线" panose="02010600030101010101" charset="-122"/>
                <a:cs typeface="等线" panose="02010600030101010101" charset="-122"/>
              </a:rPr>
              <a:t>(6)</a:t>
            </a:r>
            <a:r>
              <a:rPr lang="zh-CN" sz="2000" b="0">
                <a:solidFill>
                  <a:srgbClr val="FF0000"/>
                </a:solidFill>
                <a:latin typeface="等线" panose="02010600030101010101" charset="-122"/>
                <a:ea typeface="等线" panose="02010600030101010101" charset="-122"/>
                <a:cs typeface="等线" panose="02010600030101010101" charset="-122"/>
              </a:rPr>
              <a:t> 同步消息</a:t>
            </a:r>
            <a:r>
              <a:rPr lang="zh-CN" sz="2000" b="0">
                <a:latin typeface="等线" panose="02010600030101010101" charset="-122"/>
                <a:ea typeface="等线" panose="02010600030101010101" charset="-122"/>
                <a:cs typeface="等线" panose="02010600030101010101" charset="-122"/>
              </a:rPr>
              <a:t>：发送消息的对象要等到接收消息的对象执行完所有操作后，发送消息的对象才能继续执行自己的操作。</a:t>
            </a:r>
            <a:endParaRPr lang="zh-CN" sz="2000" b="0">
              <a:latin typeface="等线" panose="02010600030101010101" charset="-122"/>
              <a:ea typeface="等线" panose="02010600030101010101" charset="-122"/>
              <a:cs typeface="等线" panose="02010600030101010101" charset="-122"/>
            </a:endParaRPr>
          </a:p>
          <a:p>
            <a:pPr indent="0">
              <a:lnSpc>
                <a:spcPct val="130000"/>
              </a:lnSpc>
            </a:pPr>
            <a:r>
              <a:rPr lang="zh-CN" sz="2000" b="0">
                <a:solidFill>
                  <a:srgbClr val="FF0000"/>
                </a:solidFill>
                <a:latin typeface="等线" panose="02010600030101010101" charset="-122"/>
                <a:ea typeface="等线" panose="02010600030101010101" charset="-122"/>
                <a:cs typeface="等线" panose="02010600030101010101" charset="-122"/>
              </a:rPr>
              <a:t>异步消息</a:t>
            </a:r>
            <a:r>
              <a:rPr lang="zh-CN" sz="2000" b="0">
                <a:latin typeface="等线" panose="02010600030101010101" charset="-122"/>
                <a:ea typeface="等线" panose="02010600030101010101" charset="-122"/>
                <a:cs typeface="等线" panose="02010600030101010101" charset="-122"/>
              </a:rPr>
              <a:t>：发送消息的对象发送消息后，不用等待接收对象是否执行，继续执行自己的操作。</a:t>
            </a:r>
            <a:endParaRPr lang="zh-CN" sz="2000" b="0">
              <a:latin typeface="等线" panose="02010600030101010101" charset="-122"/>
              <a:ea typeface="等线" panose="02010600030101010101" charset="-122"/>
              <a:cs typeface="等线" panose="02010600030101010101" charset="-122"/>
            </a:endParaRPr>
          </a:p>
        </p:txBody>
      </p:sp>
      <p:pic>
        <p:nvPicPr>
          <p:cNvPr id="5" name="图片 5"/>
          <p:cNvPicPr>
            <a:picLocks noChangeAspect="1"/>
          </p:cNvPicPr>
          <p:nvPr/>
        </p:nvPicPr>
        <p:blipFill>
          <a:blip r:embed="rId1"/>
          <a:srcRect b="4964"/>
          <a:stretch>
            <a:fillRect/>
          </a:stretch>
        </p:blipFill>
        <p:spPr>
          <a:xfrm>
            <a:off x="1288415" y="3388995"/>
            <a:ext cx="2654300" cy="3561715"/>
          </a:xfrm>
          <a:prstGeom prst="rect">
            <a:avLst/>
          </a:prstGeom>
        </p:spPr>
      </p:pic>
      <p:sp>
        <p:nvSpPr>
          <p:cNvPr id="100" name="文本框 99"/>
          <p:cNvSpPr txBox="1"/>
          <p:nvPr/>
        </p:nvSpPr>
        <p:spPr>
          <a:xfrm>
            <a:off x="6215380" y="1442720"/>
            <a:ext cx="5909310" cy="1568450"/>
          </a:xfrm>
          <a:prstGeom prst="rect">
            <a:avLst/>
          </a:prstGeom>
          <a:noFill/>
          <a:ln w="9525">
            <a:noFill/>
          </a:ln>
        </p:spPr>
        <p:txBody>
          <a:bodyPr wrap="square">
            <a:spAutoFit/>
          </a:bodyPr>
          <a:p>
            <a:pPr indent="0">
              <a:lnSpc>
                <a:spcPct val="120000"/>
              </a:lnSpc>
            </a:pPr>
            <a:r>
              <a:rPr lang="en-US" sz="2000" b="0">
                <a:latin typeface="等线" panose="02010600030101010101" charset="-122"/>
                <a:ea typeface="等线" panose="02010600030101010101" charset="-122"/>
                <a:cs typeface="等线" panose="02010600030101010101" charset="-122"/>
              </a:rPr>
              <a:t>(7)</a:t>
            </a:r>
            <a:r>
              <a:rPr lang="zh-CN" altLang="en-US" sz="2000" b="0">
                <a:latin typeface="等线" panose="02010600030101010101" charset="-122"/>
                <a:ea typeface="等线" panose="02010600030101010101" charset="-122"/>
                <a:cs typeface="等线" panose="02010600030101010101" charset="-122"/>
              </a:rPr>
              <a:t>创建过程中的其他内容。</a:t>
            </a:r>
            <a:endParaRPr lang="zh-CN" sz="2000" b="0">
              <a:latin typeface="等线" panose="02010600030101010101" charset="-122"/>
              <a:ea typeface="等线" panose="02010600030101010101" charset="-122"/>
              <a:cs typeface="等线" panose="02010600030101010101" charset="-122"/>
            </a:endParaRPr>
          </a:p>
          <a:p>
            <a:pPr indent="0">
              <a:lnSpc>
                <a:spcPct val="120000"/>
              </a:lnSpc>
            </a:pPr>
            <a:r>
              <a:rPr lang="zh-CN" sz="2000" b="0">
                <a:solidFill>
                  <a:srgbClr val="FF0000"/>
                </a:solidFill>
                <a:latin typeface="等线" panose="02010600030101010101" charset="-122"/>
                <a:ea typeface="等线" panose="02010600030101010101" charset="-122"/>
                <a:cs typeface="等线" panose="02010600030101010101" charset="-122"/>
              </a:rPr>
              <a:t>创建对象</a:t>
            </a:r>
            <a:r>
              <a:rPr lang="zh-CN" sz="2000" b="0">
                <a:latin typeface="等线" panose="02010600030101010101" charset="-122"/>
                <a:ea typeface="等线" panose="02010600030101010101" charset="-122"/>
                <a:cs typeface="等线" panose="02010600030101010101" charset="-122"/>
              </a:rPr>
              <a:t>：一个对象可以通过发送消息来创建另一个对象；</a:t>
            </a:r>
            <a:endParaRPr lang="zh-CN" sz="2000" b="0">
              <a:latin typeface="等线" panose="02010600030101010101" charset="-122"/>
              <a:ea typeface="等线" panose="02010600030101010101" charset="-122"/>
              <a:cs typeface="等线" panose="02010600030101010101" charset="-122"/>
            </a:endParaRPr>
          </a:p>
          <a:p>
            <a:pPr indent="0">
              <a:lnSpc>
                <a:spcPct val="120000"/>
              </a:lnSpc>
            </a:pPr>
            <a:r>
              <a:rPr lang="zh-CN" sz="2000" b="0">
                <a:solidFill>
                  <a:srgbClr val="FF0000"/>
                </a:solidFill>
                <a:latin typeface="等线" panose="02010600030101010101" charset="-122"/>
                <a:ea typeface="等线" panose="02010600030101010101" charset="-122"/>
                <a:cs typeface="等线" panose="02010600030101010101" charset="-122"/>
              </a:rPr>
              <a:t>撤销对象</a:t>
            </a:r>
            <a:r>
              <a:rPr lang="zh-CN" sz="2000" b="0">
                <a:latin typeface="等线" panose="02010600030101010101" charset="-122"/>
                <a:ea typeface="等线" panose="02010600030101010101" charset="-122"/>
                <a:cs typeface="等线" panose="02010600030101010101" charset="-122"/>
              </a:rPr>
              <a:t>：当一个对象被删除，通过“x”来表示。</a:t>
            </a:r>
            <a:endParaRPr lang="zh-CN" altLang="en-US" sz="2000" b="0">
              <a:latin typeface="等线" panose="02010600030101010101" charset="-122"/>
              <a:ea typeface="等线" panose="02010600030101010101" charset="-122"/>
              <a:cs typeface="等线" panose="02010600030101010101" charset="-122"/>
            </a:endParaRPr>
          </a:p>
        </p:txBody>
      </p:sp>
      <p:pic>
        <p:nvPicPr>
          <p:cNvPr id="6" name="图片 6"/>
          <p:cNvPicPr>
            <a:picLocks noChangeAspect="1"/>
          </p:cNvPicPr>
          <p:nvPr/>
        </p:nvPicPr>
        <p:blipFill>
          <a:blip r:embed="rId2"/>
          <a:stretch>
            <a:fillRect/>
          </a:stretch>
        </p:blipFill>
        <p:spPr>
          <a:xfrm>
            <a:off x="6621145" y="3635375"/>
            <a:ext cx="4895850" cy="322262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顺序图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431165" y="1586865"/>
            <a:ext cx="11597005" cy="3371850"/>
          </a:xfrm>
          <a:prstGeom prst="rect">
            <a:avLst/>
          </a:prstGeom>
          <a:noFill/>
          <a:ln w="9525">
            <a:noFill/>
          </a:ln>
        </p:spPr>
        <p:txBody>
          <a:bodyPr wrap="square">
            <a:spAutoFit/>
          </a:bodyPr>
          <a:p>
            <a:pPr indent="0">
              <a:lnSpc>
                <a:spcPct val="130000"/>
              </a:lnSpc>
            </a:pPr>
            <a:r>
              <a:rPr lang="zh-CN" sz="2400" b="1">
                <a:latin typeface="等线" panose="02010600030101010101" charset="-122"/>
                <a:ea typeface="等线" panose="02010600030101010101" charset="-122"/>
                <a:cs typeface="等线" panose="02010600030101010101" charset="-122"/>
              </a:rPr>
              <a:t>3.约束</a:t>
            </a:r>
            <a:endParaRPr lang="zh-CN" sz="2400" b="1">
              <a:latin typeface="等线" panose="02010600030101010101" charset="-122"/>
              <a:ea typeface="等线" panose="02010600030101010101" charset="-122"/>
              <a:cs typeface="等线" panose="02010600030101010101" charset="-122"/>
            </a:endParaRPr>
          </a:p>
          <a:p>
            <a:pPr indent="0">
              <a:lnSpc>
                <a:spcPct val="130000"/>
              </a:lnSpc>
            </a:pPr>
            <a:r>
              <a:rPr lang="zh-CN" sz="2000" b="0">
                <a:latin typeface="等线" panose="02010600030101010101" charset="-122"/>
                <a:ea typeface="等线" panose="02010600030101010101" charset="-122"/>
                <a:cs typeface="等线" panose="02010600030101010101" charset="-122"/>
              </a:rPr>
              <a:t>(1)在UML1.X中，会在消息名前加入约束条件，并放于“[]”中。约束条件用于描述代码中if语句结构。使用“*[]”描述循环。而在UML2.0中，这种约束被称为组合片段或约束片段。</a:t>
            </a:r>
            <a:endParaRPr lang="zh-CN" sz="2000" b="0">
              <a:latin typeface="等线" panose="02010600030101010101" charset="-122"/>
              <a:ea typeface="等线" panose="02010600030101010101" charset="-122"/>
              <a:cs typeface="等线" panose="02010600030101010101" charset="-122"/>
            </a:endParaRPr>
          </a:p>
          <a:p>
            <a:pPr indent="0">
              <a:lnSpc>
                <a:spcPct val="130000"/>
              </a:lnSpc>
            </a:pPr>
            <a:endParaRPr lang="zh-CN" sz="2000" b="0">
              <a:latin typeface="等线" panose="02010600030101010101" charset="-122"/>
              <a:ea typeface="等线" panose="02010600030101010101" charset="-122"/>
              <a:cs typeface="等线" panose="02010600030101010101" charset="-122"/>
            </a:endParaRPr>
          </a:p>
          <a:p>
            <a:pPr indent="0">
              <a:lnSpc>
                <a:spcPct val="130000"/>
              </a:lnSpc>
            </a:pPr>
            <a:r>
              <a:rPr lang="en-US" sz="2000">
                <a:latin typeface="等线" panose="02010600030101010101" charset="-122"/>
                <a:ea typeface="等线" panose="02010600030101010101" charset="-122"/>
                <a:cs typeface="等线" panose="02010600030101010101" charset="-122"/>
                <a:sym typeface="+mn-ea"/>
              </a:rPr>
              <a:t>(2)</a:t>
            </a:r>
            <a:r>
              <a:rPr lang="zh-CN" sz="2000">
                <a:latin typeface="等线" panose="02010600030101010101" charset="-122"/>
                <a:ea typeface="等线" panose="02010600030101010101" charset="-122"/>
                <a:cs typeface="等线" panose="02010600030101010101" charset="-122"/>
                <a:sym typeface="+mn-ea"/>
              </a:rPr>
              <a:t>约束片段一个复杂的顺序图可以划分为几个小块，每一个小块称为一个交互片段。每个交互片段由一个大方框包围，其名称显示在方框</a:t>
            </a:r>
            <a:r>
              <a:rPr lang="zh-CN" sz="2000">
                <a:solidFill>
                  <a:srgbClr val="FF0000"/>
                </a:solidFill>
                <a:latin typeface="等线" panose="02010600030101010101" charset="-122"/>
                <a:ea typeface="等线" panose="02010600030101010101" charset="-122"/>
                <a:cs typeface="等线" panose="02010600030101010101" charset="-122"/>
                <a:sym typeface="+mn-ea"/>
              </a:rPr>
              <a:t>左上角</a:t>
            </a:r>
            <a:r>
              <a:rPr lang="zh-CN" sz="2000">
                <a:latin typeface="等线" panose="02010600030101010101" charset="-122"/>
                <a:ea typeface="等线" panose="02010600030101010101" charset="-122"/>
                <a:cs typeface="等线" panose="02010600030101010101" charset="-122"/>
                <a:sym typeface="+mn-ea"/>
              </a:rPr>
              <a:t>的间隔区内，表示该顺序图的信息。这种片段具有</a:t>
            </a:r>
            <a:r>
              <a:rPr lang="en-US" altLang="zh-CN" sz="2000">
                <a:latin typeface="等线" panose="02010600030101010101" charset="-122"/>
                <a:ea typeface="等线" panose="02010600030101010101" charset="-122"/>
                <a:cs typeface="等线" panose="02010600030101010101" charset="-122"/>
                <a:sym typeface="+mn-ea"/>
              </a:rPr>
              <a:t>13</a:t>
            </a:r>
            <a:r>
              <a:rPr lang="zh-CN" altLang="en-US" sz="2000">
                <a:latin typeface="等线" panose="02010600030101010101" charset="-122"/>
                <a:ea typeface="等线" panose="02010600030101010101" charset="-122"/>
                <a:cs typeface="等线" panose="02010600030101010101" charset="-122"/>
                <a:sym typeface="+mn-ea"/>
              </a:rPr>
              <a:t>种类型，使用组合片段机制可以为顺序图增加一定程度的处理逻辑。</a:t>
            </a:r>
            <a:endParaRPr lang="zh-CN" altLang="en-US" sz="2000" b="0">
              <a:latin typeface="等线" panose="02010600030101010101" charset="-122"/>
              <a:ea typeface="等线" panose="02010600030101010101" charset="-122"/>
              <a:cs typeface="等线" panose="02010600030101010101" charset="-122"/>
              <a:sym typeface="+mn-ea"/>
            </a:endParaRPr>
          </a:p>
        </p:txBody>
      </p:sp>
    </p:spTree>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顺序图</a:t>
              </a:r>
              <a:endParaRPr lang="zh-CN" altLang="en-US" sz="2400" b="1" dirty="0" smtClean="0">
                <a:latin typeface="方正静蕾简体" panose="02000000000000000000" pitchFamily="2" charset="-122"/>
                <a:ea typeface="方正静蕾简体" panose="02000000000000000000" pitchFamily="2" charset="-122"/>
              </a:endParaRPr>
            </a:p>
          </p:txBody>
        </p:sp>
      </p:grpSp>
      <p:graphicFrame>
        <p:nvGraphicFramePr>
          <p:cNvPr id="5" name="表格 4"/>
          <p:cNvGraphicFramePr/>
          <p:nvPr>
            <p:custDataLst>
              <p:tags r:id="rId1"/>
            </p:custDataLst>
          </p:nvPr>
        </p:nvGraphicFramePr>
        <p:xfrm>
          <a:off x="519430" y="1454785"/>
          <a:ext cx="11278235" cy="5065395"/>
        </p:xfrm>
        <a:graphic>
          <a:graphicData uri="http://schemas.openxmlformats.org/drawingml/2006/table">
            <a:tbl>
              <a:tblPr firstRow="1" bandRow="1">
                <a:tableStyleId>{5940675A-B579-460E-94D1-54222C63F5DA}</a:tableStyleId>
              </a:tblPr>
              <a:tblGrid>
                <a:gridCol w="2033270"/>
                <a:gridCol w="1387475"/>
                <a:gridCol w="1390015"/>
                <a:gridCol w="1156335"/>
                <a:gridCol w="5311140"/>
              </a:tblGrid>
              <a:tr h="374650">
                <a:tc>
                  <a:txBody>
                    <a:bodyPr/>
                    <a:p>
                      <a:pPr indent="0">
                        <a:buNone/>
                      </a:pPr>
                      <a:r>
                        <a:rPr lang="en-US" sz="1800" b="0">
                          <a:latin typeface="等线" panose="02010600030101010101" charset="-122"/>
                          <a:ea typeface="等线" panose="02010600030101010101" charset="-122"/>
                          <a:cs typeface="等线" panose="02010600030101010101" charset="-122"/>
                        </a:rPr>
                        <a:t>操作符</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缩写</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名称</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操作域</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说明</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39265">
                <a:tc>
                  <a:txBody>
                    <a:bodyPr/>
                    <a:p>
                      <a:pPr indent="0">
                        <a:buNone/>
                      </a:pPr>
                      <a:r>
                        <a:rPr lang="en-US" sz="1800" b="0">
                          <a:latin typeface="等线" panose="02010600030101010101" charset="-122"/>
                          <a:ea typeface="等线" panose="02010600030101010101" charset="-122"/>
                          <a:cs typeface="等线" panose="02010600030101010101" charset="-122"/>
                        </a:rPr>
                        <a:t>Alternatives</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alt</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抉择</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包含一个片段列表，这些片段包含备选消息序列。在任何场合下只发生一个序列。可以在每个片段中设置一个临界来指示该片段可以运行的条件。else的临界指示其他任何临界都不为True时应运行的片段。如果所有临界都为False并且没有else，则不执行任何片段。</a:t>
                      </a:r>
                      <a:r>
                        <a:rPr lang="zh-CN" altLang="en-US" sz="1800" b="0">
                          <a:latin typeface="等线" panose="02010600030101010101" charset="-122"/>
                          <a:ea typeface="等线" panose="02010600030101010101" charset="-122"/>
                          <a:cs typeface="等线" panose="02010600030101010101" charset="-122"/>
                        </a:rPr>
                        <a:t>模型为</a:t>
                      </a:r>
                      <a:r>
                        <a:rPr lang="en-US" altLang="zh-CN" sz="1800" b="0">
                          <a:latin typeface="等线" panose="02010600030101010101" charset="-122"/>
                          <a:ea typeface="等线" panose="02010600030101010101" charset="-122"/>
                          <a:cs typeface="等线" panose="02010600030101010101" charset="-122"/>
                        </a:rPr>
                        <a:t>if…else</a:t>
                      </a:r>
                      <a:endParaRPr lang="en-US" altLang="zh-CN"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2000">
                <a:tc>
                  <a:txBody>
                    <a:bodyPr/>
                    <a:p>
                      <a:pPr indent="0">
                        <a:buNone/>
                      </a:pPr>
                      <a:r>
                        <a:rPr lang="en-US" sz="1800" b="0">
                          <a:latin typeface="等线" panose="02010600030101010101" charset="-122"/>
                          <a:ea typeface="等线" panose="02010600030101010101" charset="-122"/>
                          <a:cs typeface="等线" panose="02010600030101010101" charset="-122"/>
                        </a:rPr>
                        <a:t>Option</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opt</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选项</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包含一个可能发生或可能不发生的序列，可以在临界中指定序列发生的条件。</a:t>
                      </a:r>
                      <a:r>
                        <a:rPr lang="zh-CN" altLang="en-US" sz="1800" b="0">
                          <a:latin typeface="等线" panose="02010600030101010101" charset="-122"/>
                          <a:ea typeface="等线" panose="02010600030101010101" charset="-122"/>
                          <a:cs typeface="等线" panose="02010600030101010101" charset="-122"/>
                        </a:rPr>
                        <a:t>模型为</a:t>
                      </a:r>
                      <a:r>
                        <a:rPr lang="en-US" altLang="zh-CN" sz="1800" b="0">
                          <a:latin typeface="等线" panose="02010600030101010101" charset="-122"/>
                          <a:ea typeface="等线" panose="02010600030101010101" charset="-122"/>
                          <a:cs typeface="等线" panose="02010600030101010101" charset="-122"/>
                        </a:rPr>
                        <a:t>switch</a:t>
                      </a:r>
                      <a:endParaRPr lang="en-US" altLang="zh-CN"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1365">
                <a:tc>
                  <a:txBody>
                    <a:bodyPr/>
                    <a:p>
                      <a:pPr indent="0">
                        <a:buNone/>
                      </a:pPr>
                      <a:r>
                        <a:rPr lang="en-US" sz="1800" b="0">
                          <a:latin typeface="等线" panose="02010600030101010101" charset="-122"/>
                          <a:ea typeface="等线" panose="02010600030101010101" charset="-122"/>
                          <a:cs typeface="等线" panose="02010600030101010101" charset="-122"/>
                        </a:rPr>
                        <a:t>Break</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break</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中断</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如何执行此片段，则放弃序列的其他部分。可以使用临界来指定发生中断的条件</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21665">
                <a:tc>
                  <a:txBody>
                    <a:bodyPr/>
                    <a:p>
                      <a:pPr indent="0">
                        <a:buNone/>
                      </a:pPr>
                      <a:r>
                        <a:rPr lang="en-US" sz="1800" b="0">
                          <a:latin typeface="等线" panose="02010600030101010101" charset="-122"/>
                          <a:ea typeface="等线" panose="02010600030101010101" charset="-122"/>
                          <a:cs typeface="等线" panose="02010600030101010101" charset="-122"/>
                        </a:rPr>
                        <a:t>Parallel</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par</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并行</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多个操作域的行为并行，操作域以任意顺序交替执行</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6450">
                <a:tc>
                  <a:txBody>
                    <a:bodyPr/>
                    <a:p>
                      <a:pPr indent="0">
                        <a:buNone/>
                      </a:pPr>
                      <a:r>
                        <a:rPr lang="en-US" sz="1800" b="0">
                          <a:latin typeface="等线" panose="02010600030101010101" charset="-122"/>
                          <a:ea typeface="等线" panose="02010600030101010101" charset="-122"/>
                          <a:cs typeface="等线" panose="02010600030101010101" charset="-122"/>
                        </a:rPr>
                        <a:t>Week Sequencing</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seq</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弱顺序</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有限制的并行。同一条生命线的不同操作域按顺序执行，不同生命线的操作域以任意顺序交替执行</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顺序图</a:t>
              </a:r>
              <a:endParaRPr lang="zh-CN" altLang="en-US" sz="2400" b="1" dirty="0" smtClean="0">
                <a:latin typeface="方正静蕾简体" panose="02000000000000000000" pitchFamily="2" charset="-122"/>
                <a:ea typeface="方正静蕾简体" panose="02000000000000000000" pitchFamily="2" charset="-122"/>
              </a:endParaRPr>
            </a:p>
          </p:txBody>
        </p:sp>
      </p:grpSp>
      <p:graphicFrame>
        <p:nvGraphicFramePr>
          <p:cNvPr id="2" name="表格 1"/>
          <p:cNvGraphicFramePr/>
          <p:nvPr>
            <p:custDataLst>
              <p:tags r:id="rId1"/>
            </p:custDataLst>
          </p:nvPr>
        </p:nvGraphicFramePr>
        <p:xfrm>
          <a:off x="530225" y="1353820"/>
          <a:ext cx="11533505" cy="5353685"/>
        </p:xfrm>
        <a:graphic>
          <a:graphicData uri="http://schemas.openxmlformats.org/drawingml/2006/table">
            <a:tbl>
              <a:tblPr firstRow="1" bandRow="1">
                <a:tableStyleId>{5940675A-B579-460E-94D1-54222C63F5DA}</a:tableStyleId>
              </a:tblPr>
              <a:tblGrid>
                <a:gridCol w="2078990"/>
                <a:gridCol w="1418590"/>
                <a:gridCol w="1423035"/>
                <a:gridCol w="1181735"/>
                <a:gridCol w="5431155"/>
              </a:tblGrid>
              <a:tr h="599440">
                <a:tc>
                  <a:txBody>
                    <a:bodyPr/>
                    <a:p>
                      <a:pPr indent="0">
                        <a:buNone/>
                      </a:pPr>
                      <a:r>
                        <a:rPr lang="en-US" sz="1800" b="0">
                          <a:latin typeface="等线" panose="02010600030101010101" charset="-122"/>
                          <a:ea typeface="等线" panose="02010600030101010101" charset="-122"/>
                          <a:cs typeface="等线" panose="02010600030101010101" charset="-122"/>
                        </a:rPr>
                        <a:t>Strict Sequencing</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strict</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强顺序</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有两个或更多操作数片段。这些片段必须按给定顺序发生。</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7680">
                <a:tc>
                  <a:txBody>
                    <a:bodyPr/>
                    <a:p>
                      <a:pPr indent="0">
                        <a:buNone/>
                      </a:pPr>
                      <a:r>
                        <a:rPr lang="en-US" sz="1800" b="0">
                          <a:latin typeface="等线" panose="02010600030101010101" charset="-122"/>
                          <a:ea typeface="等线" panose="02010600030101010101" charset="-122"/>
                          <a:cs typeface="等线" panose="02010600030101010101" charset="-122"/>
                        </a:rPr>
                        <a:t>Negative</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neg</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否定</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不可能发生的消息系列，无操作</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0250">
                <a:tc>
                  <a:txBody>
                    <a:bodyPr/>
                    <a:p>
                      <a:pPr indent="0">
                        <a:buNone/>
                      </a:pPr>
                      <a:r>
                        <a:rPr lang="en-US" sz="1800" b="0">
                          <a:latin typeface="等线" panose="02010600030101010101" charset="-122"/>
                          <a:ea typeface="等线" panose="02010600030101010101" charset="-122"/>
                          <a:cs typeface="等线" panose="02010600030101010101" charset="-122"/>
                        </a:rPr>
                        <a:t>Critical Region</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critical</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关键</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临界区，用在Par或Seq片段中。指示此片段中的消息不得与其他消息交错。</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4525">
                <a:tc>
                  <a:txBody>
                    <a:bodyPr/>
                    <a:p>
                      <a:pPr indent="0">
                        <a:buNone/>
                      </a:pPr>
                      <a:r>
                        <a:rPr lang="en-US" sz="1800" b="0">
                          <a:latin typeface="等线" panose="02010600030101010101" charset="-122"/>
                          <a:ea typeface="等线" panose="02010600030101010101" charset="-122"/>
                          <a:cs typeface="等线" panose="02010600030101010101" charset="-122"/>
                        </a:rPr>
                        <a:t>Ignore</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ignore</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忽略</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消息可以在任何地方出现，但会被忽略，往往与其他片段组合在一起</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8330">
                <a:tc>
                  <a:txBody>
                    <a:bodyPr/>
                    <a:p>
                      <a:pPr indent="0">
                        <a:buNone/>
                      </a:pPr>
                      <a:r>
                        <a:rPr lang="en-US" sz="1800" b="0">
                          <a:latin typeface="等线" panose="02010600030101010101" charset="-122"/>
                          <a:ea typeface="等线" panose="02010600030101010101" charset="-122"/>
                          <a:cs typeface="等线" panose="02010600030101010101" charset="-122"/>
                        </a:rPr>
                        <a:t>Consider</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consider</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考虑</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域ignore相反，不可忽略的消息，往往和其他片段组合使用</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7565">
                <a:tc>
                  <a:txBody>
                    <a:bodyPr/>
                    <a:p>
                      <a:pPr indent="0">
                        <a:buNone/>
                      </a:pPr>
                      <a:r>
                        <a:rPr lang="en-US" sz="1800" b="0">
                          <a:latin typeface="等线" panose="02010600030101010101" charset="-122"/>
                          <a:ea typeface="等线" panose="02010600030101010101" charset="-122"/>
                          <a:cs typeface="等线" panose="02010600030101010101" charset="-122"/>
                        </a:rPr>
                        <a:t>Assertion</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assertion</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断言</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多个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断言，说明有效的序列。操作数片段指定唯一有效的序列。通常用在Consider或Ignore片段中。</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065">
                <a:tc>
                  <a:txBody>
                    <a:bodyPr/>
                    <a:p>
                      <a:pPr indent="0">
                        <a:buNone/>
                      </a:pPr>
                      <a:r>
                        <a:rPr lang="en-US" sz="1800" b="0">
                          <a:latin typeface="等线" panose="02010600030101010101" charset="-122"/>
                          <a:ea typeface="等线" panose="02010600030101010101" charset="-122"/>
                          <a:cs typeface="等线" panose="02010600030101010101" charset="-122"/>
                        </a:rPr>
                        <a:t>Reference</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ref</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引用</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引用组合片段</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52830">
                <a:tc>
                  <a:txBody>
                    <a:bodyPr/>
                    <a:p>
                      <a:pPr indent="0">
                        <a:buNone/>
                      </a:pPr>
                      <a:r>
                        <a:rPr lang="en-US" sz="1800" b="0">
                          <a:latin typeface="等线" panose="02010600030101010101" charset="-122"/>
                          <a:ea typeface="等线" panose="02010600030101010101" charset="-122"/>
                          <a:cs typeface="等线" panose="02010600030101010101" charset="-122"/>
                        </a:rPr>
                        <a:t>Loop</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loop</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循环</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1个</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等线" panose="02010600030101010101" charset="-122"/>
                          <a:ea typeface="等线" panose="02010600030101010101" charset="-122"/>
                          <a:cs typeface="等线" panose="02010600030101010101" charset="-122"/>
                        </a:rPr>
                        <a:t>片段重复一定次数。可以在临界中指示片段重复的条件。Loop组合片段具有"Min"和“Max”属性，它们指示片段可以重复的最小和最大次数。默认值是无限制。</a:t>
                      </a:r>
                      <a:endParaRPr lang="en-US" altLang="en-US" sz="18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顺序图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2529205" y="1795780"/>
            <a:ext cx="1579245" cy="398780"/>
          </a:xfrm>
          <a:prstGeom prst="rect">
            <a:avLst/>
          </a:prstGeom>
          <a:noFill/>
          <a:ln w="9525">
            <a:noFill/>
          </a:ln>
        </p:spPr>
        <p:txBody>
          <a:bodyPr wrap="square">
            <a:spAutoFit/>
          </a:bodyPr>
          <a:p>
            <a:pPr indent="0" algn="ctr"/>
            <a:r>
              <a:rPr lang="zh-CN" sz="2000" b="0">
                <a:latin typeface="等线" panose="02010600030101010101" charset="-122"/>
                <a:ea typeface="等线" panose="02010600030101010101" charset="-122"/>
                <a:cs typeface="等线" panose="02010600030101010101" charset="-122"/>
              </a:rPr>
              <a:t>选项</a:t>
            </a:r>
            <a:r>
              <a:rPr lang="en-US" sz="2000" b="0">
                <a:latin typeface="等线" panose="02010600030101010101" charset="-122"/>
                <a:ea typeface="等线" panose="02010600030101010101" charset="-122"/>
                <a:cs typeface="等线" panose="02010600030101010101" charset="-122"/>
              </a:rPr>
              <a:t>(opt)</a:t>
            </a:r>
            <a:endParaRPr lang="zh-CN" altLang="en-US" sz="2000">
              <a:latin typeface="等线" panose="02010600030101010101" charset="-122"/>
              <a:ea typeface="等线" panose="02010600030101010101" charset="-122"/>
              <a:cs typeface="等线" panose="02010600030101010101" charset="-122"/>
            </a:endParaRPr>
          </a:p>
        </p:txBody>
      </p:sp>
      <p:pic>
        <p:nvPicPr>
          <p:cNvPr id="7"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2275" y="2109470"/>
            <a:ext cx="5793105" cy="3699510"/>
          </a:xfrm>
          <a:prstGeom prst="rect">
            <a:avLst/>
          </a:prstGeom>
        </p:spPr>
      </p:pic>
      <p:sp>
        <p:nvSpPr>
          <p:cNvPr id="3" name="文本框 2"/>
          <p:cNvSpPr txBox="1"/>
          <p:nvPr/>
        </p:nvSpPr>
        <p:spPr>
          <a:xfrm>
            <a:off x="6530340" y="1795780"/>
            <a:ext cx="5080000" cy="398780"/>
          </a:xfrm>
          <a:prstGeom prst="rect">
            <a:avLst/>
          </a:prstGeom>
          <a:noFill/>
          <a:ln w="9525">
            <a:noFill/>
          </a:ln>
        </p:spPr>
        <p:txBody>
          <a:bodyPr>
            <a:spAutoFit/>
          </a:bodyPr>
          <a:p>
            <a:pPr algn="ctr">
              <a:buClrTx/>
              <a:buSzTx/>
              <a:buFontTx/>
            </a:pPr>
            <a:r>
              <a:rPr lang="zh-CN" sz="2000" b="0">
                <a:latin typeface="等线" panose="02010600030101010101" charset="-122"/>
                <a:ea typeface="等线" panose="02010600030101010101" charset="-122"/>
                <a:cs typeface="等线" panose="02010600030101010101" charset="-122"/>
              </a:rPr>
              <a:t>循环（Loop）</a:t>
            </a:r>
            <a:endParaRPr lang="zh-CN" sz="2000">
              <a:latin typeface="等线" panose="02010600030101010101" charset="-122"/>
              <a:ea typeface="等线" panose="02010600030101010101" charset="-122"/>
              <a:cs typeface="等线" panose="02010600030101010101" charset="-122"/>
            </a:endParaRPr>
          </a:p>
        </p:txBody>
      </p:sp>
      <p:pic>
        <p:nvPicPr>
          <p:cNvPr id="8" name="图片 8"/>
          <p:cNvPicPr>
            <a:picLocks noChangeAspect="1"/>
          </p:cNvPicPr>
          <p:nvPr/>
        </p:nvPicPr>
        <p:blipFill>
          <a:blip r:embed="rId2"/>
          <a:stretch>
            <a:fillRect/>
          </a:stretch>
        </p:blipFill>
        <p:spPr>
          <a:xfrm>
            <a:off x="6408420" y="2334260"/>
            <a:ext cx="5323205" cy="362140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顺序图</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2529205" y="1795780"/>
            <a:ext cx="1579245" cy="398780"/>
          </a:xfrm>
          <a:prstGeom prst="rect">
            <a:avLst/>
          </a:prstGeom>
          <a:noFill/>
          <a:ln w="9525">
            <a:noFill/>
          </a:ln>
        </p:spPr>
        <p:txBody>
          <a:bodyPr wrap="square">
            <a:spAutoFit/>
          </a:bodyPr>
          <a:p>
            <a:pPr indent="0" algn="ctr"/>
            <a:r>
              <a:rPr sz="2000" b="0">
                <a:latin typeface="等线" panose="02010600030101010101" charset="-122"/>
                <a:ea typeface="等线" panose="02010600030101010101" charset="-122"/>
                <a:cs typeface="等线" panose="02010600030101010101" charset="-122"/>
              </a:rPr>
              <a:t>并行(Par)</a:t>
            </a:r>
            <a:endParaRPr lang="zh-CN" altLang="en-US" sz="20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6530340" y="1795780"/>
            <a:ext cx="5080000" cy="398780"/>
          </a:xfrm>
          <a:prstGeom prst="rect">
            <a:avLst/>
          </a:prstGeom>
          <a:noFill/>
          <a:ln w="9525">
            <a:noFill/>
          </a:ln>
        </p:spPr>
        <p:txBody>
          <a:bodyPr>
            <a:spAutoFit/>
          </a:bodyPr>
          <a:p>
            <a:pPr algn="ctr">
              <a:buClrTx/>
              <a:buSzTx/>
              <a:buFontTx/>
            </a:pPr>
            <a:r>
              <a:rPr lang="zh-CN" sz="2000" b="0">
                <a:latin typeface="等线" panose="02010600030101010101" charset="-122"/>
                <a:ea typeface="等线" panose="02010600030101010101" charset="-122"/>
                <a:cs typeface="等线" panose="02010600030101010101" charset="-122"/>
              </a:rPr>
              <a:t>抉择(Alt)</a:t>
            </a:r>
            <a:endParaRPr lang="zh-CN" sz="2000">
              <a:latin typeface="等线" panose="02010600030101010101" charset="-122"/>
              <a:ea typeface="等线" panose="02010600030101010101" charset="-122"/>
              <a:cs typeface="等线" panose="02010600030101010101" charset="-122"/>
            </a:endParaRPr>
          </a:p>
        </p:txBody>
      </p:sp>
      <p:pic>
        <p:nvPicPr>
          <p:cNvPr id="9" name="图片 9"/>
          <p:cNvPicPr>
            <a:picLocks noChangeAspect="1"/>
          </p:cNvPicPr>
          <p:nvPr/>
        </p:nvPicPr>
        <p:blipFill>
          <a:blip r:embed="rId1"/>
          <a:stretch>
            <a:fillRect/>
          </a:stretch>
        </p:blipFill>
        <p:spPr>
          <a:xfrm>
            <a:off x="581660" y="2194560"/>
            <a:ext cx="5634355" cy="4191635"/>
          </a:xfrm>
          <a:prstGeom prst="rect">
            <a:avLst/>
          </a:prstGeom>
        </p:spPr>
      </p:pic>
      <p:pic>
        <p:nvPicPr>
          <p:cNvPr id="10" name="图片 10"/>
          <p:cNvPicPr>
            <a:picLocks noChangeAspect="1"/>
          </p:cNvPicPr>
          <p:nvPr/>
        </p:nvPicPr>
        <p:blipFill>
          <a:blip r:embed="rId2"/>
          <a:stretch>
            <a:fillRect/>
          </a:stretch>
        </p:blipFill>
        <p:spPr>
          <a:xfrm>
            <a:off x="6283325" y="2321560"/>
            <a:ext cx="5233670" cy="416115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925195" y="1932940"/>
            <a:ext cx="7906385" cy="398780"/>
          </a:xfrm>
          <a:prstGeom prst="rect">
            <a:avLst/>
          </a:prstGeom>
          <a:noFill/>
          <a:ln w="9525">
            <a:noFill/>
          </a:ln>
        </p:spPr>
        <p:txBody>
          <a:bodyPr wrap="square">
            <a:spAutoFit/>
          </a:bodyPr>
          <a:p>
            <a:pPr indent="0" algn="l"/>
            <a:r>
              <a:rPr lang="zh-CN" sz="2000" b="0">
                <a:latin typeface="等线" panose="02010600030101010101" charset="-122"/>
                <a:ea typeface="等线" panose="02010600030101010101" charset="-122"/>
                <a:cs typeface="等线" panose="02010600030101010101" charset="-122"/>
              </a:rPr>
              <a:t>简述题</a:t>
            </a:r>
            <a:r>
              <a:rPr sz="2000" b="0">
                <a:latin typeface="等线" panose="02010600030101010101" charset="-122"/>
                <a:ea typeface="等线" panose="02010600030101010101" charset="-122"/>
                <a:cs typeface="等线" panose="02010600030101010101" charset="-122"/>
              </a:rPr>
              <a:t>:顺序图用来解决什么问题</a:t>
            </a:r>
            <a:endParaRPr lang="zh-CN" altLang="en-US" sz="2000" b="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925195" y="2484120"/>
            <a:ext cx="9800590" cy="398780"/>
          </a:xfrm>
          <a:prstGeom prst="rect">
            <a:avLst/>
          </a:prstGeom>
          <a:noFill/>
          <a:ln w="9525">
            <a:noFill/>
          </a:ln>
        </p:spPr>
        <p:txBody>
          <a:bodyPr wrap="square">
            <a:spAutoFit/>
          </a:bodyPr>
          <a:p>
            <a:pPr indent="0"/>
            <a:r>
              <a:rPr lang="zh-CN" sz="2000" b="0">
                <a:solidFill>
                  <a:srgbClr val="FF0000"/>
                </a:solidFill>
                <a:ea typeface="等线" panose="02010600030101010101" charset="-122"/>
              </a:rPr>
              <a:t>答:用于表示程序执行时各个对象的交互过程（这些对象会按调用时间顺序排序）。</a:t>
            </a:r>
            <a:endParaRPr lang="zh-CN" sz="2000" b="0">
              <a:solidFill>
                <a:srgbClr val="FF0000"/>
              </a:solidFill>
              <a:ea typeface="等线" panose="02010600030101010101" charset="-122"/>
            </a:endParaRPr>
          </a:p>
        </p:txBody>
      </p:sp>
      <p:grpSp>
        <p:nvGrpSpPr>
          <p:cNvPr id="2" name="组合 1"/>
          <p:cNvGrpSpPr/>
          <p:nvPr/>
        </p:nvGrpSpPr>
        <p:grpSpPr>
          <a:xfrm>
            <a:off x="3629660" y="279400"/>
            <a:ext cx="4987925" cy="1073785"/>
            <a:chOff x="3659868" y="841828"/>
            <a:chExt cx="4540704" cy="1074057"/>
          </a:xfrm>
        </p:grpSpPr>
        <p:sp>
          <p:nvSpPr>
            <p:cNvPr id="6" name="任意多边形 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 name="组合 6"/>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7" name="文本框 106"/>
            <p:cNvSpPr txBox="1"/>
            <p:nvPr/>
          </p:nvSpPr>
          <p:spPr>
            <a:xfrm>
              <a:off x="4278976" y="1226100"/>
              <a:ext cx="3058544" cy="522102"/>
            </a:xfrm>
            <a:prstGeom prst="rect">
              <a:avLst/>
            </a:prstGeom>
            <a:noFill/>
          </p:spPr>
          <p:txBody>
            <a:bodyPr wrap="square" rtlCol="0">
              <a:spAutoFit/>
            </a:bodyPr>
            <a:p>
              <a:pPr algn="ctr"/>
              <a:r>
                <a:rPr lang="en-US" altLang="zh-CN" sz="2800" b="1" dirty="0" smtClean="0">
                  <a:latin typeface="宋体" panose="02010600030101010101" pitchFamily="2" charset="-122"/>
                  <a:ea typeface="宋体" panose="02010600030101010101" pitchFamily="2" charset="-122"/>
                </a:rPr>
                <a:t>Q &amp; A</a:t>
              </a:r>
              <a:endParaRPr lang="en-US" altLang="zh-CN" sz="2800" b="1" dirty="0" smtClean="0">
                <a:latin typeface="宋体" panose="02010600030101010101" pitchFamily="2" charset="-122"/>
                <a:ea typeface="宋体" panose="02010600030101010101" pitchFamily="2" charset="-122"/>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通信图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230505" y="1359535"/>
            <a:ext cx="11962130" cy="1938020"/>
          </a:xfrm>
          <a:prstGeom prst="rect">
            <a:avLst/>
          </a:prstGeom>
          <a:noFill/>
          <a:ln w="9525">
            <a:noFill/>
          </a:ln>
        </p:spPr>
        <p:txBody>
          <a:bodyPr wrap="square">
            <a:spAutoFit/>
          </a:bodyPr>
          <a:p>
            <a:pPr indent="0">
              <a:lnSpc>
                <a:spcPct val="150000"/>
              </a:lnSpc>
            </a:pPr>
            <a:r>
              <a:rPr lang="zh-CN" sz="2400" b="1">
                <a:latin typeface="等线" panose="02010600030101010101" charset="-122"/>
                <a:ea typeface="等线" panose="02010600030101010101" charset="-122"/>
                <a:cs typeface="等线" panose="02010600030101010101" charset="-122"/>
              </a:rPr>
              <a:t>1.定义与作用</a:t>
            </a:r>
            <a:endParaRPr lang="zh-CN" sz="2400" b="1">
              <a:latin typeface="等线" panose="02010600030101010101" charset="-122"/>
              <a:ea typeface="等线" panose="02010600030101010101" charset="-122"/>
              <a:cs typeface="等线" panose="02010600030101010101" charset="-122"/>
            </a:endParaRPr>
          </a:p>
          <a:p>
            <a:pPr indent="0">
              <a:lnSpc>
                <a:spcPct val="140000"/>
              </a:lnSpc>
            </a:pPr>
            <a:r>
              <a:rPr lang="zh-CN" sz="2000" b="1">
                <a:latin typeface="等线" panose="02010600030101010101" charset="-122"/>
                <a:ea typeface="等线" panose="02010600030101010101" charset="-122"/>
                <a:cs typeface="等线" panose="02010600030101010101" charset="-122"/>
              </a:rPr>
              <a:t> </a:t>
            </a:r>
            <a:r>
              <a:rPr lang="en-US" altLang="zh-CN" sz="2000" b="1">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通信图</a:t>
            </a:r>
            <a:r>
              <a:rPr lang="en-US" altLang="zh-CN" sz="2000" baseline="30000">
                <a:ea typeface="等线" panose="02010600030101010101" charset="-122"/>
                <a:sym typeface="+mn-ea"/>
              </a:rPr>
              <a:t>[5]</a:t>
            </a:r>
            <a:r>
              <a:rPr lang="zh-CN" sz="2000" b="0">
                <a:latin typeface="等线" panose="02010600030101010101" charset="-122"/>
                <a:ea typeface="等线" panose="02010600030101010101" charset="-122"/>
                <a:cs typeface="等线" panose="02010600030101010101" charset="-122"/>
              </a:rPr>
              <a:t>也称为合作图。在</a:t>
            </a:r>
            <a:r>
              <a:rPr lang="en-US" sz="2000" b="0">
                <a:latin typeface="等线" panose="02010600030101010101" charset="-122"/>
                <a:ea typeface="等线" panose="02010600030101010101" charset="-122"/>
                <a:cs typeface="等线" panose="02010600030101010101" charset="-122"/>
              </a:rPr>
              <a:t>UML1.0</a:t>
            </a:r>
            <a:r>
              <a:rPr lang="zh-CN" sz="2000" b="0">
                <a:latin typeface="等线" panose="02010600030101010101" charset="-122"/>
                <a:ea typeface="等线" panose="02010600030101010101" charset="-122"/>
                <a:cs typeface="等线" panose="02010600030101010101" charset="-122"/>
              </a:rPr>
              <a:t>中被称为协作图，在</a:t>
            </a:r>
            <a:r>
              <a:rPr lang="en-US" sz="2000" b="0">
                <a:latin typeface="等线" panose="02010600030101010101" charset="-122"/>
                <a:ea typeface="等线" panose="02010600030101010101" charset="-122"/>
                <a:cs typeface="等线" panose="02010600030101010101" charset="-122"/>
              </a:rPr>
              <a:t>UML</a:t>
            </a:r>
            <a:r>
              <a:rPr lang="zh-CN" sz="2000" b="0">
                <a:latin typeface="等线" panose="02010600030101010101" charset="-122"/>
                <a:ea typeface="等线" panose="02010600030101010101" charset="-122"/>
                <a:cs typeface="等线" panose="02010600030101010101" charset="-122"/>
              </a:rPr>
              <a:t>2.0中则不再使用协作图的说法，而是明确定义为“通信图”。通信图是一种交互图，强调的是发送和接受消息的对象之间的组织结构。</a:t>
            </a:r>
            <a:r>
              <a:rPr lang="zh-CN" sz="2000" b="0">
                <a:solidFill>
                  <a:srgbClr val="FF0000"/>
                </a:solidFill>
                <a:latin typeface="等线" panose="02010600030101010101" charset="-122"/>
                <a:ea typeface="等线" panose="02010600030101010101" charset="-122"/>
                <a:cs typeface="等线" panose="02010600030101010101" charset="-122"/>
              </a:rPr>
              <a:t>通信图使描述复杂的程序逻辑或多个平行事务变得容易，强调一组对象的上下文关系。</a:t>
            </a:r>
            <a:endParaRPr lang="zh-CN" altLang="en-US" sz="2000">
              <a:latin typeface="等线" panose="02010600030101010101" charset="-122"/>
              <a:ea typeface="等线" panose="02010600030101010101" charset="-122"/>
              <a:cs typeface="等线" panose="02010600030101010101" charset="-122"/>
            </a:endParaRPr>
          </a:p>
        </p:txBody>
      </p:sp>
      <p:pic>
        <p:nvPicPr>
          <p:cNvPr id="3" name="图片 2"/>
          <p:cNvPicPr>
            <a:picLocks noChangeAspect="1"/>
          </p:cNvPicPr>
          <p:nvPr/>
        </p:nvPicPr>
        <p:blipFill>
          <a:blip r:embed="rId1"/>
          <a:stretch>
            <a:fillRect/>
          </a:stretch>
        </p:blipFill>
        <p:spPr>
          <a:xfrm>
            <a:off x="5429250" y="3562985"/>
            <a:ext cx="6667500" cy="2842260"/>
          </a:xfrm>
          <a:prstGeom prst="rect">
            <a:avLst/>
          </a:prstGeom>
        </p:spPr>
      </p:pic>
      <p:sp>
        <p:nvSpPr>
          <p:cNvPr id="4" name="文本框 3"/>
          <p:cNvSpPr txBox="1"/>
          <p:nvPr/>
        </p:nvSpPr>
        <p:spPr>
          <a:xfrm>
            <a:off x="224790" y="3352165"/>
            <a:ext cx="5151120" cy="3107690"/>
          </a:xfrm>
          <a:prstGeom prst="rect">
            <a:avLst/>
          </a:prstGeom>
          <a:noFill/>
        </p:spPr>
        <p:txBody>
          <a:bodyPr wrap="square" rtlCol="0" anchor="t">
            <a:spAutoFit/>
          </a:bodyPr>
          <a:p>
            <a:pPr indent="0">
              <a:lnSpc>
                <a:spcPct val="140000"/>
              </a:lnSpc>
            </a:pPr>
            <a:r>
              <a:rPr lang="en-US" sz="2000">
                <a:latin typeface="等线" panose="02010600030101010101" charset="-122"/>
                <a:ea typeface="等线" panose="02010600030101010101" charset="-122"/>
                <a:cs typeface="等线" panose="02010600030101010101" charset="-122"/>
                <a:sym typeface="+mn-ea"/>
              </a:rPr>
              <a:t>通信图特别适合用来描述少量对象的简单交互。随着对象和消息数量的增多，理解通信图将越来越困难。因此要用通信图描述一个系统，好的思路是采用</a:t>
            </a:r>
            <a:r>
              <a:rPr lang="en-US" sz="2000">
                <a:solidFill>
                  <a:srgbClr val="FF0000"/>
                </a:solidFill>
                <a:latin typeface="等线" panose="02010600030101010101" charset="-122"/>
                <a:ea typeface="等线" panose="02010600030101010101" charset="-122"/>
                <a:cs typeface="等线" panose="02010600030101010101" charset="-122"/>
                <a:sym typeface="+mn-ea"/>
              </a:rPr>
              <a:t>模块化</a:t>
            </a:r>
            <a:r>
              <a:rPr lang="en-US" sz="2000">
                <a:latin typeface="等线" panose="02010600030101010101" charset="-122"/>
                <a:ea typeface="等线" panose="02010600030101010101" charset="-122"/>
                <a:cs typeface="等线" panose="02010600030101010101" charset="-122"/>
                <a:sym typeface="+mn-ea"/>
              </a:rPr>
              <a:t>的方式，用通信图来描述一个小的模块，再将几个小模块抽象成一个大模块，再用通信图来表示几个大模块的交互。</a:t>
            </a:r>
            <a:endParaRPr 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7520" y="1271270"/>
            <a:ext cx="11595735" cy="2331720"/>
          </a:xfrm>
          <a:prstGeom prst="rect">
            <a:avLst/>
          </a:prstGeom>
          <a:noFill/>
          <a:ln w="9525">
            <a:noFill/>
          </a:ln>
        </p:spPr>
        <p:txBody>
          <a:bodyPr wrap="square">
            <a:spAutoFit/>
          </a:bodyPr>
          <a:p>
            <a:pPr indent="0">
              <a:lnSpc>
                <a:spcPct val="140000"/>
              </a:lnSpc>
            </a:pPr>
            <a:r>
              <a:rPr lang="zh-CN" sz="2400" b="1">
                <a:latin typeface="等线" panose="02010600030101010101" charset="-122"/>
                <a:ea typeface="等线" panose="02010600030101010101" charset="-122"/>
                <a:cs typeface="等线" panose="02010600030101010101" charset="-122"/>
              </a:rPr>
              <a:t>2.元素</a:t>
            </a:r>
            <a:r>
              <a:rPr lang="en-US" altLang="zh-CN" sz="2400" baseline="30000">
                <a:ea typeface="等线" panose="02010600030101010101" charset="-122"/>
                <a:sym typeface="+mn-ea"/>
              </a:rPr>
              <a:t>[5]</a:t>
            </a:r>
            <a:endParaRPr lang="zh-CN" sz="2400" b="1">
              <a:latin typeface="等线" panose="02010600030101010101" charset="-122"/>
              <a:ea typeface="等线" panose="02010600030101010101" charset="-122"/>
              <a:cs typeface="等线" panose="02010600030101010101" charset="-122"/>
            </a:endParaRPr>
          </a:p>
          <a:p>
            <a:pPr indent="0">
              <a:lnSpc>
                <a:spcPct val="140000"/>
              </a:lnSpc>
            </a:pPr>
            <a:r>
              <a:rPr lang="zh-CN" sz="2000">
                <a:latin typeface="等线" panose="02010600030101010101" charset="-122"/>
                <a:ea typeface="等线" panose="02010600030101010101" charset="-122"/>
                <a:cs typeface="等线" panose="02010600030101010101" charset="-122"/>
              </a:rPr>
              <a:t>(1)通信图由以下基本元素组成：参与者(Actor)、对象(Object)、连接(Link，也称为链)、消息(Message)和控制点条件(Condition)。</a:t>
            </a:r>
            <a:endParaRPr lang="zh-CN" sz="2000">
              <a:latin typeface="等线" panose="02010600030101010101" charset="-122"/>
              <a:ea typeface="等线" panose="02010600030101010101" charset="-122"/>
              <a:cs typeface="等线" panose="02010600030101010101" charset="-122"/>
            </a:endParaRPr>
          </a:p>
          <a:p>
            <a:pPr indent="0">
              <a:lnSpc>
                <a:spcPct val="140000"/>
              </a:lnSpc>
            </a:pPr>
            <a:r>
              <a:rPr lang="zh-CN" sz="2000">
                <a:latin typeface="等线" panose="02010600030101010101" charset="-122"/>
                <a:ea typeface="等线" panose="02010600030101010101" charset="-122"/>
                <a:cs typeface="等线" panose="02010600030101010101" charset="-122"/>
              </a:rPr>
              <a:t>(2)在UML中，使用</a:t>
            </a:r>
            <a:r>
              <a:rPr lang="zh-CN" sz="2000">
                <a:solidFill>
                  <a:srgbClr val="FF0000"/>
                </a:solidFill>
                <a:latin typeface="等线" panose="02010600030101010101" charset="-122"/>
                <a:ea typeface="等线" panose="02010600030101010101" charset="-122"/>
                <a:cs typeface="等线" panose="02010600030101010101" charset="-122"/>
              </a:rPr>
              <a:t>实线</a:t>
            </a:r>
            <a:r>
              <a:rPr lang="zh-CN" sz="2000">
                <a:latin typeface="等线" panose="02010600030101010101" charset="-122"/>
                <a:ea typeface="等线" panose="02010600030101010101" charset="-122"/>
                <a:cs typeface="等线" panose="02010600030101010101" charset="-122"/>
              </a:rPr>
              <a:t>表示两个对象之间的连接；</a:t>
            </a:r>
            <a:endParaRPr lang="zh-CN" sz="2000">
              <a:latin typeface="等线" panose="02010600030101010101" charset="-122"/>
              <a:ea typeface="等线" panose="02010600030101010101" charset="-122"/>
              <a:cs typeface="等线" panose="02010600030101010101" charset="-122"/>
            </a:endParaRPr>
          </a:p>
          <a:p>
            <a:pPr indent="0">
              <a:lnSpc>
                <a:spcPct val="140000"/>
              </a:lnSpc>
            </a:pPr>
            <a:r>
              <a:rPr lang="zh-CN" sz="2000">
                <a:latin typeface="等线" panose="02010600030101010101" charset="-122"/>
                <a:ea typeface="等线" panose="02010600030101010101" charset="-122"/>
                <a:cs typeface="等线" panose="02010600030101010101" charset="-122"/>
              </a:rPr>
              <a:t>通信图中的消息，由在连接上方的带有标记的箭头表示，同时可以用</a:t>
            </a:r>
            <a:r>
              <a:rPr lang="zh-CN" sz="2000">
                <a:solidFill>
                  <a:srgbClr val="FF0000"/>
                </a:solidFill>
                <a:latin typeface="等线" panose="02010600030101010101" charset="-122"/>
                <a:ea typeface="等线" panose="02010600030101010101" charset="-122"/>
                <a:cs typeface="等线" panose="02010600030101010101" charset="-122"/>
              </a:rPr>
              <a:t>数字注明消息的次序</a:t>
            </a:r>
            <a:r>
              <a:rPr lang="zh-CN" sz="2000">
                <a:latin typeface="等线" panose="02010600030101010101" charset="-122"/>
                <a:ea typeface="等线" panose="02010600030101010101" charset="-122"/>
                <a:cs typeface="等线" panose="02010600030101010101" charset="-122"/>
              </a:rPr>
              <a:t>。</a:t>
            </a:r>
            <a:endParaRPr lang="zh-CN" altLang="en-US" sz="2000">
              <a:latin typeface="等线" panose="02010600030101010101" charset="-122"/>
              <a:ea typeface="等线" panose="02010600030101010101" charset="-122"/>
              <a:cs typeface="等线" panose="02010600030101010101" charset="-122"/>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b="14581"/>
          <a:stretch>
            <a:fillRect/>
          </a:stretch>
        </p:blipFill>
        <p:spPr>
          <a:xfrm>
            <a:off x="3789680" y="3602990"/>
            <a:ext cx="5274310" cy="3046730"/>
          </a:xfrm>
          <a:prstGeom prst="rect">
            <a:avLst/>
          </a:prstGeom>
          <a:noFill/>
          <a:ln>
            <a:noFill/>
          </a:ln>
        </p:spPr>
      </p:pic>
      <p:grpSp>
        <p:nvGrpSpPr>
          <p:cNvPr id="3" name="组合 2"/>
          <p:cNvGrpSpPr/>
          <p:nvPr/>
        </p:nvGrpSpPr>
        <p:grpSpPr>
          <a:xfrm>
            <a:off x="3729355" y="324485"/>
            <a:ext cx="4987925" cy="1073785"/>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5" name="文本框 104"/>
            <p:cNvSpPr txBox="1"/>
            <p:nvPr/>
          </p:nvSpPr>
          <p:spPr>
            <a:xfrm>
              <a:off x="4311926" y="1257223"/>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通信图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6420" y="1271270"/>
            <a:ext cx="11180445" cy="953135"/>
          </a:xfrm>
          <a:prstGeom prst="rect">
            <a:avLst/>
          </a:prstGeom>
          <a:noFill/>
          <a:ln w="9525">
            <a:noFill/>
          </a:ln>
        </p:spPr>
        <p:txBody>
          <a:bodyPr wrap="square">
            <a:spAutoFit/>
          </a:bodyPr>
          <a:p>
            <a:pPr indent="0">
              <a:lnSpc>
                <a:spcPct val="140000"/>
              </a:lnSpc>
            </a:pPr>
            <a:r>
              <a:rPr lang="zh-CN" sz="2000">
                <a:latin typeface="等线" panose="02010600030101010101" charset="-122"/>
                <a:ea typeface="等线" panose="02010600030101010101" charset="-122"/>
                <a:cs typeface="等线" panose="02010600030101010101" charset="-122"/>
              </a:rPr>
              <a:t>（3）控制点条件：用来根据消息表达式的计算结果来限制消息的发送。以“[条件表达式]”格式表示。</a:t>
            </a:r>
            <a:endParaRPr lang="zh-CN" sz="2000">
              <a:latin typeface="等线" panose="02010600030101010101" charset="-122"/>
              <a:ea typeface="等线" panose="02010600030101010101" charset="-122"/>
              <a:cs typeface="等线" panose="02010600030101010101" charset="-122"/>
            </a:endParaRPr>
          </a:p>
          <a:p>
            <a:pPr indent="0">
              <a:lnSpc>
                <a:spcPct val="140000"/>
              </a:lnSpc>
            </a:pPr>
            <a:r>
              <a:rPr lang="zh-CN" sz="2000">
                <a:latin typeface="等线" panose="02010600030101010101" charset="-122"/>
                <a:ea typeface="等线" panose="02010600030101010101" charset="-122"/>
                <a:cs typeface="等线" panose="02010600030101010101" charset="-122"/>
              </a:rPr>
              <a:t>a.表示逻辑判断的控制点条件</a:t>
            </a:r>
            <a:endParaRPr lang="zh-CN" altLang="en-US" sz="2000">
              <a:latin typeface="等线" panose="02010600030101010101" charset="-122"/>
              <a:ea typeface="等线" panose="02010600030101010101" charset="-122"/>
              <a:cs typeface="等线" panose="02010600030101010101" charset="-122"/>
            </a:endParaRPr>
          </a:p>
        </p:txBody>
      </p:sp>
      <p:pic>
        <p:nvPicPr>
          <p:cNvPr id="12" name="图片 12"/>
          <p:cNvPicPr>
            <a:picLocks noChangeAspect="1"/>
          </p:cNvPicPr>
          <p:nvPr/>
        </p:nvPicPr>
        <p:blipFill>
          <a:blip r:embed="rId1"/>
          <a:stretch>
            <a:fillRect/>
          </a:stretch>
        </p:blipFill>
        <p:spPr>
          <a:xfrm>
            <a:off x="566420" y="2224405"/>
            <a:ext cx="7146290" cy="1531620"/>
          </a:xfrm>
          <a:prstGeom prst="rect">
            <a:avLst/>
          </a:prstGeom>
        </p:spPr>
      </p:pic>
      <p:sp>
        <p:nvSpPr>
          <p:cNvPr id="100" name="文本框 99"/>
          <p:cNvSpPr txBox="1"/>
          <p:nvPr/>
        </p:nvSpPr>
        <p:spPr>
          <a:xfrm>
            <a:off x="546735" y="3957955"/>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cs typeface="等线" panose="02010600030101010101" charset="-122"/>
              </a:rPr>
              <a:t>b．表示发送给多个对象同时发送一个消息。</a:t>
            </a:r>
            <a:endParaRPr lang="zh-CN" altLang="en-US" sz="2000" b="0">
              <a:latin typeface="等线" panose="02010600030101010101" charset="-122"/>
              <a:ea typeface="等线" panose="02010600030101010101" charset="-122"/>
              <a:cs typeface="等线" panose="02010600030101010101" charset="-122"/>
            </a:endParaRPr>
          </a:p>
        </p:txBody>
      </p:sp>
      <p:pic>
        <p:nvPicPr>
          <p:cNvPr id="13" name="图片 13"/>
          <p:cNvPicPr>
            <a:picLocks noChangeAspect="1"/>
          </p:cNvPicPr>
          <p:nvPr/>
        </p:nvPicPr>
        <p:blipFill>
          <a:blip r:embed="rId2"/>
          <a:stretch>
            <a:fillRect/>
          </a:stretch>
        </p:blipFill>
        <p:spPr>
          <a:xfrm>
            <a:off x="546735" y="4356735"/>
            <a:ext cx="5817235" cy="1571625"/>
          </a:xfrm>
          <a:prstGeom prst="rect">
            <a:avLst/>
          </a:prstGeom>
        </p:spPr>
      </p:pic>
      <p:sp>
        <p:nvSpPr>
          <p:cNvPr id="3" name="文本框 2"/>
          <p:cNvSpPr txBox="1"/>
          <p:nvPr/>
        </p:nvSpPr>
        <p:spPr>
          <a:xfrm>
            <a:off x="6079490" y="3957955"/>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cs typeface="等线" panose="02010600030101010101" charset="-122"/>
              </a:rPr>
              <a:t>c．按顺序发送对象</a:t>
            </a:r>
            <a:endParaRPr lang="zh-CN" altLang="en-US" sz="2000">
              <a:latin typeface="等线" panose="02010600030101010101" charset="-122"/>
              <a:ea typeface="等线" panose="02010600030101010101" charset="-122"/>
              <a:cs typeface="等线" panose="02010600030101010101" charset="-122"/>
            </a:endParaRPr>
          </a:p>
        </p:txBody>
      </p:sp>
      <p:pic>
        <p:nvPicPr>
          <p:cNvPr id="14" name="图片 14"/>
          <p:cNvPicPr>
            <a:picLocks noChangeAspect="1"/>
          </p:cNvPicPr>
          <p:nvPr/>
        </p:nvPicPr>
        <p:blipFill>
          <a:blip r:embed="rId3"/>
          <a:stretch>
            <a:fillRect/>
          </a:stretch>
        </p:blipFill>
        <p:spPr>
          <a:xfrm>
            <a:off x="6079490" y="4447540"/>
            <a:ext cx="5998845" cy="1571625"/>
          </a:xfrm>
          <a:prstGeom prst="rect">
            <a:avLst/>
          </a:prstGeom>
        </p:spPr>
      </p:pic>
      <p:grpSp>
        <p:nvGrpSpPr>
          <p:cNvPr id="4" name="组合 3"/>
          <p:cNvGrpSpPr/>
          <p:nvPr/>
        </p:nvGrpSpPr>
        <p:grpSpPr>
          <a:xfrm>
            <a:off x="3700145" y="142875"/>
            <a:ext cx="4987925" cy="1073785"/>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9" name="文本框 108"/>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通信图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36798"/>
              <a:ext cx="3001645" cy="460375"/>
            </a:xfrm>
            <a:prstGeom prst="rect">
              <a:avLst/>
            </a:prstGeom>
            <a:noFill/>
          </p:spPr>
          <p:txBody>
            <a:bodyPr wrap="square" rtlCol="0">
              <a:spAutoFit/>
            </a:bodyPr>
            <a:lstStyle/>
            <a:p>
              <a:pPr algn="dist"/>
              <a:r>
                <a:rPr lang="zh-CN" altLang="en-US" sz="2400" b="1" dirty="0" smtClean="0">
                  <a:latin typeface="方正静蕾简体" panose="02000000000000000000" pitchFamily="2" charset="-122"/>
                  <a:ea typeface="方正静蕾简体" panose="02000000000000000000" pitchFamily="2" charset="-122"/>
                </a:rPr>
                <a:t>用例和用例图的概念</a:t>
              </a:r>
              <a:endParaRPr lang="en-US" altLang="zh-CN"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824865" y="4816475"/>
            <a:ext cx="10634980" cy="1938020"/>
          </a:xfrm>
          <a:prstGeom prst="rect">
            <a:avLst/>
          </a:prstGeom>
          <a:noFill/>
          <a:ln w="9525">
            <a:noFill/>
          </a:ln>
        </p:spPr>
        <p:txBody>
          <a:bodyPr wrap="square">
            <a:spAutoFit/>
          </a:bodyPr>
          <a:p>
            <a:pPr indent="266700"/>
            <a:r>
              <a:rPr lang="zh-CN" sz="2000">
                <a:ea typeface="等线" panose="02010600030101010101" charset="-122"/>
                <a:sym typeface="+mn-ea"/>
              </a:rPr>
              <a:t>需求获取（Requirement Elicitation）是需求分析阶段的主体部分，其主要的工作就是要建立待开发系统的模型，而用例就是用于建立这种模型的最好方法。</a:t>
            </a:r>
            <a:endParaRPr lang="zh-CN" sz="2000">
              <a:ea typeface="等线" panose="02010600030101010101" charset="-122"/>
              <a:sym typeface="+mn-ea"/>
            </a:endParaRPr>
          </a:p>
          <a:p>
            <a:pPr indent="266700"/>
            <a:r>
              <a:rPr lang="zh-CN" sz="2000">
                <a:solidFill>
                  <a:srgbClr val="FF0000"/>
                </a:solidFill>
                <a:ea typeface="等线" panose="02010600030101010101" charset="-122"/>
                <a:sym typeface="+mn-ea"/>
              </a:rPr>
              <a:t>用例</a:t>
            </a:r>
            <a:r>
              <a:rPr lang="zh-CN" sz="2000">
                <a:ea typeface="等线" panose="02010600030101010101" charset="-122"/>
                <a:sym typeface="+mn-ea"/>
              </a:rPr>
              <a:t>是代表系统中的各个项目相关人员之间根据系统的行为所达成的契约。用例描述了在不同条件下，针对某一项目相关人员的请求，系统对其做出的响应。用例指的是对一组动作的描述，系统通过执行这些动作将对用例的参与者产生能够看到的结果，用来描述参与者可以感受到的系统服务或功能。</a:t>
            </a:r>
            <a:endParaRPr lang="zh-CN" altLang="en-US" sz="2000" b="0">
              <a:ea typeface="等线" panose="02010600030101010101" charset="-122"/>
            </a:endParaRPr>
          </a:p>
        </p:txBody>
      </p:sp>
      <p:sp>
        <p:nvSpPr>
          <p:cNvPr id="4" name="文本框 3"/>
          <p:cNvSpPr txBox="1"/>
          <p:nvPr/>
        </p:nvSpPr>
        <p:spPr>
          <a:xfrm>
            <a:off x="824865" y="1400175"/>
            <a:ext cx="9988550" cy="398780"/>
          </a:xfrm>
          <a:prstGeom prst="rect">
            <a:avLst/>
          </a:prstGeom>
          <a:noFill/>
          <a:ln w="9525">
            <a:noFill/>
          </a:ln>
        </p:spPr>
        <p:txBody>
          <a:bodyPr wrap="square">
            <a:spAutoFit/>
          </a:bodyPr>
          <a:p>
            <a:pPr indent="266700" algn="just"/>
            <a:r>
              <a:rPr lang="zh-CN" sz="2000" b="0">
                <a:solidFill>
                  <a:srgbClr val="FF0000"/>
                </a:solidFill>
                <a:ea typeface="等线" panose="02010600030101010101" charset="-122"/>
              </a:rPr>
              <a:t>用例图</a:t>
            </a:r>
            <a:r>
              <a:rPr lang="en-US" altLang="zh-CN" sz="2000" baseline="30000">
                <a:ea typeface="等线" panose="02010600030101010101" charset="-122"/>
                <a:sym typeface="+mn-ea"/>
              </a:rPr>
              <a:t>[5]</a:t>
            </a:r>
            <a:r>
              <a:rPr lang="zh-CN" sz="2000" b="0">
                <a:ea typeface="等线" panose="02010600030101010101" charset="-122"/>
              </a:rPr>
              <a:t>（</a:t>
            </a:r>
            <a:r>
              <a:rPr lang="en-US" sz="2000" b="0">
                <a:latin typeface="等线" panose="02010600030101010101" charset="-122"/>
              </a:rPr>
              <a:t>Use</a:t>
            </a:r>
            <a:r>
              <a:rPr lang="en-US" sz="2000" b="0">
                <a:latin typeface="等线" panose="02010600030101010101" charset="-122"/>
                <a:cs typeface="Times New Roman" panose="02020603050405020304" charset="0"/>
              </a:rPr>
              <a:t> </a:t>
            </a:r>
            <a:r>
              <a:rPr lang="en-US" sz="2000" b="0">
                <a:latin typeface="等线" panose="02010600030101010101" charset="-122"/>
              </a:rPr>
              <a:t>Case</a:t>
            </a:r>
            <a:r>
              <a:rPr lang="en-US" sz="2000" b="0">
                <a:latin typeface="等线" panose="02010600030101010101" charset="-122"/>
                <a:cs typeface="Times New Roman" panose="02020603050405020304" charset="0"/>
              </a:rPr>
              <a:t> </a:t>
            </a:r>
            <a:r>
              <a:rPr lang="zh-CN" sz="2000" b="0">
                <a:ea typeface="等线" panose="02010600030101010101" charset="-122"/>
              </a:rPr>
              <a:t>Diagram）是显示一组用例、参与者以及它们之间的关系的一种图。</a:t>
            </a:r>
            <a:endParaRPr lang="zh-CN" altLang="en-US" sz="2000" b="0">
              <a:ea typeface="等线" panose="02010600030101010101" charset="-122"/>
            </a:endParaRPr>
          </a:p>
        </p:txBody>
      </p:sp>
      <p:pic>
        <p:nvPicPr>
          <p:cNvPr id="3" name="图片 2"/>
          <p:cNvPicPr>
            <a:picLocks noChangeAspect="1"/>
          </p:cNvPicPr>
          <p:nvPr/>
        </p:nvPicPr>
        <p:blipFill>
          <a:blip r:embed="rId1"/>
          <a:stretch>
            <a:fillRect/>
          </a:stretch>
        </p:blipFill>
        <p:spPr>
          <a:xfrm>
            <a:off x="2293620" y="1798955"/>
            <a:ext cx="6896735" cy="289433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6420" y="1271270"/>
            <a:ext cx="11180445" cy="521970"/>
          </a:xfrm>
          <a:prstGeom prst="rect">
            <a:avLst/>
          </a:prstGeom>
          <a:noFill/>
          <a:ln w="9525">
            <a:noFill/>
          </a:ln>
        </p:spPr>
        <p:txBody>
          <a:bodyPr wrap="square">
            <a:spAutoFit/>
          </a:bodyPr>
          <a:p>
            <a:pPr indent="0">
              <a:lnSpc>
                <a:spcPct val="140000"/>
              </a:lnSpc>
            </a:pPr>
            <a:r>
              <a:rPr lang="zh-CN" sz="2000">
                <a:latin typeface="等线" panose="02010600030101010101" charset="-122"/>
                <a:ea typeface="等线" panose="02010600030101010101" charset="-122"/>
                <a:cs typeface="等线" panose="02010600030101010101" charset="-122"/>
              </a:rPr>
              <a:t>(4)消息可能要求某个对象进行计算并返回结果的值。</a:t>
            </a:r>
            <a:endParaRPr lang="zh-CN" altLang="en-US" sz="2000">
              <a:latin typeface="等线" panose="02010600030101010101" charset="-122"/>
              <a:ea typeface="等线" panose="02010600030101010101" charset="-122"/>
              <a:cs typeface="等线" panose="02010600030101010101" charset="-122"/>
            </a:endParaRPr>
          </a:p>
        </p:txBody>
      </p:sp>
      <p:pic>
        <p:nvPicPr>
          <p:cNvPr id="15" name="图片 15"/>
          <p:cNvPicPr>
            <a:picLocks noChangeAspect="1"/>
          </p:cNvPicPr>
          <p:nvPr/>
        </p:nvPicPr>
        <p:blipFill>
          <a:blip r:embed="rId1"/>
          <a:stretch>
            <a:fillRect/>
          </a:stretch>
        </p:blipFill>
        <p:spPr>
          <a:xfrm>
            <a:off x="570865" y="1793240"/>
            <a:ext cx="7503160" cy="1617980"/>
          </a:xfrm>
          <a:prstGeom prst="rect">
            <a:avLst/>
          </a:prstGeom>
        </p:spPr>
      </p:pic>
      <p:sp>
        <p:nvSpPr>
          <p:cNvPr id="4" name="文本框 3"/>
          <p:cNvSpPr txBox="1"/>
          <p:nvPr/>
        </p:nvSpPr>
        <p:spPr>
          <a:xfrm>
            <a:off x="566420" y="3215640"/>
            <a:ext cx="11238865" cy="1814830"/>
          </a:xfrm>
          <a:prstGeom prst="rect">
            <a:avLst/>
          </a:prstGeom>
          <a:noFill/>
          <a:ln w="9525">
            <a:noFill/>
          </a:ln>
        </p:spPr>
        <p:txBody>
          <a:bodyPr wrap="square">
            <a:spAutoFit/>
          </a:bodyPr>
          <a:p>
            <a:pPr algn="l">
              <a:lnSpc>
                <a:spcPct val="140000"/>
              </a:lnSpc>
              <a:buClrTx/>
              <a:buSzTx/>
              <a:buFontTx/>
            </a:pPr>
            <a:r>
              <a:rPr lang="zh-CN" sz="2000" b="0">
                <a:latin typeface="等线" panose="02010600030101010101" charset="-122"/>
                <a:ea typeface="等线" panose="02010600030101010101" charset="-122"/>
                <a:cs typeface="等线" panose="02010600030101010101" charset="-122"/>
              </a:rPr>
              <a:t>(5)构造型构造型可以在现有的UML元素的基础上创建新的元素构造型的概念再使用UML建模工具的时候很有用。建模工具的一个重要特点是具备“字典”的功能，能够跟踪在模型中创建的所有的元素，包括类、用例、构件等。</a:t>
            </a:r>
            <a:endParaRPr lang="zh-CN" sz="2000">
              <a:latin typeface="等线" panose="02010600030101010101" charset="-122"/>
              <a:ea typeface="等线" panose="02010600030101010101" charset="-122"/>
              <a:cs typeface="等线" panose="02010600030101010101" charset="-122"/>
            </a:endParaRPr>
          </a:p>
        </p:txBody>
      </p:sp>
      <p:pic>
        <p:nvPicPr>
          <p:cNvPr id="16" name="图片 16"/>
          <p:cNvPicPr>
            <a:picLocks noChangeAspect="1"/>
          </p:cNvPicPr>
          <p:nvPr/>
        </p:nvPicPr>
        <p:blipFill>
          <a:blip r:embed="rId2"/>
          <a:stretch>
            <a:fillRect/>
          </a:stretch>
        </p:blipFill>
        <p:spPr>
          <a:xfrm>
            <a:off x="627380" y="5030470"/>
            <a:ext cx="3647440" cy="1688465"/>
          </a:xfrm>
          <a:prstGeom prst="rect">
            <a:avLst/>
          </a:prstGeom>
        </p:spPr>
      </p:pic>
      <p:grpSp>
        <p:nvGrpSpPr>
          <p:cNvPr id="3" name="组合 2"/>
          <p:cNvGrpSpPr/>
          <p:nvPr/>
        </p:nvGrpSpPr>
        <p:grpSpPr>
          <a:xfrm>
            <a:off x="3700145" y="142875"/>
            <a:ext cx="4987925" cy="1073785"/>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5"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6"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7"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8"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9" name="文本框 108"/>
            <p:cNvSpPr txBox="1"/>
            <p:nvPr/>
          </p:nvSpPr>
          <p:spPr>
            <a:xfrm>
              <a:off x="4311926" y="1257223"/>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通信图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通讯图与顺序图的比较</a:t>
              </a:r>
              <a:endParaRPr lang="zh-CN" altLang="en-US" sz="2400" b="1" dirty="0" smtClean="0">
                <a:latin typeface="方正静蕾简体" panose="02000000000000000000" pitchFamily="2" charset="-122"/>
                <a:ea typeface="方正静蕾简体" panose="02000000000000000000" pitchFamily="2" charset="-122"/>
              </a:endParaRPr>
            </a:p>
          </p:txBody>
        </p:sp>
      </p:grpSp>
      <p:pic>
        <p:nvPicPr>
          <p:cNvPr id="3" name="图片 2"/>
          <p:cNvPicPr>
            <a:picLocks noChangeAspect="1"/>
          </p:cNvPicPr>
          <p:nvPr/>
        </p:nvPicPr>
        <p:blipFill>
          <a:blip r:embed="rId1"/>
          <a:stretch>
            <a:fillRect/>
          </a:stretch>
        </p:blipFill>
        <p:spPr>
          <a:xfrm>
            <a:off x="1077595" y="1583690"/>
            <a:ext cx="10094595" cy="46101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通讯图与顺序图的比较</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534670" y="1452245"/>
            <a:ext cx="11180445" cy="5323205"/>
          </a:xfrm>
          <a:prstGeom prst="rect">
            <a:avLst/>
          </a:prstGeom>
          <a:noFill/>
          <a:ln w="9525">
            <a:noFill/>
          </a:ln>
        </p:spPr>
        <p:txBody>
          <a:bodyPr wrap="square">
            <a:spAutoFit/>
          </a:bodyPr>
          <a:p>
            <a:pPr indent="0">
              <a:lnSpc>
                <a:spcPct val="170000"/>
              </a:lnSpc>
            </a:pPr>
            <a:r>
              <a:rPr lang="zh-CN" sz="2000">
                <a:latin typeface="等线" panose="02010600030101010101" charset="-122"/>
                <a:ea typeface="等线" panose="02010600030101010101" charset="-122"/>
                <a:cs typeface="等线" panose="02010600030101010101" charset="-122"/>
              </a:rPr>
              <a:t>两种图之间的不同点有如下3点：</a:t>
            </a: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1）通信图偏重于</a:t>
            </a:r>
            <a:r>
              <a:rPr lang="zh-CN" sz="2000">
                <a:solidFill>
                  <a:srgbClr val="FF0000"/>
                </a:solidFill>
                <a:latin typeface="等线" panose="02010600030101010101" charset="-122"/>
                <a:ea typeface="等线" panose="02010600030101010101" charset="-122"/>
                <a:cs typeface="等线" panose="02010600030101010101" charset="-122"/>
              </a:rPr>
              <a:t>将对象的交互映射到连接它们的链上</a:t>
            </a:r>
            <a:r>
              <a:rPr lang="zh-CN" sz="2000">
                <a:latin typeface="等线" panose="02010600030101010101" charset="-122"/>
                <a:ea typeface="等线" panose="02010600030101010101" charset="-122"/>
                <a:cs typeface="等线" panose="02010600030101010101" charset="-122"/>
              </a:rPr>
              <a:t>，这有助于验证类图中对应的类之间关联关系的正确性或建立新的关联关系的必要性。然而顺序图偏重</a:t>
            </a:r>
            <a:r>
              <a:rPr lang="zh-CN" sz="2000">
                <a:solidFill>
                  <a:srgbClr val="FF0000"/>
                </a:solidFill>
                <a:latin typeface="等线" panose="02010600030101010101" charset="-122"/>
                <a:ea typeface="等线" panose="02010600030101010101" charset="-122"/>
                <a:cs typeface="等线" panose="02010600030101010101" charset="-122"/>
              </a:rPr>
              <a:t>描述交互中消息传递的逻辑顺序</a:t>
            </a:r>
            <a:r>
              <a:rPr lang="zh-CN" sz="2000">
                <a:latin typeface="等线" panose="02010600030101010101" charset="-122"/>
                <a:ea typeface="等线" panose="02010600030101010101" charset="-122"/>
                <a:cs typeface="等线" panose="02010600030101010101" charset="-122"/>
              </a:rPr>
              <a:t>。因此通信图更适用于展示系统中的对象结构，而顺序图则擅长表现交互中消息的顺序。</a:t>
            </a:r>
            <a:endParaRPr lang="zh-CN" sz="2000">
              <a:latin typeface="等线" panose="02010600030101010101" charset="-122"/>
              <a:ea typeface="等线" panose="02010600030101010101" charset="-122"/>
              <a:cs typeface="等线" panose="02010600030101010101" charset="-122"/>
            </a:endParaRPr>
          </a:p>
          <a:p>
            <a:pPr indent="0">
              <a:lnSpc>
                <a:spcPct val="170000"/>
              </a:lnSpc>
            </a:pP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2）顺序图可以</a:t>
            </a:r>
            <a:r>
              <a:rPr lang="zh-CN" sz="2000">
                <a:solidFill>
                  <a:srgbClr val="FF0000"/>
                </a:solidFill>
                <a:latin typeface="等线" panose="02010600030101010101" charset="-122"/>
                <a:ea typeface="等线" panose="02010600030101010101" charset="-122"/>
                <a:cs typeface="等线" panose="02010600030101010101" charset="-122"/>
              </a:rPr>
              <a:t>显式地表现出对象创建与撤销的过程</a:t>
            </a:r>
            <a:r>
              <a:rPr lang="zh-CN" sz="2000">
                <a:latin typeface="等线" panose="02010600030101010101" charset="-122"/>
                <a:ea typeface="等线" panose="02010600030101010101" charset="-122"/>
                <a:cs typeface="等线" panose="02010600030101010101" charset="-122"/>
              </a:rPr>
              <a:t>，而在通信图中，只能通过消息的</a:t>
            </a:r>
            <a:r>
              <a:rPr lang="zh-CN" sz="2000">
                <a:solidFill>
                  <a:srgbClr val="FF0000"/>
                </a:solidFill>
                <a:latin typeface="等线" panose="02010600030101010101" charset="-122"/>
                <a:ea typeface="等线" panose="02010600030101010101" charset="-122"/>
                <a:cs typeface="等线" panose="02010600030101010101" charset="-122"/>
              </a:rPr>
              <a:t>描述隐式地表现</a:t>
            </a:r>
            <a:r>
              <a:rPr lang="zh-CN" sz="2000">
                <a:latin typeface="等线" panose="02010600030101010101" charset="-122"/>
                <a:ea typeface="等线" panose="02010600030101010101" charset="-122"/>
                <a:cs typeface="等线" panose="02010600030101010101" charset="-122"/>
              </a:rPr>
              <a:t>这一点。</a:t>
            </a:r>
            <a:endParaRPr lang="zh-CN" sz="2000">
              <a:latin typeface="等线" panose="02010600030101010101" charset="-122"/>
              <a:ea typeface="等线" panose="02010600030101010101" charset="-122"/>
              <a:cs typeface="等线" panose="02010600030101010101" charset="-122"/>
            </a:endParaRPr>
          </a:p>
          <a:p>
            <a:pPr indent="0">
              <a:lnSpc>
                <a:spcPct val="170000"/>
              </a:lnSpc>
            </a:pPr>
            <a:endParaRPr lang="zh-CN" sz="2000">
              <a:latin typeface="等线" panose="02010600030101010101" charset="-122"/>
              <a:ea typeface="等线" panose="02010600030101010101" charset="-122"/>
              <a:cs typeface="等线" panose="02010600030101010101" charset="-122"/>
            </a:endParaRPr>
          </a:p>
          <a:p>
            <a:pPr indent="0">
              <a:lnSpc>
                <a:spcPct val="170000"/>
              </a:lnSpc>
            </a:pPr>
            <a:r>
              <a:rPr lang="zh-CN" sz="2000">
                <a:latin typeface="等线" panose="02010600030101010101" charset="-122"/>
                <a:ea typeface="等线" panose="02010600030101010101" charset="-122"/>
                <a:cs typeface="等线" panose="02010600030101010101" charset="-122"/>
              </a:rPr>
              <a:t>3）顺序图还可以表示对象的</a:t>
            </a:r>
            <a:r>
              <a:rPr lang="zh-CN" sz="2000">
                <a:solidFill>
                  <a:srgbClr val="FF0000"/>
                </a:solidFill>
                <a:latin typeface="等线" panose="02010600030101010101" charset="-122"/>
                <a:ea typeface="等线" panose="02010600030101010101" charset="-122"/>
                <a:cs typeface="等线" panose="02010600030101010101" charset="-122"/>
              </a:rPr>
              <a:t>激活情况</a:t>
            </a:r>
            <a:r>
              <a:rPr lang="zh-CN" sz="2000">
                <a:latin typeface="等线" panose="02010600030101010101" charset="-122"/>
                <a:ea typeface="等线" panose="02010600030101010101" charset="-122"/>
                <a:cs typeface="等线" panose="02010600030101010101" charset="-122"/>
              </a:rPr>
              <a:t>，而对于通信图来说，由于</a:t>
            </a:r>
            <a:r>
              <a:rPr lang="zh-CN" sz="2000">
                <a:solidFill>
                  <a:srgbClr val="FF0000"/>
                </a:solidFill>
                <a:latin typeface="等线" panose="02010600030101010101" charset="-122"/>
                <a:ea typeface="等线" panose="02010600030101010101" charset="-122"/>
                <a:cs typeface="等线" panose="02010600030101010101" charset="-122"/>
              </a:rPr>
              <a:t>缺少表示时间的信息</a:t>
            </a:r>
            <a:r>
              <a:rPr lang="zh-CN" sz="2000">
                <a:latin typeface="等线" panose="02010600030101010101" charset="-122"/>
                <a:ea typeface="等线" panose="02010600030101010101" charset="-122"/>
                <a:cs typeface="等线" panose="02010600030101010101" charset="-122"/>
              </a:rPr>
              <a:t>，除了对消息进行解释，无法清晰地表示对象的激活情况。</a:t>
            </a:r>
            <a:endParaRPr lang="zh-CN" alt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3924935" y="5071110"/>
            <a:ext cx="4631690"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状态机图和活动图</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04</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状态机图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339090" y="2873375"/>
            <a:ext cx="11513185" cy="2602230"/>
          </a:xfrm>
          <a:prstGeom prst="rect">
            <a:avLst/>
          </a:prstGeom>
          <a:noFill/>
          <a:ln w="9525">
            <a:noFill/>
          </a:ln>
        </p:spPr>
        <p:txBody>
          <a:bodyPr wrap="square">
            <a:spAutoFit/>
          </a:bodyPr>
          <a:p>
            <a:pPr indent="306070">
              <a:lnSpc>
                <a:spcPct val="170000"/>
              </a:lnSpc>
            </a:pPr>
            <a:r>
              <a:rPr lang="en-US" altLang="zh-CN" sz="2400">
                <a:latin typeface="等线" panose="02010600030101010101" charset="-122"/>
                <a:ea typeface="等线" panose="02010600030101010101" charset="-122"/>
                <a:cs typeface="等线" panose="02010600030101010101" charset="-122"/>
              </a:rPr>
              <a:t>   </a:t>
            </a:r>
            <a:r>
              <a:rPr lang="zh-CN" sz="2400">
                <a:latin typeface="等线" panose="02010600030101010101" charset="-122"/>
                <a:ea typeface="等线" panose="02010600030101010101" charset="-122"/>
                <a:cs typeface="等线" panose="02010600030101010101" charset="-122"/>
              </a:rPr>
              <a:t>状态图，用于UML中建立</a:t>
            </a:r>
            <a:r>
              <a:rPr lang="zh-CN" sz="2400">
                <a:solidFill>
                  <a:srgbClr val="FF0000"/>
                </a:solidFill>
                <a:latin typeface="等线" panose="02010600030101010101" charset="-122"/>
                <a:ea typeface="等线" panose="02010600030101010101" charset="-122"/>
                <a:cs typeface="等线" panose="02010600030101010101" charset="-122"/>
              </a:rPr>
              <a:t>动态模型</a:t>
            </a:r>
            <a:r>
              <a:rPr lang="zh-CN" sz="2400">
                <a:latin typeface="等线" panose="02010600030101010101" charset="-122"/>
                <a:ea typeface="等线" panose="02010600030101010101" charset="-122"/>
                <a:cs typeface="等线" panose="02010600030101010101" charset="-122"/>
              </a:rPr>
              <a:t>，主要描述</a:t>
            </a:r>
            <a:r>
              <a:rPr lang="zh-CN" sz="2400">
                <a:solidFill>
                  <a:srgbClr val="FF0000"/>
                </a:solidFill>
                <a:latin typeface="等线" panose="02010600030101010101" charset="-122"/>
                <a:ea typeface="等线" panose="02010600030101010101" charset="-122"/>
                <a:cs typeface="等线" panose="02010600030101010101" charset="-122"/>
              </a:rPr>
              <a:t>系统随时间变化的行为</a:t>
            </a:r>
            <a:r>
              <a:rPr lang="zh-CN" sz="2400">
                <a:latin typeface="等线" panose="02010600030101010101" charset="-122"/>
                <a:ea typeface="等线" panose="02010600030101010101" charset="-122"/>
                <a:cs typeface="等线" panose="02010600030101010101" charset="-122"/>
              </a:rPr>
              <a:t>，这些行为是用从静态视图中抽取的系统的瞬间值的变化来描述的。在对象的生命期建模中，状态图显示了一个状态机，展示的是</a:t>
            </a:r>
            <a:r>
              <a:rPr lang="zh-CN" sz="2400">
                <a:solidFill>
                  <a:srgbClr val="FF0000"/>
                </a:solidFill>
                <a:latin typeface="等线" panose="02010600030101010101" charset="-122"/>
                <a:ea typeface="等线" panose="02010600030101010101" charset="-122"/>
                <a:cs typeface="等线" panose="02010600030101010101" charset="-122"/>
              </a:rPr>
              <a:t>单个对象内从状态到状态的控制流</a:t>
            </a:r>
            <a:r>
              <a:rPr lang="zh-CN" sz="2400">
                <a:latin typeface="等线" panose="02010600030101010101" charset="-122"/>
                <a:ea typeface="等线" panose="02010600030101010101" charset="-122"/>
                <a:cs typeface="等线" panose="02010600030101010101" charset="-122"/>
              </a:rPr>
              <a:t>。状态图通过对类的对象的生存周期建立模型来描述对象随时间变化的动态行为。</a:t>
            </a:r>
            <a:endParaRPr lang="zh-CN" altLang="en-US" sz="240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368300" y="1271270"/>
            <a:ext cx="11513185" cy="1370965"/>
          </a:xfrm>
          <a:prstGeom prst="rect">
            <a:avLst/>
          </a:prstGeom>
          <a:noFill/>
          <a:ln w="9525">
            <a:noFill/>
          </a:ln>
        </p:spPr>
        <p:txBody>
          <a:bodyPr wrap="square">
            <a:spAutoFit/>
          </a:bodyPr>
          <a:p>
            <a:pPr indent="0" fontAlgn="auto">
              <a:lnSpc>
                <a:spcPct val="130000"/>
              </a:lnSpc>
            </a:pPr>
            <a:r>
              <a:rPr sz="2400" b="1">
                <a:latin typeface="等线" panose="02010600030101010101" charset="-122"/>
                <a:ea typeface="等线" panose="02010600030101010101" charset="-122"/>
                <a:cs typeface="等线" panose="02010600030101010101" charset="-122"/>
              </a:rPr>
              <a:t>1</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 状态图概述[1][5]</a:t>
            </a:r>
            <a:endParaRPr sz="2400" b="1">
              <a:latin typeface="等线" panose="02010600030101010101" charset="-122"/>
              <a:ea typeface="等线" panose="02010600030101010101" charset="-122"/>
              <a:cs typeface="等线" panose="02010600030101010101" charset="-122"/>
            </a:endParaRPr>
          </a:p>
          <a:p>
            <a:pPr indent="0" fontAlgn="auto">
              <a:lnSpc>
                <a:spcPct val="130000"/>
              </a:lnSpc>
            </a:pPr>
            <a:r>
              <a:rPr lang="en-US" sz="20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状态图（又称状态机图）由</a:t>
            </a:r>
            <a:r>
              <a:rPr sz="2000">
                <a:solidFill>
                  <a:srgbClr val="FF0000"/>
                </a:solidFill>
                <a:latin typeface="等线" panose="02010600030101010101" charset="-122"/>
                <a:ea typeface="等线" panose="02010600030101010101" charset="-122"/>
                <a:cs typeface="等线" panose="02010600030101010101" charset="-122"/>
              </a:rPr>
              <a:t>状态、转换、事件、活动和动作</a:t>
            </a:r>
            <a:r>
              <a:rPr sz="2000">
                <a:latin typeface="等线" panose="02010600030101010101" charset="-122"/>
                <a:ea typeface="等线" panose="02010600030101010101" charset="-122"/>
                <a:cs typeface="等线" panose="02010600030101010101" charset="-122"/>
              </a:rPr>
              <a:t>五部分组成，是展示状态与状态转换的图。通常一个状态图依附于一个类，并且描述一个类的实例。</a:t>
            </a:r>
            <a:endParaRPr lang="zh-CN" altLang="en-US" sz="20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65125" y="1615440"/>
            <a:ext cx="11318240" cy="4399915"/>
          </a:xfrm>
          <a:prstGeom prst="rect">
            <a:avLst/>
          </a:prstGeom>
          <a:noFill/>
          <a:ln w="9525">
            <a:noFill/>
          </a:ln>
        </p:spPr>
        <p:txBody>
          <a:bodyPr wrap="square">
            <a:spAutoFit/>
          </a:bodyPr>
          <a:p>
            <a:pPr marL="266700" indent="-266700"/>
            <a:r>
              <a:rPr lang="en-US" sz="2000" b="0">
                <a:latin typeface="等线" panose="02010600030101010101" charset="-122"/>
              </a:rPr>
              <a:t>a) </a:t>
            </a:r>
            <a:r>
              <a:rPr lang="zh-CN" sz="2000" b="0">
                <a:solidFill>
                  <a:srgbClr val="FF0000"/>
                </a:solidFill>
                <a:ea typeface="等线" panose="02010600030101010101" charset="-122"/>
              </a:rPr>
              <a:t>状态</a:t>
            </a:r>
            <a:r>
              <a:rPr lang="zh-CN" sz="2000" b="0">
                <a:ea typeface="等线" panose="02010600030101010101" charset="-122"/>
              </a:rPr>
              <a:t>：状态指的是对象在其生命周期中的一种状况，处于某个特定状态中的对象必然会满足某些条件、执行某些动作或者是等待某些事件。一个状态的生命周期是一个有限的时间阶段。</a:t>
            </a:r>
            <a:endParaRPr lang="zh-CN" sz="2000" b="0">
              <a:ea typeface="等线" panose="02010600030101010101" charset="-122"/>
            </a:endParaRPr>
          </a:p>
          <a:p>
            <a:pPr marL="266700" indent="-266700"/>
            <a:r>
              <a:rPr lang="en-US" sz="2000" b="0">
                <a:latin typeface="等线" panose="02010600030101010101" charset="-122"/>
              </a:rPr>
              <a:t>b) </a:t>
            </a:r>
            <a:r>
              <a:rPr lang="zh-CN" sz="2000" b="0">
                <a:solidFill>
                  <a:srgbClr val="FF0000"/>
                </a:solidFill>
                <a:ea typeface="等线" panose="02010600030101010101" charset="-122"/>
              </a:rPr>
              <a:t>转换</a:t>
            </a:r>
            <a:r>
              <a:rPr lang="zh-CN" sz="2000" b="0">
                <a:ea typeface="等线" panose="02010600030101010101" charset="-122"/>
              </a:rPr>
              <a:t>：转换指的是两个不同状态之间的一种关系，表明对象在第一个状态中执行一定的动作，并且在满足某个特定条件下由某个事件触发进入第二个状态。</a:t>
            </a:r>
            <a:endParaRPr lang="zh-CN" sz="2000" b="0">
              <a:ea typeface="等线" panose="02010600030101010101" charset="-122"/>
            </a:endParaRPr>
          </a:p>
          <a:p>
            <a:pPr marL="266700" indent="-266700"/>
            <a:r>
              <a:rPr lang="en-US" sz="2000" b="0">
                <a:latin typeface="等线" panose="02010600030101010101" charset="-122"/>
              </a:rPr>
              <a:t>c) </a:t>
            </a:r>
            <a:r>
              <a:rPr lang="zh-CN" sz="2000" b="0">
                <a:solidFill>
                  <a:srgbClr val="FF0000"/>
                </a:solidFill>
                <a:ea typeface="等线" panose="02010600030101010101" charset="-122"/>
              </a:rPr>
              <a:t>事件</a:t>
            </a:r>
            <a:r>
              <a:rPr lang="zh-CN" sz="2000" b="0">
                <a:ea typeface="等线" panose="02010600030101010101" charset="-122"/>
              </a:rPr>
              <a:t>：事件指的是发生在时间和空间上的对状态机来讲有意义的那些事情。事件通常会引起状态的变迁，促使状态机从一种状态切换到另一种状态，如信号、对象额度创建和销毁等。</a:t>
            </a:r>
            <a:endParaRPr lang="en-US" sz="2000" b="0">
              <a:latin typeface="等线" panose="02010600030101010101" charset="-122"/>
              <a:cs typeface="Times New Roman" panose="02020603050405020304" charset="0"/>
            </a:endParaRPr>
          </a:p>
          <a:p>
            <a:pPr marL="266700" indent="-266700"/>
            <a:r>
              <a:rPr lang="en-US" sz="2000" b="0">
                <a:latin typeface="等线" panose="02010600030101010101" charset="-122"/>
              </a:rPr>
              <a:t>d) </a:t>
            </a:r>
            <a:r>
              <a:rPr lang="zh-CN" sz="2000" b="0">
                <a:solidFill>
                  <a:srgbClr val="FF0000"/>
                </a:solidFill>
                <a:ea typeface="等线" panose="02010600030101010101" charset="-122"/>
              </a:rPr>
              <a:t>活动</a:t>
            </a:r>
            <a:r>
              <a:rPr lang="zh-CN" sz="2000" b="0">
                <a:ea typeface="等线" panose="02010600030101010101" charset="-122"/>
              </a:rPr>
              <a:t>：活动指的是状态机中进行的非原子操作。</a:t>
            </a:r>
            <a:r>
              <a:rPr lang="en-US" sz="2000" b="0">
                <a:latin typeface="等线" panose="02010600030101010101" charset="-122"/>
                <a:cs typeface="Times New Roman" panose="02020603050405020304" charset="0"/>
              </a:rPr>
              <a:t> </a:t>
            </a:r>
            <a:endParaRPr lang="en-US" sz="2000" b="0">
              <a:latin typeface="等线" panose="02010600030101010101" charset="-122"/>
              <a:cs typeface="Times New Roman" panose="02020603050405020304" charset="0"/>
            </a:endParaRPr>
          </a:p>
          <a:p>
            <a:pPr marL="266700" indent="-266700"/>
            <a:r>
              <a:rPr lang="en-US" sz="2000" b="0">
                <a:latin typeface="等线" panose="02010600030101010101" charset="-122"/>
              </a:rPr>
              <a:t>e)</a:t>
            </a:r>
            <a:r>
              <a:rPr lang="en-US" sz="2000" b="0">
                <a:solidFill>
                  <a:srgbClr val="FF0000"/>
                </a:solidFill>
                <a:latin typeface="等线" panose="02010600030101010101" charset="-122"/>
              </a:rPr>
              <a:t> </a:t>
            </a:r>
            <a:r>
              <a:rPr lang="zh-CN" sz="2000" b="0">
                <a:solidFill>
                  <a:srgbClr val="FF0000"/>
                </a:solidFill>
                <a:ea typeface="等线" panose="02010600030101010101" charset="-122"/>
              </a:rPr>
              <a:t>动作</a:t>
            </a:r>
            <a:r>
              <a:rPr lang="zh-CN" sz="2000" b="0">
                <a:ea typeface="等线" panose="02010600030101010101" charset="-122"/>
              </a:rPr>
              <a:t>：动作指的是状态机中可以执行的哪些原子操作。所谓原子操作，指的是他们在运行的过程中不能被其他消息中断，必须一直执行下去，以至最终导致状态的变更或者返回一个值。</a:t>
            </a:r>
            <a:endParaRPr lang="zh-CN" altLang="en-US" sz="2000" b="0">
              <a:ea typeface="等线" panose="02010600030101010101" charset="-122"/>
            </a:endParaRPr>
          </a:p>
        </p:txBody>
      </p:sp>
      <p:grpSp>
        <p:nvGrpSpPr>
          <p:cNvPr id="2" name="组合 1"/>
          <p:cNvGrpSpPr/>
          <p:nvPr/>
        </p:nvGrpSpPr>
        <p:grpSpPr>
          <a:xfrm>
            <a:off x="3729355" y="324485"/>
            <a:ext cx="4987925" cy="1073785"/>
            <a:chOff x="3659868" y="841828"/>
            <a:chExt cx="4540704" cy="1074057"/>
          </a:xfrm>
        </p:grpSpPr>
        <p:sp>
          <p:nvSpPr>
            <p:cNvPr id="3" name="任意多边形 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5" name="文本框 104"/>
            <p:cNvSpPr txBox="1"/>
            <p:nvPr/>
          </p:nvSpPr>
          <p:spPr>
            <a:xfrm>
              <a:off x="4311926" y="1257223"/>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状态机图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8300" y="1383030"/>
            <a:ext cx="11513185" cy="570865"/>
          </a:xfrm>
          <a:prstGeom prst="rect">
            <a:avLst/>
          </a:prstGeom>
          <a:noFill/>
          <a:ln w="9525">
            <a:noFill/>
          </a:ln>
        </p:spPr>
        <p:txBody>
          <a:bodyPr wrap="square">
            <a:spAutoFit/>
          </a:bodyPr>
          <a:p>
            <a:pPr indent="306070">
              <a:lnSpc>
                <a:spcPct val="130000"/>
              </a:lnSpc>
            </a:pPr>
            <a:r>
              <a:rPr sz="2400" b="1">
                <a:latin typeface="等线" panose="02010600030101010101" charset="-122"/>
                <a:ea typeface="等线" panose="02010600030101010101" charset="-122"/>
                <a:cs typeface="等线" panose="02010600030101010101" charset="-122"/>
              </a:rPr>
              <a:t>举例：图书馆借阅中的图书状态变化。</a:t>
            </a:r>
            <a:endParaRPr lang="zh-CN" altLang="en-US" sz="2000" b="1">
              <a:latin typeface="等线" panose="02010600030101010101" charset="-122"/>
              <a:ea typeface="等线" panose="02010600030101010101" charset="-122"/>
              <a:cs typeface="等线" panose="02010600030101010101" charset="-122"/>
            </a:endParaRPr>
          </a:p>
        </p:txBody>
      </p:sp>
      <p:pic>
        <p:nvPicPr>
          <p:cNvPr id="2088964" name="Picture 4"/>
          <p:cNvPicPr>
            <a:picLocks noChangeAspect="1" noChangeArrowheads="1"/>
          </p:cNvPicPr>
          <p:nvPr/>
        </p:nvPicPr>
        <p:blipFill>
          <a:blip r:embed="rId1">
            <a:extLst>
              <a:ext uri="{28A0092B-C50C-407E-A947-70E740481C1C}">
                <a14:useLocalDpi xmlns:a14="http://schemas.microsoft.com/office/drawing/2010/main" val="0"/>
              </a:ext>
            </a:extLst>
          </a:blip>
          <a:srcRect t="4544" b="5013"/>
          <a:stretch>
            <a:fillRect/>
          </a:stretch>
        </p:blipFill>
        <p:spPr>
          <a:xfrm>
            <a:off x="693420" y="2073910"/>
            <a:ext cx="5280660" cy="4328160"/>
          </a:xfrm>
          <a:prstGeom prst="rect">
            <a:avLst/>
          </a:prstGeom>
          <a:noFill/>
          <a:ln>
            <a:noFill/>
          </a:ln>
          <a:effectLst/>
        </p:spPr>
      </p:pic>
      <p:sp>
        <p:nvSpPr>
          <p:cNvPr id="2" name="文本框 1"/>
          <p:cNvSpPr txBox="1"/>
          <p:nvPr/>
        </p:nvSpPr>
        <p:spPr>
          <a:xfrm>
            <a:off x="6079490" y="1383030"/>
            <a:ext cx="5677535" cy="5323205"/>
          </a:xfrm>
          <a:prstGeom prst="rect">
            <a:avLst/>
          </a:prstGeom>
          <a:noFill/>
          <a:ln w="9525">
            <a:noFill/>
          </a:ln>
        </p:spPr>
        <p:txBody>
          <a:bodyPr wrap="square">
            <a:spAutoFit/>
          </a:bodyPr>
          <a:p>
            <a:pPr indent="0" algn="just" fontAlgn="auto">
              <a:lnSpc>
                <a:spcPct val="17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一个图书对象从它的起始点开始。</a:t>
            </a:r>
            <a:endParaRPr lang="zh-CN" sz="2000" b="0">
              <a:latin typeface="等线" panose="02010600030101010101" charset="-122"/>
              <a:ea typeface="等线" panose="02010600030101010101" charset="-122"/>
              <a:cs typeface="等线" panose="02010600030101010101" charset="-122"/>
            </a:endParaRPr>
          </a:p>
          <a:p>
            <a:pPr indent="0" algn="just" fontAlgn="auto">
              <a:lnSpc>
                <a:spcPct val="170000"/>
              </a:lnSpc>
            </a:pPr>
            <a:r>
              <a:rPr lang="en-US" altLang="zh-CN" sz="2000" b="0">
                <a:latin typeface="等线" panose="02010600030101010101" charset="-122"/>
                <a:ea typeface="等线" panose="02010600030101010101" charset="-122"/>
                <a:cs typeface="等线" panose="02010600030101010101" charset="-122"/>
              </a:rPr>
              <a:t>1.</a:t>
            </a:r>
            <a:r>
              <a:rPr lang="zh-CN" sz="2000" b="0">
                <a:latin typeface="等线" panose="02010600030101010101" charset="-122"/>
                <a:ea typeface="等线" panose="02010600030101010101" charset="-122"/>
                <a:cs typeface="等线" panose="02010600030101010101" charset="-122"/>
              </a:rPr>
              <a:t>首先是“新书”状态（new book）；</a:t>
            </a:r>
            <a:endParaRPr lang="zh-CN" sz="2000" b="0">
              <a:latin typeface="等线" panose="02010600030101010101" charset="-122"/>
              <a:ea typeface="等线" panose="02010600030101010101" charset="-122"/>
              <a:cs typeface="等线" panose="02010600030101010101" charset="-122"/>
            </a:endParaRPr>
          </a:p>
          <a:p>
            <a:pPr indent="0" algn="just" fontAlgn="auto">
              <a:lnSpc>
                <a:spcPct val="170000"/>
              </a:lnSpc>
            </a:pPr>
            <a:r>
              <a:rPr lang="en-US" altLang="zh-CN" sz="2000" b="0">
                <a:latin typeface="等线" panose="02010600030101010101" charset="-122"/>
                <a:ea typeface="等线" panose="02010600030101010101" charset="-122"/>
                <a:cs typeface="等线" panose="02010600030101010101" charset="-122"/>
              </a:rPr>
              <a:t>2.</a:t>
            </a:r>
            <a:r>
              <a:rPr lang="zh-CN" sz="2000" b="0">
                <a:latin typeface="等线" panose="02010600030101010101" charset="-122"/>
                <a:ea typeface="等线" panose="02010600030101010101" charset="-122"/>
                <a:cs typeface="等线" panose="02010600030101010101" charset="-122"/>
              </a:rPr>
              <a:t>然后是“可以借阅”（available）的状态；</a:t>
            </a:r>
            <a:endParaRPr lang="zh-CN" sz="2000" b="0">
              <a:latin typeface="等线" panose="02010600030101010101" charset="-122"/>
              <a:ea typeface="等线" panose="02010600030101010101" charset="-122"/>
              <a:cs typeface="等线" panose="02010600030101010101" charset="-122"/>
            </a:endParaRPr>
          </a:p>
          <a:p>
            <a:pPr indent="0" algn="just" fontAlgn="auto">
              <a:lnSpc>
                <a:spcPct val="170000"/>
              </a:lnSpc>
            </a:pPr>
            <a:r>
              <a:rPr lang="en-US" altLang="zh-CN" sz="2000" b="0">
                <a:latin typeface="等线" panose="02010600030101010101" charset="-122"/>
                <a:ea typeface="等线" panose="02010600030101010101" charset="-122"/>
                <a:cs typeface="等线" panose="02010600030101010101" charset="-122"/>
              </a:rPr>
              <a:t>3.</a:t>
            </a:r>
            <a:r>
              <a:rPr lang="zh-CN" sz="2000" b="0">
                <a:latin typeface="等线" panose="02010600030101010101" charset="-122"/>
                <a:ea typeface="等线" panose="02010600030101010101" charset="-122"/>
                <a:cs typeface="等线" panose="02010600030101010101" charset="-122"/>
              </a:rPr>
              <a:t>如果有读者将书借走，则该书的状态为“已借出”状态（borrowed）；</a:t>
            </a:r>
            <a:endParaRPr lang="zh-CN" sz="2000" b="0">
              <a:latin typeface="等线" panose="02010600030101010101" charset="-122"/>
              <a:ea typeface="等线" panose="02010600030101010101" charset="-122"/>
              <a:cs typeface="等线" panose="02010600030101010101" charset="-122"/>
            </a:endParaRPr>
          </a:p>
          <a:p>
            <a:pPr indent="0" algn="just" fontAlgn="auto">
              <a:lnSpc>
                <a:spcPct val="170000"/>
              </a:lnSpc>
            </a:pPr>
            <a:r>
              <a:rPr lang="en-US" altLang="zh-CN" sz="2000" b="0">
                <a:latin typeface="等线" panose="02010600030101010101" charset="-122"/>
                <a:ea typeface="等线" panose="02010600030101010101" charset="-122"/>
                <a:cs typeface="等线" panose="02010600030101010101" charset="-122"/>
              </a:rPr>
              <a:t>4.</a:t>
            </a:r>
            <a:r>
              <a:rPr lang="zh-CN" sz="2000" b="0">
                <a:latin typeface="等线" panose="02010600030101010101" charset="-122"/>
                <a:ea typeface="等线" panose="02010600030101010101" charset="-122"/>
                <a:cs typeface="等线" panose="02010600030101010101" charset="-122"/>
              </a:rPr>
              <a:t>如果图书被归还图书馆，图书的状态又变为“可以借阅”状态；</a:t>
            </a:r>
            <a:endParaRPr lang="zh-CN" sz="2000" b="0">
              <a:latin typeface="等线" panose="02010600030101010101" charset="-122"/>
              <a:ea typeface="等线" panose="02010600030101010101" charset="-122"/>
              <a:cs typeface="等线" panose="02010600030101010101" charset="-122"/>
            </a:endParaRPr>
          </a:p>
          <a:p>
            <a:pPr indent="0" algn="just" fontAlgn="auto">
              <a:lnSpc>
                <a:spcPct val="170000"/>
              </a:lnSpc>
            </a:pPr>
            <a:r>
              <a:rPr lang="en-US" altLang="zh-CN" sz="2000" b="0">
                <a:latin typeface="等线" panose="02010600030101010101" charset="-122"/>
                <a:ea typeface="等线" panose="02010600030101010101" charset="-122"/>
                <a:cs typeface="等线" panose="02010600030101010101" charset="-122"/>
              </a:rPr>
              <a:t>5.</a:t>
            </a:r>
            <a:r>
              <a:rPr lang="zh-CN" sz="2000" b="0">
                <a:latin typeface="等线" panose="02010600030101010101" charset="-122"/>
                <a:ea typeface="等线" panose="02010600030101010101" charset="-122"/>
                <a:cs typeface="等线" panose="02010600030101010101" charset="-122"/>
              </a:rPr>
              <a:t>图书馆如果放弃该图书对象的收藏，则图书对象处于“删除”状态（delete）；</a:t>
            </a:r>
            <a:endParaRPr lang="zh-CN" sz="2000" b="0">
              <a:latin typeface="等线" panose="02010600030101010101" charset="-122"/>
              <a:ea typeface="等线" panose="02010600030101010101" charset="-122"/>
              <a:cs typeface="等线" panose="02010600030101010101" charset="-122"/>
            </a:endParaRPr>
          </a:p>
          <a:p>
            <a:pPr indent="0" algn="just" fontAlgn="auto">
              <a:lnSpc>
                <a:spcPct val="170000"/>
              </a:lnSpc>
            </a:pPr>
            <a:r>
              <a:rPr lang="en-US" altLang="zh-CN" sz="2000" b="0">
                <a:latin typeface="等线" panose="02010600030101010101" charset="-122"/>
                <a:ea typeface="等线" panose="02010600030101010101" charset="-122"/>
                <a:cs typeface="等线" panose="02010600030101010101" charset="-122"/>
              </a:rPr>
              <a:t>6.</a:t>
            </a:r>
            <a:r>
              <a:rPr lang="zh-CN" sz="2000" b="0">
                <a:latin typeface="等线" panose="02010600030101010101" charset="-122"/>
                <a:ea typeface="等线" panose="02010600030101010101" charset="-122"/>
                <a:cs typeface="等线" panose="02010600030101010101" charset="-122"/>
              </a:rPr>
              <a:t>最后到达“终止”状态。</a:t>
            </a:r>
            <a:endParaRPr lang="zh-CN" altLang="en-US" sz="2000" b="0">
              <a:latin typeface="等线" panose="02010600030101010101" charset="-122"/>
              <a:ea typeface="等线" panose="02010600030101010101" charset="-122"/>
              <a:cs typeface="等线" panose="02010600030101010101" charset="-122"/>
            </a:endParaRPr>
          </a:p>
        </p:txBody>
      </p:sp>
      <p:grpSp>
        <p:nvGrpSpPr>
          <p:cNvPr id="3" name="组合 2"/>
          <p:cNvGrpSpPr/>
          <p:nvPr/>
        </p:nvGrpSpPr>
        <p:grpSpPr>
          <a:xfrm>
            <a:off x="3429000" y="151130"/>
            <a:ext cx="4987925" cy="1073785"/>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5" name="文本框 104"/>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状态机图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0840" y="1271270"/>
            <a:ext cx="11591925" cy="5427980"/>
          </a:xfrm>
          <a:prstGeom prst="rect">
            <a:avLst/>
          </a:prstGeom>
          <a:noFill/>
          <a:ln w="9525">
            <a:noFill/>
          </a:ln>
        </p:spPr>
        <p:txBody>
          <a:bodyPr wrap="square">
            <a:spAutoFit/>
          </a:bodyPr>
          <a:p>
            <a:pPr indent="304800">
              <a:lnSpc>
                <a:spcPct val="170000"/>
              </a:lnSpc>
            </a:pPr>
            <a:r>
              <a:rPr sz="2400" b="1">
                <a:latin typeface="等线" panose="02010600030101010101" charset="-122"/>
                <a:ea typeface="等线" panose="02010600030101010101" charset="-122"/>
                <a:cs typeface="等线" panose="02010600030101010101" charset="-122"/>
              </a:rPr>
              <a:t>2 </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状态图的基本元素[5]</a:t>
            </a:r>
            <a:endParaRPr sz="2400" b="1">
              <a:latin typeface="等线" panose="02010600030101010101" charset="-122"/>
              <a:ea typeface="等线" panose="02010600030101010101" charset="-122"/>
              <a:cs typeface="等线" panose="02010600030101010101" charset="-122"/>
            </a:endParaRPr>
          </a:p>
          <a:p>
            <a:pPr indent="304800">
              <a:lnSpc>
                <a:spcPct val="17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状态之间的过渡事件（event），对应对象的操作。事件有可能在特定的条件下发生，在UML中这样的条件称为警戒条件（guard condition）。</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发生事件时的处理称为动作（action）。</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从一个状态到另一个状态之间的连线称为转移（transitions）。</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状态图通常包含如下内容。</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⑴</a:t>
            </a:r>
            <a:r>
              <a:rPr sz="2000" b="0">
                <a:solidFill>
                  <a:srgbClr val="FF0000"/>
                </a:solidFill>
                <a:latin typeface="等线" panose="02010600030101010101" charset="-122"/>
                <a:ea typeface="等线" panose="02010600030101010101" charset="-122"/>
                <a:cs typeface="等线" panose="02010600030101010101" charset="-122"/>
              </a:rPr>
              <a:t> 状态</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状态定义对象在其生命周期中的条件或状况。</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⑵ </a:t>
            </a:r>
            <a:r>
              <a:rPr sz="2000" b="0">
                <a:solidFill>
                  <a:srgbClr val="FF0000"/>
                </a:solidFill>
                <a:latin typeface="等线" panose="02010600030101010101" charset="-122"/>
                <a:ea typeface="等线" panose="02010600030101010101" charset="-122"/>
                <a:cs typeface="等线" panose="02010600030101010101" charset="-122"/>
              </a:rPr>
              <a:t>转换</a:t>
            </a:r>
            <a:endParaRPr sz="2000" b="0">
              <a:latin typeface="等线" panose="02010600030101010101" charset="-122"/>
              <a:ea typeface="等线" panose="02010600030101010101" charset="-122"/>
              <a:cs typeface="等线" panose="02010600030101010101" charset="-122"/>
            </a:endParaRPr>
          </a:p>
          <a:p>
            <a:pPr indent="304800">
              <a:lnSpc>
                <a:spcPct val="170000"/>
              </a:lnSpc>
            </a:pPr>
            <a:r>
              <a:rPr sz="2000" b="0">
                <a:latin typeface="等线" panose="02010600030101010101" charset="-122"/>
                <a:ea typeface="等线" panose="02010600030101010101" charset="-122"/>
                <a:cs typeface="等线" panose="02010600030101010101" charset="-122"/>
              </a:rPr>
              <a:t>对象的状态之间的转移叫转换，它包括事件和动作。</a:t>
            </a:r>
            <a:endParaRPr lang="zh-CN" altLang="en-US" sz="2000" b="0">
              <a:latin typeface="等线" panose="02010600030101010101" charset="-122"/>
              <a:ea typeface="等线" panose="02010600030101010101" charset="-122"/>
              <a:cs typeface="等线" panose="02010600030101010101" charset="-122"/>
            </a:endParaRPr>
          </a:p>
        </p:txBody>
      </p:sp>
      <p:grpSp>
        <p:nvGrpSpPr>
          <p:cNvPr id="4" name="组合 3"/>
          <p:cNvGrpSpPr/>
          <p:nvPr/>
        </p:nvGrpSpPr>
        <p:grpSpPr>
          <a:xfrm>
            <a:off x="3429000" y="151130"/>
            <a:ext cx="4987925" cy="1073785"/>
            <a:chOff x="3659868" y="841828"/>
            <a:chExt cx="4540704" cy="1074057"/>
          </a:xfrm>
        </p:grpSpPr>
        <p:sp>
          <p:nvSpPr>
            <p:cNvPr id="106" name="任意多边形 10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3659868" y="841828"/>
              <a:ext cx="4540704" cy="1074057"/>
              <a:chOff x="4429125" y="2685143"/>
              <a:chExt cx="4118758" cy="1182009"/>
            </a:xfrm>
          </p:grpSpPr>
          <p:sp>
            <p:nvSpPr>
              <p:cNvPr id="10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0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5" name="文本框 154"/>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状态机图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7985" y="930275"/>
            <a:ext cx="11591925" cy="4886325"/>
          </a:xfrm>
          <a:prstGeom prst="rect">
            <a:avLst/>
          </a:prstGeom>
          <a:noFill/>
          <a:ln w="9525">
            <a:noFill/>
          </a:ln>
        </p:spPr>
        <p:txBody>
          <a:bodyPr wrap="square">
            <a:spAutoFit/>
          </a:bodyPr>
          <a:p>
            <a:pPr indent="304800">
              <a:lnSpc>
                <a:spcPct val="190000"/>
              </a:lnSpc>
            </a:pPr>
            <a:r>
              <a:rPr sz="2400" b="1">
                <a:latin typeface="等线" panose="02010600030101010101" charset="-122"/>
                <a:ea typeface="等线" panose="02010600030101010101" charset="-122"/>
                <a:cs typeface="等线" panose="02010600030101010101" charset="-122"/>
              </a:rPr>
              <a:t>3</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状态[1][5]</a:t>
            </a:r>
            <a:endParaRPr sz="2400" b="1">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一个对象的状态可能包含子状态或其它一些更加详细的内容。具体的有以下五个部分组成：名称、 进入/退出动作、 内部转换、子状态和延迟事件。</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⑴名称（name）</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⑵进入/退出动作（entry/exit action） </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⑶内部转换（Internal Transition）</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⑷子状态（sub state）</a:t>
            </a:r>
            <a:endParaRPr sz="2000" b="0">
              <a:latin typeface="等线" panose="02010600030101010101" charset="-122"/>
              <a:ea typeface="等线" panose="02010600030101010101" charset="-122"/>
              <a:cs typeface="等线" panose="02010600030101010101" charset="-122"/>
            </a:endParaRPr>
          </a:p>
          <a:p>
            <a:pPr indent="304800">
              <a:lnSpc>
                <a:spcPct val="190000"/>
              </a:lnSpc>
            </a:pPr>
            <a:r>
              <a:rPr sz="2000" b="0">
                <a:latin typeface="等线" panose="02010600030101010101" charset="-122"/>
                <a:ea typeface="等线" panose="02010600030101010101" charset="-122"/>
                <a:cs typeface="等线" panose="02010600030101010101" charset="-122"/>
              </a:rPr>
              <a:t>⑸延迟事件（Deferred Event）</a:t>
            </a:r>
            <a:endParaRPr lang="zh-CN" altLang="en-US" sz="2000" b="0">
              <a:latin typeface="等线" panose="02010600030101010101" charset="-122"/>
              <a:ea typeface="等线" panose="02010600030101010101" charset="-122"/>
              <a:cs typeface="等线" panose="02010600030101010101" charset="-122"/>
            </a:endParaRPr>
          </a:p>
        </p:txBody>
      </p:sp>
      <p:grpSp>
        <p:nvGrpSpPr>
          <p:cNvPr id="4" name="组合 3"/>
          <p:cNvGrpSpPr/>
          <p:nvPr/>
        </p:nvGrpSpPr>
        <p:grpSpPr>
          <a:xfrm>
            <a:off x="3674745" y="151130"/>
            <a:ext cx="4987925" cy="1073785"/>
            <a:chOff x="3659868" y="841828"/>
            <a:chExt cx="4540704" cy="1074057"/>
          </a:xfrm>
        </p:grpSpPr>
        <p:sp>
          <p:nvSpPr>
            <p:cNvPr id="106" name="任意多边形 10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3659868" y="841828"/>
              <a:ext cx="4540704" cy="1074057"/>
              <a:chOff x="4429125" y="2685143"/>
              <a:chExt cx="4118758" cy="1182009"/>
            </a:xfrm>
          </p:grpSpPr>
          <p:sp>
            <p:nvSpPr>
              <p:cNvPr id="10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0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55" name="文本框 154"/>
            <p:cNvSpPr txBox="1"/>
            <p:nvPr/>
          </p:nvSpPr>
          <p:spPr>
            <a:xfrm>
              <a:off x="4311926" y="1257223"/>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状态机图</a:t>
              </a:r>
              <a:endParaRPr lang="zh-CN" altLang="en-US" sz="2400" b="1" dirty="0" smtClean="0">
                <a:latin typeface="方正静蕾简体" panose="02000000000000000000" pitchFamily="2" charset="-122"/>
                <a:ea typeface="方正静蕾简体" panose="02000000000000000000" pitchFamily="2" charset="-122"/>
              </a:endParaRPr>
            </a:p>
          </p:txBody>
        </p:sp>
      </p:grpSp>
      <p:pic>
        <p:nvPicPr>
          <p:cNvPr id="3" name="图片 4"/>
          <p:cNvPicPr>
            <a:picLocks noChangeAspect="1"/>
          </p:cNvPicPr>
          <p:nvPr/>
        </p:nvPicPr>
        <p:blipFill>
          <a:blip r:embed="rId1"/>
          <a:stretch>
            <a:fillRect/>
          </a:stretch>
        </p:blipFill>
        <p:spPr>
          <a:xfrm>
            <a:off x="7622540" y="2334260"/>
            <a:ext cx="2602865" cy="1623060"/>
          </a:xfrm>
          <a:prstGeom prst="rect">
            <a:avLst/>
          </a:prstGeom>
        </p:spPr>
      </p:pic>
      <p:sp>
        <p:nvSpPr>
          <p:cNvPr id="100" name="文本框 99"/>
          <p:cNvSpPr txBox="1"/>
          <p:nvPr/>
        </p:nvSpPr>
        <p:spPr>
          <a:xfrm>
            <a:off x="7678420" y="4073525"/>
            <a:ext cx="2491105" cy="398780"/>
          </a:xfrm>
          <a:prstGeom prst="rect">
            <a:avLst/>
          </a:prstGeom>
          <a:noFill/>
          <a:ln w="9525">
            <a:noFill/>
          </a:ln>
        </p:spPr>
        <p:txBody>
          <a:bodyPr wrap="square">
            <a:spAutoFit/>
          </a:bodyPr>
          <a:p>
            <a:pPr indent="0" algn="ctr"/>
            <a:r>
              <a:rPr lang="zh-CN" sz="2000" b="0">
                <a:solidFill>
                  <a:srgbClr val="000000"/>
                </a:solidFill>
                <a:ea typeface="等线" panose="02010600030101010101" charset="-122"/>
              </a:rPr>
              <a:t>状态用圆角矩形表示</a:t>
            </a:r>
            <a:endParaRPr lang="zh-CN" altLang="en-US" sz="2000" b="0">
              <a:solidFill>
                <a:srgbClr val="000000"/>
              </a:solidFill>
              <a:ea typeface="等线" panose="02010600030101010101" charset="-122"/>
            </a:endParaRPr>
          </a:p>
        </p:txBody>
      </p:sp>
      <p:sp>
        <p:nvSpPr>
          <p:cNvPr id="5" name="文本框 4"/>
          <p:cNvSpPr txBox="1"/>
          <p:nvPr/>
        </p:nvSpPr>
        <p:spPr>
          <a:xfrm>
            <a:off x="7901940" y="6344285"/>
            <a:ext cx="2487295" cy="398780"/>
          </a:xfrm>
          <a:prstGeom prst="rect">
            <a:avLst/>
          </a:prstGeom>
          <a:noFill/>
          <a:ln w="9525">
            <a:noFill/>
          </a:ln>
        </p:spPr>
        <p:txBody>
          <a:bodyPr wrap="square">
            <a:spAutoFit/>
          </a:bodyPr>
          <a:p>
            <a:pPr indent="0" algn="ctr"/>
            <a:r>
              <a:rPr lang="zh-CN" sz="2000" b="0">
                <a:solidFill>
                  <a:srgbClr val="000000"/>
                </a:solidFill>
                <a:ea typeface="等线" panose="02010600030101010101" charset="-122"/>
              </a:rPr>
              <a:t>初态和终态</a:t>
            </a:r>
            <a:endParaRPr lang="zh-CN" altLang="en-US" sz="2000" b="0">
              <a:solidFill>
                <a:srgbClr val="000000"/>
              </a:solidFill>
              <a:ea typeface="等线" panose="02010600030101010101" charset="-122"/>
            </a:endParaRPr>
          </a:p>
        </p:txBody>
      </p:sp>
      <p:pic>
        <p:nvPicPr>
          <p:cNvPr id="6" name="图片 2"/>
          <p:cNvPicPr>
            <a:picLocks noChangeAspect="1"/>
          </p:cNvPicPr>
          <p:nvPr/>
        </p:nvPicPr>
        <p:blipFill>
          <a:blip r:embed="rId2"/>
          <a:stretch>
            <a:fillRect/>
          </a:stretch>
        </p:blipFill>
        <p:spPr>
          <a:xfrm>
            <a:off x="6884670" y="4629785"/>
            <a:ext cx="4530725" cy="162306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24815" y="1024890"/>
            <a:ext cx="11445240" cy="4221480"/>
          </a:xfrm>
          <a:prstGeom prst="rect">
            <a:avLst/>
          </a:prstGeom>
          <a:noFill/>
          <a:ln w="9525">
            <a:noFill/>
          </a:ln>
        </p:spPr>
        <p:txBody>
          <a:bodyPr wrap="square">
            <a:spAutoFit/>
          </a:bodyPr>
          <a:p>
            <a:pPr indent="0">
              <a:lnSpc>
                <a:spcPct val="110000"/>
              </a:lnSpc>
            </a:pPr>
            <a:r>
              <a:rPr lang="en-US" sz="2400" b="1">
                <a:latin typeface="等线" panose="02010600030101010101" charset="-122"/>
                <a:ea typeface="等线" panose="02010600030101010101" charset="-122"/>
                <a:cs typeface="等线" panose="02010600030101010101" charset="-122"/>
              </a:rPr>
              <a:t>4.</a:t>
            </a:r>
            <a:r>
              <a:rPr lang="zh-CN" sz="2400" b="1">
                <a:latin typeface="等线" panose="02010600030101010101" charset="-122"/>
                <a:ea typeface="等线" panose="02010600030101010101" charset="-122"/>
                <a:cs typeface="等线" panose="02010600030101010101" charset="-122"/>
              </a:rPr>
              <a:t>转换</a:t>
            </a:r>
            <a:r>
              <a:rPr lang="en-US" sz="2400" b="1">
                <a:latin typeface="等线" panose="02010600030101010101" charset="-122"/>
                <a:ea typeface="等线" panose="02010600030101010101" charset="-122"/>
                <a:cs typeface="等线" panose="02010600030101010101" charset="-122"/>
              </a:rPr>
              <a:t>[1][2][5]</a:t>
            </a:r>
            <a:endParaRPr lang="zh-CN" sz="2000" b="0">
              <a:latin typeface="等线" panose="02010600030101010101" charset="-122"/>
              <a:ea typeface="等线" panose="02010600030101010101" charset="-122"/>
              <a:cs typeface="等线" panose="02010600030101010101" charset="-122"/>
            </a:endParaRPr>
          </a:p>
          <a:p>
            <a:pPr indent="0">
              <a:lnSpc>
                <a:spcPct val="11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UML状态图中转换是两个状态之间的一种关系，表示对象将在源状态（Source State）或当前状态中执行一定的动作，并在某个特定事件发生而且某个特定的警界条件满足时进入目标状态。转换是由如下5部分组成：</a:t>
            </a:r>
            <a:r>
              <a:rPr lang="en-US" sz="2000" b="0">
                <a:latin typeface="等线" panose="02010600030101010101" charset="-122"/>
                <a:ea typeface="等线" panose="02010600030101010101" charset="-122"/>
                <a:cs typeface="等线" panose="02010600030101010101" charset="-122"/>
              </a:rPr>
              <a:t>1) </a:t>
            </a:r>
            <a:r>
              <a:rPr lang="zh-CN" sz="2000" b="0">
                <a:solidFill>
                  <a:srgbClr val="FF0000"/>
                </a:solidFill>
                <a:latin typeface="等线" panose="02010600030101010101" charset="-122"/>
                <a:ea typeface="等线" panose="02010600030101010101" charset="-122"/>
                <a:cs typeface="等线" panose="02010600030101010101" charset="-122"/>
              </a:rPr>
              <a:t>源状态</a:t>
            </a:r>
            <a:r>
              <a:rPr lang="zh-CN" sz="2000" b="0">
                <a:latin typeface="等线" panose="02010600030101010101" charset="-122"/>
                <a:ea typeface="等线" panose="02010600030101010101" charset="-122"/>
                <a:cs typeface="等线" panose="02010600030101010101" charset="-122"/>
              </a:rPr>
              <a:t>：指的是激活转换之间对象处于的状态。如果一个一个状态处于源状态，当它接收到转换的触发事件或满足监护条件时，就激活了一个离开的转换</a:t>
            </a:r>
            <a:r>
              <a:rPr lang="en-US" sz="2000" b="0">
                <a:latin typeface="等线" panose="02010600030101010101" charset="-122"/>
                <a:ea typeface="等线" panose="02010600030101010101" charset="-122"/>
                <a:cs typeface="等线" panose="02010600030101010101" charset="-122"/>
              </a:rPr>
              <a:t>2) </a:t>
            </a:r>
            <a:r>
              <a:rPr lang="zh-CN" sz="2000" b="0">
                <a:solidFill>
                  <a:srgbClr val="FF0000"/>
                </a:solidFill>
                <a:latin typeface="等线" panose="02010600030101010101" charset="-122"/>
                <a:ea typeface="等线" panose="02010600030101010101" charset="-122"/>
                <a:cs typeface="等线" panose="02010600030101010101" charset="-122"/>
              </a:rPr>
              <a:t>触发事件</a:t>
            </a:r>
            <a:r>
              <a:rPr lang="zh-CN" sz="2000" b="0">
                <a:latin typeface="等线" panose="02010600030101010101" charset="-122"/>
                <a:ea typeface="等线" panose="02010600030101010101" charset="-122"/>
                <a:cs typeface="等线" panose="02010600030101010101" charset="-122"/>
              </a:rPr>
              <a:t>：指的是引起源状态转换的事件。事件不是持续发生的，它只发生在时间的一点上，对象接收到事件，导致源状态发生变化，激活转换并使监护条件得到满足</a:t>
            </a:r>
            <a:r>
              <a:rPr lang="en-US" sz="2000" b="0">
                <a:latin typeface="等线" panose="02010600030101010101" charset="-122"/>
                <a:ea typeface="等线" panose="02010600030101010101" charset="-122"/>
                <a:cs typeface="等线" panose="02010600030101010101" charset="-122"/>
              </a:rPr>
              <a:t>3) </a:t>
            </a:r>
            <a:r>
              <a:rPr lang="zh-CN" sz="2000" b="0">
                <a:solidFill>
                  <a:srgbClr val="FF0000"/>
                </a:solidFill>
                <a:latin typeface="等线" panose="02010600030101010101" charset="-122"/>
                <a:ea typeface="等线" panose="02010600030101010101" charset="-122"/>
                <a:cs typeface="等线" panose="02010600030101010101" charset="-122"/>
              </a:rPr>
              <a:t>监护条件</a:t>
            </a:r>
            <a:r>
              <a:rPr lang="zh-CN" sz="2000" b="0">
                <a:latin typeface="等线" panose="02010600030101010101" charset="-122"/>
                <a:ea typeface="等线" panose="02010600030101010101" charset="-122"/>
                <a:cs typeface="等线" panose="02010600030101010101" charset="-122"/>
              </a:rPr>
              <a:t>：是一个布尔表达式。当接收到触发事件要触发转换时，要对该表达式求值。如果表达式为真，则激活转换：如果表达式为假，则不激活转换，所接收到的触发事件丢失</a:t>
            </a:r>
            <a:r>
              <a:rPr lang="en-US" sz="2000" b="0">
                <a:latin typeface="等线" panose="02010600030101010101" charset="-122"/>
                <a:ea typeface="等线" panose="02010600030101010101" charset="-122"/>
                <a:cs typeface="等线" panose="02010600030101010101" charset="-122"/>
              </a:rPr>
              <a:t>4) </a:t>
            </a:r>
            <a:r>
              <a:rPr lang="zh-CN" sz="2000" b="0">
                <a:solidFill>
                  <a:srgbClr val="FF0000"/>
                </a:solidFill>
                <a:latin typeface="等线" panose="02010600030101010101" charset="-122"/>
                <a:ea typeface="等线" panose="02010600030101010101" charset="-122"/>
                <a:cs typeface="等线" panose="02010600030101010101" charset="-122"/>
              </a:rPr>
              <a:t>动作</a:t>
            </a:r>
            <a:r>
              <a:rPr lang="zh-CN" sz="2000" b="0">
                <a:latin typeface="等线" panose="02010600030101010101" charset="-122"/>
                <a:ea typeface="等线" panose="02010600030101010101" charset="-122"/>
                <a:cs typeface="等线" panose="02010600030101010101" charset="-122"/>
              </a:rPr>
              <a:t>：是一个可执行的原子计算</a:t>
            </a:r>
            <a:r>
              <a:rPr lang="en-US" sz="2000" b="0">
                <a:latin typeface="等线" panose="02010600030101010101" charset="-122"/>
                <a:ea typeface="等线" panose="02010600030101010101" charset="-122"/>
                <a:cs typeface="等线" panose="02010600030101010101" charset="-122"/>
              </a:rPr>
              <a:t>5) </a:t>
            </a:r>
            <a:r>
              <a:rPr lang="zh-CN" sz="2000" b="0">
                <a:solidFill>
                  <a:srgbClr val="FF0000"/>
                </a:solidFill>
                <a:latin typeface="等线" panose="02010600030101010101" charset="-122"/>
                <a:ea typeface="等线" panose="02010600030101010101" charset="-122"/>
                <a:cs typeface="等线" panose="02010600030101010101" charset="-122"/>
              </a:rPr>
              <a:t>目标状态</a:t>
            </a:r>
            <a:r>
              <a:rPr lang="zh-CN" sz="2000" b="0">
                <a:latin typeface="等线" panose="02010600030101010101" charset="-122"/>
                <a:ea typeface="等线" panose="02010600030101010101" charset="-122"/>
                <a:cs typeface="等线" panose="02010600030101010101" charset="-122"/>
              </a:rPr>
              <a:t>：指的是转换完成后对象所处的状态</a:t>
            </a:r>
            <a:endParaRPr lang="zh-CN" altLang="en-US" sz="2000">
              <a:latin typeface="等线" panose="02010600030101010101" charset="-122"/>
              <a:ea typeface="等线" panose="02010600030101010101" charset="-122"/>
              <a:cs typeface="等线" panose="02010600030101010101" charset="-122"/>
            </a:endParaRPr>
          </a:p>
        </p:txBody>
      </p:sp>
      <p:pic>
        <p:nvPicPr>
          <p:cNvPr id="3" name="图片 1"/>
          <p:cNvPicPr>
            <a:picLocks noChangeAspect="1"/>
          </p:cNvPicPr>
          <p:nvPr/>
        </p:nvPicPr>
        <p:blipFill>
          <a:blip r:embed="rId1"/>
          <a:stretch>
            <a:fillRect/>
          </a:stretch>
        </p:blipFill>
        <p:spPr>
          <a:xfrm>
            <a:off x="3019425" y="5453380"/>
            <a:ext cx="6821170" cy="1143635"/>
          </a:xfrm>
          <a:prstGeom prst="rect">
            <a:avLst/>
          </a:prstGeom>
        </p:spPr>
      </p:pic>
      <p:grpSp>
        <p:nvGrpSpPr>
          <p:cNvPr id="4" name="组合 3"/>
          <p:cNvGrpSpPr/>
          <p:nvPr/>
        </p:nvGrpSpPr>
        <p:grpSpPr>
          <a:xfrm>
            <a:off x="3674745" y="151130"/>
            <a:ext cx="4987925" cy="1073785"/>
            <a:chOff x="3659868" y="841828"/>
            <a:chExt cx="4540704" cy="1074057"/>
          </a:xfrm>
        </p:grpSpPr>
        <p:sp>
          <p:nvSpPr>
            <p:cNvPr id="106" name="任意多边形 10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3659868" y="841828"/>
              <a:ext cx="4540704" cy="1074057"/>
              <a:chOff x="4429125" y="2685143"/>
              <a:chExt cx="4118758" cy="1182009"/>
            </a:xfrm>
          </p:grpSpPr>
          <p:sp>
            <p:nvSpPr>
              <p:cNvPr id="10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0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55" name="文本框 154"/>
            <p:cNvSpPr txBox="1"/>
            <p:nvPr/>
          </p:nvSpPr>
          <p:spPr>
            <a:xfrm>
              <a:off x="4311926" y="1257223"/>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状态机图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36798"/>
              <a:ext cx="3001645" cy="460375"/>
            </a:xfrm>
            <a:prstGeom prst="rect">
              <a:avLst/>
            </a:prstGeom>
            <a:noFill/>
          </p:spPr>
          <p:txBody>
            <a:bodyPr wrap="square" rtlCol="0">
              <a:spAutoFit/>
            </a:bodyPr>
            <a:lstStyle/>
            <a:p>
              <a:pPr algn="dist"/>
              <a:r>
                <a:rPr lang="zh-CN" altLang="en-US" sz="2400" b="1" dirty="0" smtClean="0">
                  <a:latin typeface="方正静蕾简体" panose="02000000000000000000" pitchFamily="2" charset="-122"/>
                  <a:ea typeface="方正静蕾简体" panose="02000000000000000000" pitchFamily="2" charset="-122"/>
                </a:rPr>
                <a:t>用例和用例图的概念</a:t>
              </a:r>
              <a:endParaRPr lang="en-US" altLang="zh-CN"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327025" y="1480185"/>
            <a:ext cx="11864975" cy="706755"/>
          </a:xfrm>
          <a:prstGeom prst="rect">
            <a:avLst/>
          </a:prstGeom>
          <a:noFill/>
          <a:ln w="9525">
            <a:noFill/>
          </a:ln>
        </p:spPr>
        <p:txBody>
          <a:bodyPr wrap="square">
            <a:spAutoFit/>
          </a:bodyPr>
          <a:p>
            <a:pPr indent="266700"/>
            <a:r>
              <a:rPr lang="zh-CN" sz="2000">
                <a:solidFill>
                  <a:srgbClr val="FF0000"/>
                </a:solidFill>
                <a:ea typeface="等线" panose="02010600030101010101" charset="-122"/>
                <a:sym typeface="+mn-ea"/>
              </a:rPr>
              <a:t>用例</a:t>
            </a:r>
            <a:r>
              <a:rPr lang="zh-CN" sz="2000">
                <a:ea typeface="等线" panose="02010600030101010101" charset="-122"/>
                <a:sym typeface="+mn-ea"/>
              </a:rPr>
              <a:t>用于描述系统的功能，就是从用户的角度来说，系统具体应包含哪些功能，帮助分析人员理解系统的行为，它是对系统功能的宏观的、整体的描述。</a:t>
            </a:r>
            <a:endParaRPr lang="zh-CN" altLang="en-US" sz="2000" b="0">
              <a:ea typeface="等线" panose="02010600030101010101" charset="-122"/>
            </a:endParaRPr>
          </a:p>
        </p:txBody>
      </p:sp>
      <p:pic>
        <p:nvPicPr>
          <p:cNvPr id="5" name="图片 4"/>
          <p:cNvPicPr>
            <a:picLocks noChangeAspect="1"/>
          </p:cNvPicPr>
          <p:nvPr/>
        </p:nvPicPr>
        <p:blipFill>
          <a:blip r:embed="rId1"/>
          <a:stretch>
            <a:fillRect/>
          </a:stretch>
        </p:blipFill>
        <p:spPr>
          <a:xfrm>
            <a:off x="579755" y="2186940"/>
            <a:ext cx="10820400" cy="458724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24815" y="1334135"/>
            <a:ext cx="11445240" cy="460375"/>
          </a:xfrm>
          <a:prstGeom prst="rect">
            <a:avLst/>
          </a:prstGeom>
          <a:noFill/>
          <a:ln w="9525">
            <a:noFill/>
          </a:ln>
        </p:spPr>
        <p:txBody>
          <a:bodyPr wrap="square">
            <a:spAutoFit/>
          </a:bodyPr>
          <a:p>
            <a:pPr indent="0">
              <a:lnSpc>
                <a:spcPct val="100000"/>
              </a:lnSpc>
            </a:pPr>
            <a:r>
              <a:rPr sz="2400" b="1">
                <a:latin typeface="等线" panose="02010600030101010101" charset="-122"/>
                <a:ea typeface="等线" panose="02010600030101010101" charset="-122"/>
                <a:cs typeface="等线" panose="02010600030101010101" charset="-122"/>
              </a:rPr>
              <a:t>举例：</a:t>
            </a:r>
            <a:endParaRPr lang="zh-CN" altLang="en-US" sz="2000">
              <a:latin typeface="等线" panose="02010600030101010101" charset="-122"/>
              <a:ea typeface="等线" panose="02010600030101010101" charset="-122"/>
              <a:cs typeface="等线" panose="02010600030101010101" charset="-122"/>
            </a:endParaRPr>
          </a:p>
        </p:txBody>
      </p:sp>
      <p:pic>
        <p:nvPicPr>
          <p:cNvPr id="208998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371090" y="1694815"/>
            <a:ext cx="6894195" cy="2354580"/>
          </a:xfrm>
          <a:prstGeom prst="rect">
            <a:avLst/>
          </a:prstGeom>
          <a:noFill/>
          <a:ln>
            <a:noFill/>
          </a:ln>
          <a:effectLst/>
        </p:spPr>
      </p:pic>
      <p:sp>
        <p:nvSpPr>
          <p:cNvPr id="2" name="文本框 1"/>
          <p:cNvSpPr txBox="1"/>
          <p:nvPr/>
        </p:nvSpPr>
        <p:spPr>
          <a:xfrm>
            <a:off x="958850" y="4662805"/>
            <a:ext cx="10433685" cy="1476375"/>
          </a:xfrm>
          <a:prstGeom prst="rect">
            <a:avLst/>
          </a:prstGeom>
          <a:noFill/>
          <a:ln w="9525">
            <a:noFill/>
          </a:ln>
        </p:spPr>
        <p:txBody>
          <a:bodyPr wrap="square">
            <a:spAutoFit/>
          </a:bodyPr>
          <a:p>
            <a:pPr indent="0" algn="just">
              <a:lnSpc>
                <a:spcPct val="150000"/>
              </a:lnSpc>
            </a:pPr>
            <a:r>
              <a:rPr lang="en-US"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在用电磁炉烧开水的过程中，水的状态由源状态“Off”（不沸腾）转换为目标状态的“On”（沸腾）时，水壶中“有水”就是其监护条件，开启电源开关“turnOn”是其触发事件，进行“烧水”是状态转换的动作。</a:t>
            </a:r>
            <a:endParaRPr lang="zh-CN" altLang="en-US" sz="2000" b="0">
              <a:latin typeface="等线" panose="02010600030101010101" charset="-122"/>
              <a:ea typeface="等线" panose="02010600030101010101" charset="-122"/>
              <a:cs typeface="等线" panose="02010600030101010101" charset="-122"/>
            </a:endParaRPr>
          </a:p>
        </p:txBody>
      </p:sp>
      <p:grpSp>
        <p:nvGrpSpPr>
          <p:cNvPr id="4" name="组合 3"/>
          <p:cNvGrpSpPr/>
          <p:nvPr/>
        </p:nvGrpSpPr>
        <p:grpSpPr>
          <a:xfrm>
            <a:off x="3674745" y="151130"/>
            <a:ext cx="4987925" cy="1073785"/>
            <a:chOff x="3659868" y="841828"/>
            <a:chExt cx="4540704" cy="1074057"/>
          </a:xfrm>
        </p:grpSpPr>
        <p:sp>
          <p:nvSpPr>
            <p:cNvPr id="106" name="任意多边形 10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3659868" y="841828"/>
              <a:ext cx="4540704" cy="1074057"/>
              <a:chOff x="4429125" y="2685143"/>
              <a:chExt cx="4118758" cy="1182009"/>
            </a:xfrm>
          </p:grpSpPr>
          <p:sp>
            <p:nvSpPr>
              <p:cNvPr id="10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0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55" name="文本框 154"/>
            <p:cNvSpPr txBox="1"/>
            <p:nvPr/>
          </p:nvSpPr>
          <p:spPr>
            <a:xfrm>
              <a:off x="4311926" y="1257223"/>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状态机图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4155" y="1149350"/>
            <a:ext cx="11967845" cy="2588260"/>
          </a:xfrm>
          <a:prstGeom prst="rect">
            <a:avLst/>
          </a:prstGeom>
          <a:noFill/>
          <a:ln w="9525">
            <a:noFill/>
          </a:ln>
        </p:spPr>
        <p:txBody>
          <a:bodyPr wrap="square">
            <a:spAutoFit/>
          </a:bodyPr>
          <a:p>
            <a:pPr indent="0">
              <a:lnSpc>
                <a:spcPct val="140000"/>
              </a:lnSpc>
            </a:pPr>
            <a:r>
              <a:rPr lang="en-US" sz="2400" b="1">
                <a:latin typeface="等线" panose="02010600030101010101" charset="-122"/>
                <a:ea typeface="等线" panose="02010600030101010101" charset="-122"/>
                <a:cs typeface="等线" panose="02010600030101010101" charset="-122"/>
              </a:rPr>
              <a:t>5 </a:t>
            </a:r>
            <a:r>
              <a:rPr lang="zh-CN" sz="2400" b="1">
                <a:latin typeface="等线" panose="02010600030101010101" charset="-122"/>
                <a:ea typeface="等线" panose="02010600030101010101" charset="-122"/>
                <a:cs typeface="等线" panose="02010600030101010101" charset="-122"/>
              </a:rPr>
              <a:t>状态图的建模技术及应用</a:t>
            </a:r>
            <a:r>
              <a:rPr lang="en-US" sz="2400" b="1">
                <a:latin typeface="等线" panose="02010600030101010101" charset="-122"/>
                <a:ea typeface="等线" panose="02010600030101010101" charset="-122"/>
                <a:cs typeface="等线" panose="02010600030101010101" charset="-122"/>
              </a:rPr>
              <a:t>[2][5]</a:t>
            </a:r>
            <a:endParaRPr lang="zh-CN" sz="2000" b="0">
              <a:latin typeface="等线" panose="02010600030101010101" charset="-122"/>
              <a:ea typeface="等线" panose="02010600030101010101" charset="-122"/>
              <a:cs typeface="等线" panose="02010600030101010101" charset="-122"/>
            </a:endParaRPr>
          </a:p>
          <a:p>
            <a:pPr indent="0">
              <a:lnSpc>
                <a:spcPct val="140000"/>
              </a:lnSpc>
            </a:pPr>
            <a:r>
              <a:rPr lang="en-US" altLang="zh-CN" sz="2000" b="0">
                <a:latin typeface="等线" panose="02010600030101010101" charset="-122"/>
                <a:ea typeface="等线" panose="02010600030101010101" charset="-122"/>
                <a:cs typeface="等线" panose="02010600030101010101" charset="-122"/>
              </a:rPr>
              <a:t>       </a:t>
            </a:r>
            <a:r>
              <a:rPr lang="zh-CN" b="0">
                <a:latin typeface="等线" panose="02010600030101010101" charset="-122"/>
                <a:ea typeface="等线" panose="02010600030101010101" charset="-122"/>
                <a:cs typeface="等线" panose="02010600030101010101" charset="-122"/>
              </a:rPr>
              <a:t>状态图表示某个类所处的不同状态和该类的状态转换信息。虽然每个类都有状态，但在系统活动期间仅对具有</a:t>
            </a:r>
            <a:r>
              <a:rPr lang="zh-CN" b="0">
                <a:solidFill>
                  <a:srgbClr val="FF0000"/>
                </a:solidFill>
                <a:latin typeface="等线" panose="02010600030101010101" charset="-122"/>
                <a:ea typeface="等线" panose="02010600030101010101" charset="-122"/>
                <a:cs typeface="等线" panose="02010600030101010101" charset="-122"/>
              </a:rPr>
              <a:t>三个或更多潜在</a:t>
            </a:r>
            <a:r>
              <a:rPr lang="zh-CN" b="0">
                <a:latin typeface="等线" panose="02010600030101010101" charset="-122"/>
                <a:ea typeface="等线" panose="02010600030101010101" charset="-122"/>
                <a:cs typeface="等线" panose="02010600030101010101" charset="-122"/>
              </a:rPr>
              <a:t>状态的类才画一个状态图，进行状态图描述。用状态图对一个对象按事件排序的方法建模，状态图是强调从状态到状态的控制流的状态机的简单表示。使用状态图的最常见的是对</a:t>
            </a:r>
            <a:r>
              <a:rPr lang="zh-CN" b="1">
                <a:latin typeface="等线" panose="02010600030101010101" charset="-122"/>
                <a:ea typeface="等线" panose="02010600030101010101" charset="-122"/>
                <a:cs typeface="等线" panose="02010600030101010101" charset="-122"/>
              </a:rPr>
              <a:t>反应型对象，</a:t>
            </a:r>
            <a:r>
              <a:rPr lang="zh-CN" b="0">
                <a:latin typeface="等线" panose="02010600030101010101" charset="-122"/>
                <a:ea typeface="等线" panose="02010600030101010101" charset="-122"/>
                <a:cs typeface="等线" panose="02010600030101010101" charset="-122"/>
              </a:rPr>
              <a:t>尤其是对类、用例或整个系统的实例的行为建模。反应型对象是指这个对象可能处于的稳定状态、从一个状态到另一个状态之间的转换所需的触发事件，以及每个状态改变时发生的动作。</a:t>
            </a:r>
            <a:endParaRPr lang="zh-CN" altLang="en-US" b="0">
              <a:latin typeface="等线" panose="02010600030101010101" charset="-122"/>
              <a:ea typeface="等线" panose="02010600030101010101" charset="-122"/>
              <a:cs typeface="等线" panose="02010600030101010101" charset="-122"/>
            </a:endParaRPr>
          </a:p>
        </p:txBody>
      </p:sp>
      <p:grpSp>
        <p:nvGrpSpPr>
          <p:cNvPr id="4" name="组合 3"/>
          <p:cNvGrpSpPr/>
          <p:nvPr/>
        </p:nvGrpSpPr>
        <p:grpSpPr>
          <a:xfrm>
            <a:off x="3674745" y="151130"/>
            <a:ext cx="4987925" cy="1073785"/>
            <a:chOff x="3659868" y="841828"/>
            <a:chExt cx="4540704" cy="1074057"/>
          </a:xfrm>
        </p:grpSpPr>
        <p:sp>
          <p:nvSpPr>
            <p:cNvPr id="106" name="任意多边形 10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3659868" y="841828"/>
              <a:ext cx="4540704" cy="1074057"/>
              <a:chOff x="4429125" y="2685143"/>
              <a:chExt cx="4118758" cy="1182009"/>
            </a:xfrm>
          </p:grpSpPr>
          <p:sp>
            <p:nvSpPr>
              <p:cNvPr id="10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0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55" name="文本框 154"/>
            <p:cNvSpPr txBox="1"/>
            <p:nvPr/>
          </p:nvSpPr>
          <p:spPr>
            <a:xfrm>
              <a:off x="4311926" y="1257223"/>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状态机图</a:t>
              </a:r>
              <a:endParaRPr lang="zh-CN" altLang="en-US" sz="2400" b="1" dirty="0" smtClean="0">
                <a:latin typeface="方正静蕾简体" panose="02000000000000000000" pitchFamily="2" charset="-122"/>
                <a:ea typeface="方正静蕾简体" panose="02000000000000000000" pitchFamily="2" charset="-122"/>
              </a:endParaRPr>
            </a:p>
          </p:txBody>
        </p:sp>
      </p:grpSp>
      <p:pic>
        <p:nvPicPr>
          <p:cNvPr id="2" name="图片 1"/>
          <p:cNvPicPr>
            <a:picLocks noChangeAspect="1"/>
          </p:cNvPicPr>
          <p:nvPr/>
        </p:nvPicPr>
        <p:blipFill>
          <a:blip r:embed="rId1"/>
          <a:stretch>
            <a:fillRect/>
          </a:stretch>
        </p:blipFill>
        <p:spPr>
          <a:xfrm>
            <a:off x="3049905" y="3737610"/>
            <a:ext cx="6340475" cy="307911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9250" y="1407160"/>
            <a:ext cx="11656695" cy="607695"/>
          </a:xfrm>
          <a:prstGeom prst="rect">
            <a:avLst/>
          </a:prstGeom>
          <a:noFill/>
          <a:ln w="9525">
            <a:noFill/>
          </a:ln>
        </p:spPr>
        <p:txBody>
          <a:bodyPr wrap="square">
            <a:spAutoFit/>
          </a:bodyPr>
          <a:p>
            <a:pPr indent="0">
              <a:lnSpc>
                <a:spcPct val="140000"/>
              </a:lnSpc>
            </a:pPr>
            <a:r>
              <a:rPr sz="2400" b="1">
                <a:latin typeface="等线" panose="02010600030101010101" charset="-122"/>
                <a:ea typeface="等线" panose="02010600030101010101" charset="-122"/>
                <a:cs typeface="等线" panose="02010600030101010101" charset="-122"/>
              </a:rPr>
              <a:t>举例：</a:t>
            </a:r>
            <a:endParaRPr lang="zh-CN" altLang="en-US" sz="2000">
              <a:latin typeface="等线" panose="02010600030101010101" charset="-122"/>
              <a:ea typeface="等线" panose="02010600030101010101" charset="-122"/>
              <a:cs typeface="等线" panose="02010600030101010101" charset="-122"/>
            </a:endParaRPr>
          </a:p>
        </p:txBody>
      </p:sp>
      <p:pic>
        <p:nvPicPr>
          <p:cNvPr id="20930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49250" y="2192020"/>
            <a:ext cx="5970270" cy="4392930"/>
          </a:xfrm>
          <a:prstGeom prst="rect">
            <a:avLst/>
          </a:prstGeom>
          <a:noFill/>
          <a:ln>
            <a:noFill/>
          </a:ln>
          <a:effectLst/>
        </p:spPr>
      </p:pic>
      <p:sp>
        <p:nvSpPr>
          <p:cNvPr id="100" name="文本框 99"/>
          <p:cNvSpPr txBox="1"/>
          <p:nvPr/>
        </p:nvSpPr>
        <p:spPr>
          <a:xfrm>
            <a:off x="6283325" y="1407160"/>
            <a:ext cx="5723255" cy="5169535"/>
          </a:xfrm>
          <a:prstGeom prst="rect">
            <a:avLst/>
          </a:prstGeom>
          <a:noFill/>
          <a:ln w="9525">
            <a:noFill/>
          </a:ln>
        </p:spPr>
        <p:txBody>
          <a:bodyPr wrap="square">
            <a:spAutoFit/>
          </a:bodyPr>
          <a:p>
            <a:pPr indent="304800">
              <a:lnSpc>
                <a:spcPct val="15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首先，确定主要的状态，在这里电话开机时，处于空闲状态，当用户拨号呼叫某人时，话机进入拨号状态。如果呼叫成功则电话接通，电话处于通话状态，如果呼叫不成功，拨号失败，这时话机重新回到空闲状态。话机在空闲状态被呼叫，进入响铃状态。如果用户摘机接听电话，话机处于通话状态。完成通话挂机后话机回到空闲状态。如果用户没有摘机则话机处于继续响铃状态。如果用户拒绝来电，话机回到空闲状态。因此，拨打电话的过程可以总结出4个状态，即空闲、拨号、通话和响铃。</a:t>
            </a:r>
            <a:endParaRPr lang="zh-CN" altLang="en-US" sz="2000">
              <a:latin typeface="等线" panose="02010600030101010101" charset="-122"/>
              <a:ea typeface="等线" panose="02010600030101010101" charset="-122"/>
              <a:cs typeface="等线" panose="02010600030101010101" charset="-122"/>
            </a:endParaRPr>
          </a:p>
        </p:txBody>
      </p:sp>
      <p:grpSp>
        <p:nvGrpSpPr>
          <p:cNvPr id="4" name="组合 3"/>
          <p:cNvGrpSpPr/>
          <p:nvPr/>
        </p:nvGrpSpPr>
        <p:grpSpPr>
          <a:xfrm>
            <a:off x="3674745" y="151130"/>
            <a:ext cx="4987925" cy="1073785"/>
            <a:chOff x="3659868" y="841828"/>
            <a:chExt cx="4540704" cy="1074057"/>
          </a:xfrm>
        </p:grpSpPr>
        <p:sp>
          <p:nvSpPr>
            <p:cNvPr id="106" name="任意多边形 10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3659868" y="841828"/>
              <a:ext cx="4540704" cy="1074057"/>
              <a:chOff x="4429125" y="2685143"/>
              <a:chExt cx="4118758" cy="1182009"/>
            </a:xfrm>
          </p:grpSpPr>
          <p:sp>
            <p:nvSpPr>
              <p:cNvPr id="10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0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55" name="文本框 154"/>
            <p:cNvSpPr txBox="1"/>
            <p:nvPr/>
          </p:nvSpPr>
          <p:spPr>
            <a:xfrm>
              <a:off x="4311926" y="1257223"/>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状态机图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349250" y="1407160"/>
            <a:ext cx="11656695" cy="4153535"/>
          </a:xfrm>
          <a:prstGeom prst="rect">
            <a:avLst/>
          </a:prstGeom>
          <a:noFill/>
          <a:ln w="9525">
            <a:noFill/>
          </a:ln>
        </p:spPr>
        <p:txBody>
          <a:bodyPr wrap="square">
            <a:spAutoFit/>
          </a:bodyPr>
          <a:p>
            <a:pPr indent="0">
              <a:lnSpc>
                <a:spcPct val="220000"/>
              </a:lnSpc>
            </a:pPr>
            <a:r>
              <a:rPr lang="en-US" sz="2400">
                <a:latin typeface="等线" panose="02010600030101010101" charset="-122"/>
                <a:ea typeface="等线" panose="02010600030101010101" charset="-122"/>
                <a:cs typeface="等线" panose="02010600030101010101" charset="-122"/>
              </a:rPr>
              <a:t>        </a:t>
            </a:r>
            <a:r>
              <a:rPr sz="2400">
                <a:solidFill>
                  <a:srgbClr val="FF0000"/>
                </a:solidFill>
                <a:latin typeface="等线" panose="02010600030101010101" charset="-122"/>
                <a:ea typeface="等线" panose="02010600030101010101" charset="-122"/>
                <a:cs typeface="等线" panose="02010600030101010101" charset="-122"/>
              </a:rPr>
              <a:t>活动图</a:t>
            </a:r>
            <a:r>
              <a:rPr sz="2400">
                <a:latin typeface="等线" panose="02010600030101010101" charset="-122"/>
                <a:ea typeface="等线" panose="02010600030101010101" charset="-122"/>
                <a:cs typeface="等线" panose="02010600030101010101" charset="-122"/>
              </a:rPr>
              <a:t>，用于UML中建立动态模型，主要描述系统随时间变化的行为，这些行为是用从静态视图中抽取的系统的瞬间值的变化来描述的。在对象的生命期建模中，活动图是一种特殊形式的状态机，用于对计算机流程和工作流程建模。</a:t>
            </a:r>
            <a:endParaRPr sz="2400">
              <a:latin typeface="等线" panose="02010600030101010101" charset="-122"/>
              <a:ea typeface="等线" panose="02010600030101010101" charset="-122"/>
              <a:cs typeface="等线" panose="02010600030101010101" charset="-122"/>
            </a:endParaRPr>
          </a:p>
          <a:p>
            <a:pPr indent="0">
              <a:lnSpc>
                <a:spcPct val="220000"/>
              </a:lnSpc>
            </a:pPr>
            <a:r>
              <a:rPr lang="en-US" sz="2400">
                <a:latin typeface="等线" panose="02010600030101010101" charset="-122"/>
                <a:ea typeface="等线" panose="02010600030101010101" charset="-122"/>
                <a:cs typeface="等线" panose="02010600030101010101" charset="-122"/>
                <a:sym typeface="+mn-ea"/>
              </a:rPr>
              <a:t>        </a:t>
            </a:r>
            <a:r>
              <a:rPr sz="2400">
                <a:solidFill>
                  <a:srgbClr val="FF0000"/>
                </a:solidFill>
                <a:latin typeface="等线" panose="02010600030101010101" charset="-122"/>
                <a:ea typeface="等线" panose="02010600030101010101" charset="-122"/>
                <a:cs typeface="等线" panose="02010600030101010101" charset="-122"/>
              </a:rPr>
              <a:t>活动图从本质上说是一个流程图</a:t>
            </a:r>
            <a:r>
              <a:rPr sz="2400">
                <a:latin typeface="等线" panose="02010600030101010101" charset="-122"/>
                <a:ea typeface="等线" panose="02010600030101010101" charset="-122"/>
                <a:cs typeface="等线" panose="02010600030101010101" charset="-122"/>
              </a:rPr>
              <a:t>，展现跨过不同的对象从活动到活动的控制流。与传统的流程图不同的是，活动图能够展示并发和控制分支。</a:t>
            </a:r>
            <a:endParaRPr lang="zh-CN" altLang="en-US" sz="240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55270" y="913130"/>
            <a:ext cx="11513820" cy="2159000"/>
          </a:xfrm>
          <a:prstGeom prst="rect">
            <a:avLst/>
          </a:prstGeom>
          <a:noFill/>
          <a:ln w="9525">
            <a:noFill/>
          </a:ln>
        </p:spPr>
        <p:txBody>
          <a:bodyPr wrap="square">
            <a:spAutoFit/>
          </a:bodyPr>
          <a:p>
            <a:pPr indent="0">
              <a:lnSpc>
                <a:spcPct val="160000"/>
              </a:lnSpc>
            </a:pPr>
            <a:r>
              <a:rPr lang="en-US" sz="2400" b="1">
                <a:latin typeface="等线" panose="02010600030101010101" charset="-122"/>
                <a:ea typeface="等线" panose="02010600030101010101" charset="-122"/>
                <a:cs typeface="等线" panose="02010600030101010101" charset="-122"/>
              </a:rPr>
              <a:t>1.</a:t>
            </a:r>
            <a:r>
              <a:rPr lang="zh-CN" sz="2400" b="1">
                <a:latin typeface="等线" panose="02010600030101010101" charset="-122"/>
                <a:ea typeface="等线" panose="02010600030101010101" charset="-122"/>
                <a:cs typeface="等线" panose="02010600030101010101" charset="-122"/>
              </a:rPr>
              <a:t>活动图概述</a:t>
            </a:r>
            <a:r>
              <a:rPr lang="en-US" sz="2400" b="1">
                <a:latin typeface="等线" panose="02010600030101010101" charset="-122"/>
                <a:ea typeface="等线" panose="02010600030101010101" charset="-122"/>
                <a:cs typeface="等线" panose="02010600030101010101" charset="-122"/>
              </a:rPr>
              <a:t>[3][5]</a:t>
            </a:r>
            <a:endParaRPr lang="zh-CN" sz="2000" b="0">
              <a:latin typeface="等线" panose="02010600030101010101" charset="-122"/>
              <a:ea typeface="等线" panose="02010600030101010101" charset="-122"/>
              <a:cs typeface="等线" panose="02010600030101010101" charset="-122"/>
            </a:endParaRPr>
          </a:p>
          <a:p>
            <a:pPr indent="0">
              <a:lnSpc>
                <a:spcPct val="160000"/>
              </a:lnSpc>
            </a:pPr>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在用例模型中，可以利用</a:t>
            </a:r>
            <a:r>
              <a:rPr lang="zh-CN" sz="2000" b="1">
                <a:latin typeface="等线" panose="02010600030101010101" charset="-122"/>
                <a:ea typeface="等线" panose="02010600030101010101" charset="-122"/>
                <a:cs typeface="等线" panose="02010600030101010101" charset="-122"/>
              </a:rPr>
              <a:t>文本</a:t>
            </a:r>
            <a:r>
              <a:rPr lang="zh-CN" sz="2000" b="0">
                <a:latin typeface="等线" panose="02010600030101010101" charset="-122"/>
                <a:ea typeface="等线" panose="02010600030101010101" charset="-122"/>
                <a:cs typeface="等线" panose="02010600030101010101" charset="-122"/>
              </a:rPr>
              <a:t>来描述用例的业务流程，但如果业务流程较为复杂的话，则可能会难以阅读和理解，这时需要用更加容易理解的方式（</a:t>
            </a:r>
            <a:r>
              <a:rPr lang="zh-CN" sz="2000" b="1">
                <a:latin typeface="等线" panose="02010600030101010101" charset="-122"/>
                <a:ea typeface="等线" panose="02010600030101010101" charset="-122"/>
                <a:cs typeface="等线" panose="02010600030101010101" charset="-122"/>
              </a:rPr>
              <a:t>图形</a:t>
            </a:r>
            <a:r>
              <a:rPr lang="zh-CN" sz="2000" b="0">
                <a:latin typeface="等线" panose="02010600030101010101" charset="-122"/>
                <a:ea typeface="等线" panose="02010600030101010101" charset="-122"/>
                <a:cs typeface="等线" panose="02010600030101010101" charset="-122"/>
              </a:rPr>
              <a:t>）来描述业务过程的工作流，在UML中将这类描述活动流程的图形称为活动图（Activity Diagram）。</a:t>
            </a:r>
            <a:endParaRPr lang="zh-CN" altLang="en-US" sz="2000">
              <a:latin typeface="等线" panose="02010600030101010101" charset="-122"/>
              <a:ea typeface="等线" panose="02010600030101010101" charset="-122"/>
              <a:cs typeface="等线" panose="02010600030101010101" charset="-122"/>
            </a:endParaRPr>
          </a:p>
        </p:txBody>
      </p:sp>
      <p:pic>
        <p:nvPicPr>
          <p:cNvPr id="3" name="图片 3"/>
          <p:cNvPicPr>
            <a:picLocks noChangeAspect="1"/>
          </p:cNvPicPr>
          <p:nvPr/>
        </p:nvPicPr>
        <p:blipFill>
          <a:blip r:embed="rId1"/>
          <a:stretch>
            <a:fillRect/>
          </a:stretch>
        </p:blipFill>
        <p:spPr>
          <a:xfrm>
            <a:off x="8674735" y="2476500"/>
            <a:ext cx="2072640" cy="4272280"/>
          </a:xfrm>
          <a:prstGeom prst="rect">
            <a:avLst/>
          </a:prstGeom>
        </p:spPr>
      </p:pic>
      <p:sp>
        <p:nvSpPr>
          <p:cNvPr id="2" name="文本框 1"/>
          <p:cNvSpPr txBox="1"/>
          <p:nvPr/>
        </p:nvSpPr>
        <p:spPr>
          <a:xfrm>
            <a:off x="255270" y="3239135"/>
            <a:ext cx="7738745" cy="3192780"/>
          </a:xfrm>
          <a:prstGeom prst="rect">
            <a:avLst/>
          </a:prstGeom>
          <a:noFill/>
        </p:spPr>
        <p:txBody>
          <a:bodyPr wrap="square" rtlCol="0" anchor="t">
            <a:spAutoFit/>
          </a:bodyPr>
          <a:p>
            <a:pPr indent="0">
              <a:lnSpc>
                <a:spcPct val="160000"/>
              </a:lnSpc>
            </a:pPr>
            <a:r>
              <a:rPr lang="zh-CN">
                <a:latin typeface="等线" panose="02010600030101010101" charset="-122"/>
                <a:ea typeface="等线" panose="02010600030101010101" charset="-122"/>
                <a:cs typeface="等线" panose="02010600030101010101" charset="-122"/>
                <a:sym typeface="+mn-ea"/>
              </a:rPr>
              <a:t>活动图被设计用于简化描述一个过程或者操作的工作步骤。</a:t>
            </a:r>
            <a:endParaRPr lang="zh-CN">
              <a:latin typeface="等线" panose="02010600030101010101" charset="-122"/>
              <a:ea typeface="等线" panose="02010600030101010101" charset="-122"/>
              <a:cs typeface="等线" panose="02010600030101010101" charset="-122"/>
              <a:sym typeface="+mn-ea"/>
            </a:endParaRPr>
          </a:p>
          <a:p>
            <a:pPr indent="0">
              <a:lnSpc>
                <a:spcPct val="160000"/>
              </a:lnSpc>
            </a:pPr>
            <a:r>
              <a:rPr lang="zh-CN">
                <a:latin typeface="等线" panose="02010600030101010101" charset="-122"/>
                <a:ea typeface="等线" panose="02010600030101010101" charset="-122"/>
                <a:cs typeface="等线" panose="02010600030101010101" charset="-122"/>
                <a:sym typeface="+mn-ea"/>
              </a:rPr>
              <a:t>活动用圆角矩形表示，接近椭圆。</a:t>
            </a:r>
            <a:endParaRPr lang="zh-CN">
              <a:latin typeface="等线" panose="02010600030101010101" charset="-122"/>
              <a:ea typeface="等线" panose="02010600030101010101" charset="-122"/>
              <a:cs typeface="等线" panose="02010600030101010101" charset="-122"/>
              <a:sym typeface="+mn-ea"/>
            </a:endParaRPr>
          </a:p>
          <a:p>
            <a:pPr indent="0">
              <a:lnSpc>
                <a:spcPct val="160000"/>
              </a:lnSpc>
            </a:pPr>
            <a:r>
              <a:rPr lang="zh-CN">
                <a:latin typeface="等线" panose="02010600030101010101" charset="-122"/>
                <a:ea typeface="等线" panose="02010600030101010101" charset="-122"/>
                <a:cs typeface="等线" panose="02010600030101010101" charset="-122"/>
                <a:sym typeface="+mn-ea"/>
              </a:rPr>
              <a:t>一个活动中的处理一旦完成，则自动引起下一个活动的发生。</a:t>
            </a:r>
            <a:endParaRPr lang="zh-CN">
              <a:latin typeface="等线" panose="02010600030101010101" charset="-122"/>
              <a:ea typeface="等线" panose="02010600030101010101" charset="-122"/>
              <a:cs typeface="等线" panose="02010600030101010101" charset="-122"/>
              <a:sym typeface="+mn-ea"/>
            </a:endParaRPr>
          </a:p>
          <a:p>
            <a:pPr indent="0">
              <a:lnSpc>
                <a:spcPct val="160000"/>
              </a:lnSpc>
            </a:pPr>
            <a:r>
              <a:rPr lang="zh-CN">
                <a:latin typeface="等线" panose="02010600030101010101" charset="-122"/>
                <a:ea typeface="等线" panose="02010600030101010101" charset="-122"/>
                <a:cs typeface="等线" panose="02010600030101010101" charset="-122"/>
                <a:sym typeface="+mn-ea"/>
              </a:rPr>
              <a:t>箭头表示从一个活动转移到下一个活动。</a:t>
            </a:r>
            <a:endParaRPr lang="zh-CN">
              <a:latin typeface="等线" panose="02010600030101010101" charset="-122"/>
              <a:ea typeface="等线" panose="02010600030101010101" charset="-122"/>
              <a:cs typeface="等线" panose="02010600030101010101" charset="-122"/>
              <a:sym typeface="+mn-ea"/>
            </a:endParaRPr>
          </a:p>
          <a:p>
            <a:pPr indent="0">
              <a:lnSpc>
                <a:spcPct val="160000"/>
              </a:lnSpc>
            </a:pPr>
            <a:r>
              <a:rPr lang="zh-CN">
                <a:latin typeface="等线" panose="02010600030101010101" charset="-122"/>
                <a:ea typeface="等线" panose="02010600030101010101" charset="-122"/>
                <a:cs typeface="等线" panose="02010600030101010101" charset="-122"/>
                <a:sym typeface="+mn-ea"/>
              </a:rPr>
              <a:t>和状态图类似，活动图中的起点用一个实心圆表示，终点用一个实心圆外加一个圆圈表示。在一个活动图中，只有一个起始状态，可以有零个或多个终止状态。</a:t>
            </a:r>
            <a:endParaRPr lang="zh-CN" altLang="en-US"/>
          </a:p>
        </p:txBody>
      </p:sp>
      <p:grpSp>
        <p:nvGrpSpPr>
          <p:cNvPr id="4" name="组合 3"/>
          <p:cNvGrpSpPr/>
          <p:nvPr/>
        </p:nvGrpSpPr>
        <p:grpSpPr>
          <a:xfrm>
            <a:off x="3602355" y="197485"/>
            <a:ext cx="4987925" cy="1073785"/>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5"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6" name="文本框 105"/>
            <p:cNvSpPr txBox="1"/>
            <p:nvPr/>
          </p:nvSpPr>
          <p:spPr>
            <a:xfrm>
              <a:off x="4311926" y="1257223"/>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915" y="1223010"/>
            <a:ext cx="11141075" cy="768350"/>
          </a:xfrm>
          <a:prstGeom prst="rect">
            <a:avLst/>
          </a:prstGeom>
          <a:noFill/>
          <a:ln w="9525">
            <a:noFill/>
          </a:ln>
        </p:spPr>
        <p:txBody>
          <a:bodyPr wrap="square">
            <a:spAutoFit/>
          </a:bodyPr>
          <a:p>
            <a:pPr indent="0"/>
            <a:r>
              <a:rPr lang="en-US" sz="2400" b="1">
                <a:latin typeface="等线" panose="02010600030101010101" charset="-122"/>
                <a:ea typeface="等线" panose="02010600030101010101" charset="-122"/>
                <a:cs typeface="等线" panose="02010600030101010101" charset="-122"/>
              </a:rPr>
              <a:t>2.</a:t>
            </a:r>
            <a:r>
              <a:rPr lang="zh-CN" sz="2400" b="1">
                <a:latin typeface="等线" panose="02010600030101010101" charset="-122"/>
                <a:ea typeface="等线" panose="02010600030101010101" charset="-122"/>
                <a:cs typeface="等线" panose="02010600030101010101" charset="-122"/>
              </a:rPr>
              <a:t>活动图的基本元素</a:t>
            </a:r>
            <a:r>
              <a:rPr lang="en-US" sz="2400" b="1">
                <a:latin typeface="等线" panose="02010600030101010101" charset="-122"/>
                <a:ea typeface="等线" panose="02010600030101010101" charset="-122"/>
                <a:cs typeface="等线" panose="02010600030101010101" charset="-122"/>
              </a:rPr>
              <a:t>[3][5]</a:t>
            </a:r>
            <a:r>
              <a:rPr lang="zh-CN" sz="2000" b="0">
                <a:latin typeface="等线" panose="02010600030101010101" charset="-122"/>
                <a:ea typeface="等线" panose="02010600030101010101" charset="-122"/>
                <a:cs typeface="等线" panose="02010600030101010101" charset="-122"/>
              </a:rPr>
              <a:t>活动图中的基本要素包括</a:t>
            </a:r>
            <a:r>
              <a:rPr lang="zh-CN" sz="2000" b="0">
                <a:solidFill>
                  <a:srgbClr val="FF0000"/>
                </a:solidFill>
                <a:latin typeface="等线" panose="02010600030101010101" charset="-122"/>
                <a:ea typeface="等线" panose="02010600030101010101" charset="-122"/>
                <a:cs typeface="等线" panose="02010600030101010101" charset="-122"/>
              </a:rPr>
              <a:t>状态、转移、分支、分叉和汇合、泳道、对象流</a:t>
            </a:r>
            <a:r>
              <a:rPr lang="zh-CN" sz="2000" b="0">
                <a:latin typeface="等线" panose="02010600030101010101" charset="-122"/>
                <a:ea typeface="等线" panose="02010600030101010101" charset="-122"/>
                <a:cs typeface="等线" panose="02010600030101010101" charset="-122"/>
              </a:rPr>
              <a:t>等。</a:t>
            </a:r>
            <a:endParaRPr lang="zh-CN" altLang="en-US" sz="2000">
              <a:latin typeface="等线" panose="02010600030101010101" charset="-122"/>
              <a:ea typeface="等线" panose="02010600030101010101" charset="-122"/>
              <a:cs typeface="等线" panose="02010600030101010101" charset="-122"/>
            </a:endParaRPr>
          </a:p>
        </p:txBody>
      </p:sp>
      <p:sp>
        <p:nvSpPr>
          <p:cNvPr id="4" name="文本框 3"/>
          <p:cNvSpPr txBox="1"/>
          <p:nvPr/>
        </p:nvSpPr>
        <p:spPr>
          <a:xfrm>
            <a:off x="462915" y="2251710"/>
            <a:ext cx="5080000" cy="398780"/>
          </a:xfrm>
          <a:prstGeom prst="rect">
            <a:avLst/>
          </a:prstGeom>
          <a:noFill/>
          <a:ln w="9525">
            <a:noFill/>
          </a:ln>
        </p:spPr>
        <p:txBody>
          <a:bodyPr>
            <a:spAutoFit/>
          </a:bodyPr>
          <a:p>
            <a:pPr indent="0"/>
            <a:r>
              <a:rPr lang="zh-CN" sz="2000" b="1">
                <a:latin typeface="等线" panose="02010600030101010101" charset="-122"/>
                <a:ea typeface="等线" panose="02010600030101010101" charset="-122"/>
              </a:rPr>
              <a:t>状态</a:t>
            </a:r>
            <a:r>
              <a:rPr lang="zh-CN" sz="2000" b="0">
                <a:latin typeface="等线" panose="02010600030101010101" charset="-122"/>
                <a:ea typeface="等线" panose="02010600030101010101" charset="-122"/>
              </a:rPr>
              <a:t>：</a:t>
            </a:r>
            <a:endParaRPr lang="zh-CN" altLang="en-US" sz="2000" b="0">
              <a:latin typeface="等线" panose="02010600030101010101" charset="-122"/>
              <a:ea typeface="等线" panose="02010600030101010101" charset="-122"/>
            </a:endParaRPr>
          </a:p>
        </p:txBody>
      </p:sp>
      <p:pic>
        <p:nvPicPr>
          <p:cNvPr id="5" name="图片 5"/>
          <p:cNvPicPr>
            <a:picLocks noChangeAspect="1"/>
          </p:cNvPicPr>
          <p:nvPr/>
        </p:nvPicPr>
        <p:blipFill>
          <a:blip r:embed="rId1"/>
          <a:stretch>
            <a:fillRect/>
          </a:stretch>
        </p:blipFill>
        <p:spPr>
          <a:xfrm>
            <a:off x="462915" y="2834005"/>
            <a:ext cx="2329180" cy="895985"/>
          </a:xfrm>
          <a:prstGeom prst="rect">
            <a:avLst/>
          </a:prstGeom>
        </p:spPr>
      </p:pic>
      <p:sp>
        <p:nvSpPr>
          <p:cNvPr id="6" name="文本框 5"/>
          <p:cNvSpPr txBox="1"/>
          <p:nvPr/>
        </p:nvSpPr>
        <p:spPr>
          <a:xfrm>
            <a:off x="462915" y="4095750"/>
            <a:ext cx="5080000" cy="398780"/>
          </a:xfrm>
          <a:prstGeom prst="rect">
            <a:avLst/>
          </a:prstGeom>
          <a:noFill/>
          <a:ln w="9525">
            <a:noFill/>
          </a:ln>
        </p:spPr>
        <p:txBody>
          <a:bodyPr>
            <a:spAutoFit/>
          </a:bodyPr>
          <a:p>
            <a:pPr indent="0"/>
            <a:r>
              <a:rPr lang="zh-CN" sz="2000" b="1">
                <a:latin typeface="等线" panose="02010600030101010101" charset="-122"/>
                <a:ea typeface="等线" panose="02010600030101010101" charset="-122"/>
              </a:rPr>
              <a:t>转移：</a:t>
            </a:r>
            <a:endParaRPr lang="zh-CN" altLang="en-US" sz="2000" b="1">
              <a:latin typeface="等线" panose="02010600030101010101" charset="-122"/>
              <a:ea typeface="等线" panose="02010600030101010101" charset="-122"/>
            </a:endParaRPr>
          </a:p>
        </p:txBody>
      </p:sp>
      <p:pic>
        <p:nvPicPr>
          <p:cNvPr id="7" name="图片 6"/>
          <p:cNvPicPr>
            <a:picLocks noChangeAspect="1"/>
          </p:cNvPicPr>
          <p:nvPr/>
        </p:nvPicPr>
        <p:blipFill>
          <a:blip r:embed="rId2"/>
          <a:stretch>
            <a:fillRect/>
          </a:stretch>
        </p:blipFill>
        <p:spPr>
          <a:xfrm>
            <a:off x="453390" y="4494530"/>
            <a:ext cx="5977890" cy="892175"/>
          </a:xfrm>
          <a:prstGeom prst="rect">
            <a:avLst/>
          </a:prstGeom>
        </p:spPr>
      </p:pic>
      <p:sp>
        <p:nvSpPr>
          <p:cNvPr id="8" name="文本框 7"/>
          <p:cNvSpPr txBox="1"/>
          <p:nvPr/>
        </p:nvSpPr>
        <p:spPr>
          <a:xfrm>
            <a:off x="6729095" y="2251710"/>
            <a:ext cx="5080000" cy="398780"/>
          </a:xfrm>
          <a:prstGeom prst="rect">
            <a:avLst/>
          </a:prstGeom>
          <a:noFill/>
          <a:ln w="9525">
            <a:noFill/>
          </a:ln>
        </p:spPr>
        <p:txBody>
          <a:bodyPr>
            <a:spAutoFit/>
          </a:bodyPr>
          <a:p>
            <a:pPr indent="0"/>
            <a:r>
              <a:rPr lang="zh-CN" sz="2000" b="1">
                <a:latin typeface="等线" panose="02010600030101010101" charset="-122"/>
                <a:ea typeface="等线" panose="02010600030101010101" charset="-122"/>
              </a:rPr>
              <a:t>分支</a:t>
            </a:r>
            <a:r>
              <a:rPr lang="zh-CN" sz="2000" b="0">
                <a:latin typeface="等线" panose="02010600030101010101" charset="-122"/>
                <a:ea typeface="等线" panose="02010600030101010101" charset="-122"/>
              </a:rPr>
              <a:t>：</a:t>
            </a:r>
            <a:endParaRPr lang="zh-CN" altLang="en-US" sz="2000" b="0">
              <a:latin typeface="等线" panose="02010600030101010101" charset="-122"/>
              <a:ea typeface="等线" panose="02010600030101010101" charset="-122"/>
            </a:endParaRPr>
          </a:p>
        </p:txBody>
      </p:sp>
      <p:pic>
        <p:nvPicPr>
          <p:cNvPr id="9" name="图片 7"/>
          <p:cNvPicPr>
            <a:picLocks noChangeAspect="1"/>
          </p:cNvPicPr>
          <p:nvPr/>
        </p:nvPicPr>
        <p:blipFill>
          <a:blip r:embed="rId3"/>
          <a:stretch>
            <a:fillRect/>
          </a:stretch>
        </p:blipFill>
        <p:spPr>
          <a:xfrm>
            <a:off x="6689090" y="2721293"/>
            <a:ext cx="4552950" cy="3533775"/>
          </a:xfrm>
          <a:prstGeom prst="rect">
            <a:avLst/>
          </a:prstGeom>
        </p:spPr>
      </p:pic>
      <p:grpSp>
        <p:nvGrpSpPr>
          <p:cNvPr id="3" name="组合 2"/>
          <p:cNvGrpSpPr/>
          <p:nvPr/>
        </p:nvGrpSpPr>
        <p:grpSpPr>
          <a:xfrm>
            <a:off x="3602355" y="197485"/>
            <a:ext cx="4987925" cy="1073785"/>
            <a:chOff x="3659868" y="841828"/>
            <a:chExt cx="4540704" cy="1074057"/>
          </a:xfrm>
        </p:grpSpPr>
        <p:sp>
          <p:nvSpPr>
            <p:cNvPr id="10" name="任意多边形 9"/>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659868" y="841828"/>
              <a:ext cx="4540704" cy="1074057"/>
              <a:chOff x="4429125" y="2685143"/>
              <a:chExt cx="4118758" cy="1182009"/>
            </a:xfrm>
          </p:grpSpPr>
          <p:sp>
            <p:nvSpPr>
              <p:cNvPr id="12"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3"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0" name="文本框 109"/>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271270"/>
            <a:ext cx="5080000" cy="398780"/>
          </a:xfrm>
          <a:prstGeom prst="rect">
            <a:avLst/>
          </a:prstGeom>
          <a:noFill/>
          <a:ln w="9525">
            <a:noFill/>
          </a:ln>
        </p:spPr>
        <p:txBody>
          <a:bodyPr>
            <a:spAutoFit/>
          </a:bodyPr>
          <a:p>
            <a:pPr indent="0"/>
            <a:r>
              <a:rPr lang="zh-CN" sz="2000" b="1">
                <a:latin typeface="等线" panose="02010600030101010101" charset="-122"/>
                <a:ea typeface="等线" panose="02010600030101010101" charset="-122"/>
              </a:rPr>
              <a:t>分叉与汇合：</a:t>
            </a:r>
            <a:endParaRPr lang="zh-CN" altLang="en-US" sz="2000" b="1">
              <a:latin typeface="等线" panose="02010600030101010101" charset="-122"/>
              <a:ea typeface="等线" panose="02010600030101010101" charset="-122"/>
            </a:endParaRPr>
          </a:p>
        </p:txBody>
      </p:sp>
      <p:sp>
        <p:nvSpPr>
          <p:cNvPr id="6" name="文本框 5"/>
          <p:cNvSpPr txBox="1"/>
          <p:nvPr/>
        </p:nvSpPr>
        <p:spPr>
          <a:xfrm>
            <a:off x="7046595" y="3213735"/>
            <a:ext cx="5080000" cy="398780"/>
          </a:xfrm>
          <a:prstGeom prst="rect">
            <a:avLst/>
          </a:prstGeom>
          <a:noFill/>
          <a:ln w="9525">
            <a:noFill/>
          </a:ln>
        </p:spPr>
        <p:txBody>
          <a:bodyPr>
            <a:spAutoFit/>
          </a:bodyPr>
          <a:p>
            <a:pPr indent="0"/>
            <a:r>
              <a:rPr lang="zh-CN" sz="2000" b="1">
                <a:latin typeface="等线" panose="02010600030101010101" charset="-122"/>
                <a:ea typeface="等线" panose="02010600030101010101" charset="-122"/>
              </a:rPr>
              <a:t>泳道：</a:t>
            </a:r>
            <a:endParaRPr lang="zh-CN" altLang="en-US" sz="2000" b="1">
              <a:latin typeface="等线" panose="02010600030101010101" charset="-122"/>
              <a:ea typeface="等线" panose="02010600030101010101" charset="-122"/>
            </a:endParaRPr>
          </a:p>
        </p:txBody>
      </p:sp>
      <p:sp>
        <p:nvSpPr>
          <p:cNvPr id="8" name="文本框 7"/>
          <p:cNvSpPr txBox="1"/>
          <p:nvPr/>
        </p:nvSpPr>
        <p:spPr>
          <a:xfrm>
            <a:off x="570865" y="3517265"/>
            <a:ext cx="5080000" cy="398780"/>
          </a:xfrm>
          <a:prstGeom prst="rect">
            <a:avLst/>
          </a:prstGeom>
          <a:noFill/>
          <a:ln w="9525">
            <a:noFill/>
          </a:ln>
        </p:spPr>
        <p:txBody>
          <a:bodyPr>
            <a:spAutoFit/>
          </a:bodyPr>
          <a:p>
            <a:pPr indent="0"/>
            <a:r>
              <a:rPr lang="zh-CN" sz="2000" b="1">
                <a:latin typeface="等线" panose="02010600030101010101" charset="-122"/>
                <a:ea typeface="等线" panose="02010600030101010101" charset="-122"/>
              </a:rPr>
              <a:t>对象流：</a:t>
            </a:r>
            <a:endParaRPr lang="zh-CN" altLang="en-US" sz="2000" b="1">
              <a:latin typeface="等线" panose="02010600030101010101" charset="-122"/>
              <a:ea typeface="等线" panose="02010600030101010101" charset="-122"/>
            </a:endParaRPr>
          </a:p>
        </p:txBody>
      </p:sp>
      <p:pic>
        <p:nvPicPr>
          <p:cNvPr id="3" name="图片 8"/>
          <p:cNvPicPr>
            <a:picLocks noChangeAspect="1"/>
          </p:cNvPicPr>
          <p:nvPr/>
        </p:nvPicPr>
        <p:blipFill>
          <a:blip r:embed="rId1"/>
          <a:stretch>
            <a:fillRect/>
          </a:stretch>
        </p:blipFill>
        <p:spPr>
          <a:xfrm>
            <a:off x="566420" y="1578610"/>
            <a:ext cx="8044815" cy="1635125"/>
          </a:xfrm>
          <a:prstGeom prst="rect">
            <a:avLst/>
          </a:prstGeom>
        </p:spPr>
      </p:pic>
      <p:pic>
        <p:nvPicPr>
          <p:cNvPr id="10" name="图片 10"/>
          <p:cNvPicPr>
            <a:picLocks noChangeAspect="1"/>
          </p:cNvPicPr>
          <p:nvPr/>
        </p:nvPicPr>
        <p:blipFill>
          <a:blip r:embed="rId2"/>
          <a:stretch>
            <a:fillRect/>
          </a:stretch>
        </p:blipFill>
        <p:spPr>
          <a:xfrm>
            <a:off x="546735" y="4132580"/>
            <a:ext cx="5427980" cy="850265"/>
          </a:xfrm>
          <a:prstGeom prst="rect">
            <a:avLst/>
          </a:prstGeom>
        </p:spPr>
      </p:pic>
      <p:pic>
        <p:nvPicPr>
          <p:cNvPr id="11" name="图片 5"/>
          <p:cNvPicPr/>
          <p:nvPr/>
        </p:nvPicPr>
        <p:blipFill>
          <a:blip r:embed="rId3"/>
          <a:stretch>
            <a:fillRect/>
          </a:stretch>
        </p:blipFill>
        <p:spPr>
          <a:xfrm>
            <a:off x="7920990" y="3213735"/>
            <a:ext cx="4236720" cy="3375660"/>
          </a:xfrm>
          <a:prstGeom prst="rect">
            <a:avLst/>
          </a:prstGeom>
          <a:noFill/>
          <a:ln w="9525">
            <a:noFill/>
          </a:ln>
        </p:spPr>
      </p:pic>
      <p:grpSp>
        <p:nvGrpSpPr>
          <p:cNvPr id="2" name="组合 1"/>
          <p:cNvGrpSpPr/>
          <p:nvPr/>
        </p:nvGrpSpPr>
        <p:grpSpPr>
          <a:xfrm>
            <a:off x="3602355" y="197485"/>
            <a:ext cx="4987925" cy="1073785"/>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659868" y="841828"/>
              <a:ext cx="4540704" cy="1074057"/>
              <a:chOff x="4429125" y="2685143"/>
              <a:chExt cx="4118758" cy="1182009"/>
            </a:xfrm>
          </p:grpSpPr>
          <p:sp>
            <p:nvSpPr>
              <p:cNvPr id="9"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2"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9" name="文本框 108"/>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271270"/>
            <a:ext cx="11395710" cy="4128770"/>
          </a:xfrm>
          <a:prstGeom prst="rect">
            <a:avLst/>
          </a:prstGeom>
          <a:noFill/>
          <a:ln w="9525">
            <a:noFill/>
          </a:ln>
        </p:spPr>
        <p:txBody>
          <a:bodyPr wrap="square">
            <a:spAutoFit/>
          </a:bodyPr>
          <a:p>
            <a:pPr indent="0">
              <a:lnSpc>
                <a:spcPct val="160000"/>
              </a:lnSpc>
            </a:pPr>
            <a:r>
              <a:rPr lang="zh-CN" sz="2400" b="1">
                <a:latin typeface="等线" panose="02010600030101010101" charset="-122"/>
                <a:ea typeface="等线" panose="02010600030101010101" charset="-122"/>
              </a:rPr>
              <a:t>3</a:t>
            </a:r>
            <a:r>
              <a:rPr lang="en-US" altLang="zh-CN" sz="2400" b="1">
                <a:latin typeface="等线" panose="02010600030101010101" charset="-122"/>
                <a:ea typeface="等线" panose="02010600030101010101" charset="-122"/>
              </a:rPr>
              <a:t>.</a:t>
            </a:r>
            <a:r>
              <a:rPr lang="zh-CN" sz="2400" b="1">
                <a:latin typeface="等线" panose="02010600030101010101" charset="-122"/>
                <a:ea typeface="等线" panose="02010600030101010101" charset="-122"/>
              </a:rPr>
              <a:t>动作状态[3][5]</a:t>
            </a:r>
            <a:endParaRPr lang="zh-CN" sz="2400" b="1">
              <a:latin typeface="等线" panose="02010600030101010101" charset="-122"/>
              <a:ea typeface="等线" panose="02010600030101010101" charset="-122"/>
            </a:endParaRPr>
          </a:p>
          <a:p>
            <a:pPr indent="0">
              <a:lnSpc>
                <a:spcPct val="160000"/>
              </a:lnSpc>
            </a:pPr>
            <a:r>
              <a:rPr lang="zh-CN" sz="2000" b="0">
                <a:solidFill>
                  <a:srgbClr val="FF0000"/>
                </a:solidFill>
                <a:latin typeface="等线" panose="02010600030101010101" charset="-122"/>
                <a:ea typeface="等线" panose="02010600030101010101" charset="-122"/>
              </a:rPr>
              <a:t>对象的动作状态是活动图中最小单位的构造块，表示原子动作</a:t>
            </a:r>
            <a:r>
              <a:rPr lang="zh-CN" sz="2000" b="0">
                <a:latin typeface="等线" panose="02010600030101010101" charset="-122"/>
                <a:ea typeface="等线" panose="02010600030101010101" charset="-122"/>
              </a:rPr>
              <a:t>。动作状态有三个特性：</a:t>
            </a:r>
            <a:endParaRPr lang="zh-CN" sz="2000" b="0">
              <a:latin typeface="等线" panose="02010600030101010101" charset="-122"/>
              <a:ea typeface="等线" panose="02010600030101010101" charset="-122"/>
            </a:endParaRPr>
          </a:p>
          <a:p>
            <a:pPr indent="0">
              <a:lnSpc>
                <a:spcPct val="160000"/>
              </a:lnSpc>
            </a:pPr>
            <a:r>
              <a:rPr lang="zh-CN" sz="2000" b="0">
                <a:latin typeface="等线" panose="02010600030101010101" charset="-122"/>
                <a:ea typeface="等线" panose="02010600030101010101" charset="-122"/>
              </a:rPr>
              <a:t>⑴原子性：即不能被分解成更小的部分；</a:t>
            </a:r>
            <a:endParaRPr lang="zh-CN" sz="2000" b="0">
              <a:latin typeface="等线" panose="02010600030101010101" charset="-122"/>
              <a:ea typeface="等线" panose="02010600030101010101" charset="-122"/>
            </a:endParaRPr>
          </a:p>
          <a:p>
            <a:pPr indent="0">
              <a:lnSpc>
                <a:spcPct val="160000"/>
              </a:lnSpc>
            </a:pPr>
            <a:endParaRPr lang="zh-CN" sz="2000" b="0">
              <a:latin typeface="等线" panose="02010600030101010101" charset="-122"/>
              <a:ea typeface="等线" panose="02010600030101010101" charset="-122"/>
            </a:endParaRPr>
          </a:p>
          <a:p>
            <a:pPr indent="0">
              <a:lnSpc>
                <a:spcPct val="160000"/>
              </a:lnSpc>
            </a:pPr>
            <a:r>
              <a:rPr lang="zh-CN" sz="2000" b="0">
                <a:latin typeface="等线" panose="02010600030101010101" charset="-122"/>
                <a:ea typeface="等线" panose="02010600030101010101" charset="-122"/>
              </a:rPr>
              <a:t>⑵不可中断性：即一旦开始就必须运行到结束；</a:t>
            </a:r>
            <a:endParaRPr lang="zh-CN" sz="2000" b="0">
              <a:latin typeface="等线" panose="02010600030101010101" charset="-122"/>
              <a:ea typeface="等线" panose="02010600030101010101" charset="-122"/>
            </a:endParaRPr>
          </a:p>
          <a:p>
            <a:pPr indent="0">
              <a:lnSpc>
                <a:spcPct val="160000"/>
              </a:lnSpc>
            </a:pPr>
            <a:endParaRPr lang="zh-CN" sz="2000" b="0">
              <a:latin typeface="等线" panose="02010600030101010101" charset="-122"/>
              <a:ea typeface="等线" panose="02010600030101010101" charset="-122"/>
            </a:endParaRPr>
          </a:p>
          <a:p>
            <a:pPr indent="0">
              <a:lnSpc>
                <a:spcPct val="160000"/>
              </a:lnSpc>
            </a:pPr>
            <a:r>
              <a:rPr lang="zh-CN" sz="2000" b="0">
                <a:latin typeface="等线" panose="02010600030101010101" charset="-122"/>
                <a:ea typeface="等线" panose="02010600030101010101" charset="-122"/>
              </a:rPr>
              <a:t>⑶瞬时性：即动作状态所占用的处理时间通常是极短的，甚至是可以被忽略的动作状态使用带圆端的方框表示。如下图：</a:t>
            </a:r>
            <a:endParaRPr lang="zh-CN" altLang="en-US" sz="2000" b="0">
              <a:latin typeface="等线" panose="02010600030101010101" charset="-122"/>
              <a:ea typeface="等线" panose="02010600030101010101" charset="-122"/>
            </a:endParaRPr>
          </a:p>
        </p:txBody>
      </p:sp>
      <p:pic>
        <p:nvPicPr>
          <p:cNvPr id="2077700" name="Picture 4"/>
          <p:cNvPicPr>
            <a:picLocks noChangeAspect="1" noChangeArrowheads="1"/>
          </p:cNvPicPr>
          <p:nvPr/>
        </p:nvPicPr>
        <p:blipFill>
          <a:blip r:embed="rId1">
            <a:extLst>
              <a:ext uri="{28A0092B-C50C-407E-A947-70E740481C1C}">
                <a14:useLocalDpi xmlns:a14="http://schemas.microsoft.com/office/drawing/2010/main" val="0"/>
              </a:ext>
            </a:extLst>
          </a:blip>
          <a:srcRect l="11992" t="20418" r="13423" b="27332"/>
          <a:stretch>
            <a:fillRect/>
          </a:stretch>
        </p:blipFill>
        <p:spPr>
          <a:xfrm>
            <a:off x="2915285" y="5245100"/>
            <a:ext cx="2627630" cy="989965"/>
          </a:xfrm>
          <a:prstGeom prst="rect">
            <a:avLst/>
          </a:prstGeom>
          <a:noFill/>
          <a:ln>
            <a:noFill/>
          </a:ln>
        </p:spPr>
      </p:pic>
      <p:grpSp>
        <p:nvGrpSpPr>
          <p:cNvPr id="2" name="组合 1"/>
          <p:cNvGrpSpPr/>
          <p:nvPr/>
        </p:nvGrpSpPr>
        <p:grpSpPr>
          <a:xfrm>
            <a:off x="3602355" y="197485"/>
            <a:ext cx="4987925" cy="1073785"/>
            <a:chOff x="3659868" y="841828"/>
            <a:chExt cx="4540704" cy="1074057"/>
          </a:xfrm>
        </p:grpSpPr>
        <p:sp>
          <p:nvSpPr>
            <p:cNvPr id="3" name="任意多边形 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 name="文本框 103"/>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271270"/>
            <a:ext cx="11395710" cy="4815840"/>
          </a:xfrm>
          <a:prstGeom prst="rect">
            <a:avLst/>
          </a:prstGeom>
          <a:noFill/>
          <a:ln w="9525">
            <a:noFill/>
          </a:ln>
        </p:spPr>
        <p:txBody>
          <a:bodyPr wrap="square">
            <a:spAutoFit/>
          </a:bodyPr>
          <a:p>
            <a:pPr indent="0">
              <a:lnSpc>
                <a:spcPct val="160000"/>
              </a:lnSpc>
            </a:pPr>
            <a:r>
              <a:rPr sz="2400" b="1">
                <a:latin typeface="等线" panose="02010600030101010101" charset="-122"/>
                <a:ea typeface="等线" panose="02010600030101010101" charset="-122"/>
              </a:rPr>
              <a:t>4</a:t>
            </a:r>
            <a:r>
              <a:rPr lang="en-US" sz="2400" b="1">
                <a:latin typeface="等线" panose="02010600030101010101" charset="-122"/>
                <a:ea typeface="等线" panose="02010600030101010101" charset="-122"/>
              </a:rPr>
              <a:t>.</a:t>
            </a:r>
            <a:r>
              <a:rPr sz="2400" b="1">
                <a:latin typeface="等线" panose="02010600030101010101" charset="-122"/>
                <a:ea typeface="等线" panose="02010600030101010101" charset="-122"/>
              </a:rPr>
              <a:t>活动状态[4][5]</a:t>
            </a:r>
            <a:endParaRPr sz="2400" b="1">
              <a:latin typeface="等线" panose="02010600030101010101" charset="-122"/>
              <a:ea typeface="等线" panose="02010600030101010101" charset="-122"/>
            </a:endParaRPr>
          </a:p>
          <a:p>
            <a:pPr indent="0">
              <a:lnSpc>
                <a:spcPct val="160000"/>
              </a:lnSpc>
            </a:pPr>
            <a:r>
              <a:rPr lang="en-US" sz="2400" b="0">
                <a:latin typeface="等线" panose="02010600030101010101" charset="-122"/>
                <a:ea typeface="等线" panose="02010600030101010101" charset="-122"/>
              </a:rPr>
              <a:t>        </a:t>
            </a:r>
            <a:r>
              <a:rPr sz="2400" b="0">
                <a:latin typeface="等线" panose="02010600030101010101" charset="-122"/>
                <a:ea typeface="等线" panose="02010600030101010101" charset="-122"/>
              </a:rPr>
              <a:t>动作状态表示的是不可分割的原子动作，</a:t>
            </a:r>
            <a:r>
              <a:rPr sz="2400" b="0">
                <a:solidFill>
                  <a:srgbClr val="FF0000"/>
                </a:solidFill>
                <a:latin typeface="等线" panose="02010600030101010101" charset="-122"/>
                <a:ea typeface="等线" panose="02010600030101010101" charset="-122"/>
              </a:rPr>
              <a:t>而活动状态则不同，它表示的是可以分割的动作。</a:t>
            </a:r>
            <a:r>
              <a:rPr sz="2400" b="0">
                <a:latin typeface="等线" panose="02010600030101010101" charset="-122"/>
                <a:ea typeface="等线" panose="02010600030101010101" charset="-122"/>
              </a:rPr>
              <a:t>特点是：它可以被分解成其他子活动或动作状态，它能够被中断，占有有限的时间。活动状态可以理解为一个组合，它的控制流由其他活动状态或动作状态组成。</a:t>
            </a:r>
            <a:endParaRPr sz="2400" b="0">
              <a:latin typeface="等线" panose="02010600030101010101" charset="-122"/>
              <a:ea typeface="等线" panose="02010600030101010101" charset="-122"/>
            </a:endParaRPr>
          </a:p>
          <a:p>
            <a:pPr indent="0">
              <a:lnSpc>
                <a:spcPct val="160000"/>
              </a:lnSpc>
            </a:pPr>
            <a:r>
              <a:rPr lang="en-US" sz="2400" b="0">
                <a:latin typeface="等线" panose="02010600030101010101" charset="-122"/>
                <a:ea typeface="等线" panose="02010600030101010101" charset="-122"/>
              </a:rPr>
              <a:t>        </a:t>
            </a:r>
            <a:r>
              <a:rPr sz="2400" b="0">
                <a:latin typeface="等线" panose="02010600030101010101" charset="-122"/>
                <a:ea typeface="等线" panose="02010600030101010101" charset="-122"/>
              </a:rPr>
              <a:t>在UML中，动作状态和活动状态的图标没有什么区别，都是圆端的方框。只是活动状态可以有附加的部分，如可以指定入口动作、出口动作、动作状态以及内嵌状态机。</a:t>
            </a:r>
            <a:endParaRPr lang="zh-CN" altLang="en-US" sz="2000" b="0">
              <a:latin typeface="等线" panose="02010600030101010101" charset="-122"/>
              <a:ea typeface="等线" panose="02010600030101010101" charset="-122"/>
            </a:endParaRPr>
          </a:p>
        </p:txBody>
      </p:sp>
      <p:grpSp>
        <p:nvGrpSpPr>
          <p:cNvPr id="2" name="组合 1"/>
          <p:cNvGrpSpPr/>
          <p:nvPr/>
        </p:nvGrpSpPr>
        <p:grpSpPr>
          <a:xfrm>
            <a:off x="3602355" y="197485"/>
            <a:ext cx="4987925" cy="1073785"/>
            <a:chOff x="3659868" y="841828"/>
            <a:chExt cx="4540704" cy="1074057"/>
          </a:xfrm>
        </p:grpSpPr>
        <p:sp>
          <p:nvSpPr>
            <p:cNvPr id="3" name="任意多边形 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 name="文本框 103"/>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184275"/>
            <a:ext cx="11395710" cy="2159000"/>
          </a:xfrm>
          <a:prstGeom prst="rect">
            <a:avLst/>
          </a:prstGeom>
          <a:noFill/>
          <a:ln w="9525">
            <a:noFill/>
          </a:ln>
        </p:spPr>
        <p:txBody>
          <a:bodyPr wrap="square">
            <a:spAutoFit/>
          </a:bodyPr>
          <a:p>
            <a:pPr indent="0">
              <a:lnSpc>
                <a:spcPct val="160000"/>
              </a:lnSpc>
            </a:pPr>
            <a:r>
              <a:rPr sz="2400" b="1">
                <a:latin typeface="等线" panose="02010600030101010101" charset="-122"/>
                <a:ea typeface="等线" panose="02010600030101010101" charset="-122"/>
              </a:rPr>
              <a:t>5</a:t>
            </a:r>
            <a:r>
              <a:rPr lang="en-US" sz="2400" b="1">
                <a:latin typeface="等线" panose="02010600030101010101" charset="-122"/>
                <a:ea typeface="等线" panose="02010600030101010101" charset="-122"/>
              </a:rPr>
              <a:t>.</a:t>
            </a:r>
            <a:r>
              <a:rPr sz="2400" b="1">
                <a:latin typeface="等线" panose="02010600030101010101" charset="-122"/>
                <a:ea typeface="等线" panose="02010600030101010101" charset="-122"/>
              </a:rPr>
              <a:t>转移[3][5]</a:t>
            </a:r>
            <a:endParaRPr sz="2400" b="1">
              <a:latin typeface="等线" panose="02010600030101010101" charset="-122"/>
              <a:ea typeface="等线" panose="02010600030101010101" charset="-122"/>
            </a:endParaRPr>
          </a:p>
          <a:p>
            <a:pPr indent="0">
              <a:lnSpc>
                <a:spcPct val="160000"/>
              </a:lnSpc>
            </a:pPr>
            <a:r>
              <a:rPr lang="en-US" sz="2000" b="0">
                <a:latin typeface="等线" panose="02010600030101010101" charset="-122"/>
                <a:ea typeface="等线" panose="02010600030101010101" charset="-122"/>
              </a:rPr>
              <a:t>       </a:t>
            </a:r>
            <a:r>
              <a:rPr sz="2000" b="0">
                <a:latin typeface="等线" panose="02010600030101010101" charset="-122"/>
                <a:ea typeface="等线" panose="02010600030101010101" charset="-122"/>
              </a:rPr>
              <a:t>转移也称转换是两个状态间的一种关系，表示对象将在当前状态中执行动作，并在某个特定事件发生或某个特定的条件满足时进入后继状态。在UML中用一条简单的带箭头的直线表示一个转移。箭头上可以带有监护条件表达式。</a:t>
            </a:r>
            <a:endParaRPr lang="zh-CN" altLang="en-US" sz="2000" b="0">
              <a:latin typeface="等线" panose="02010600030101010101" charset="-122"/>
              <a:ea typeface="等线" panose="02010600030101010101" charset="-122"/>
            </a:endParaRPr>
          </a:p>
        </p:txBody>
      </p:sp>
      <p:pic>
        <p:nvPicPr>
          <p:cNvPr id="20797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740785" y="3421380"/>
            <a:ext cx="4352925" cy="3193415"/>
          </a:xfrm>
          <a:prstGeom prst="rect">
            <a:avLst/>
          </a:prstGeom>
          <a:noFill/>
          <a:ln>
            <a:noFill/>
          </a:ln>
        </p:spPr>
      </p:pic>
      <p:grpSp>
        <p:nvGrpSpPr>
          <p:cNvPr id="2" name="组合 1"/>
          <p:cNvGrpSpPr/>
          <p:nvPr/>
        </p:nvGrpSpPr>
        <p:grpSpPr>
          <a:xfrm>
            <a:off x="3602355" y="197485"/>
            <a:ext cx="4987925" cy="1073785"/>
            <a:chOff x="3659868" y="841828"/>
            <a:chExt cx="4540704" cy="1074057"/>
          </a:xfrm>
        </p:grpSpPr>
        <p:sp>
          <p:nvSpPr>
            <p:cNvPr id="3" name="任意多边形 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 name="文本框 103"/>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2013" y="1236798"/>
              <a:ext cx="3001645" cy="460375"/>
            </a:xfrm>
            <a:prstGeom prst="rect">
              <a:avLst/>
            </a:prstGeom>
            <a:noFill/>
          </p:spPr>
          <p:txBody>
            <a:bodyPr wrap="square" rtlCol="0">
              <a:spAutoFit/>
            </a:bodyPr>
            <a:lstStyle/>
            <a:p>
              <a:pPr algn="dist"/>
              <a:r>
                <a:rPr lang="zh-CN" altLang="en-US" sz="2400" b="1" dirty="0" smtClean="0">
                  <a:latin typeface="方正静蕾简体" panose="02000000000000000000" pitchFamily="2" charset="-122"/>
                  <a:ea typeface="方正静蕾简体" panose="02000000000000000000" pitchFamily="2" charset="-122"/>
                </a:rPr>
                <a:t>参与者与用例</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622300" y="1657985"/>
            <a:ext cx="10735310" cy="1630045"/>
          </a:xfrm>
          <a:prstGeom prst="rect">
            <a:avLst/>
          </a:prstGeom>
          <a:noFill/>
          <a:ln w="9525">
            <a:noFill/>
          </a:ln>
        </p:spPr>
        <p:txBody>
          <a:bodyPr wrap="square">
            <a:spAutoFit/>
          </a:bodyPr>
          <a:p>
            <a:pPr indent="266700"/>
            <a:r>
              <a:rPr lang="zh-CN" sz="2000" b="0">
                <a:solidFill>
                  <a:srgbClr val="FF0000"/>
                </a:solidFill>
                <a:ea typeface="等线" panose="02010600030101010101" charset="-122"/>
              </a:rPr>
              <a:t>参与者</a:t>
            </a:r>
            <a:r>
              <a:rPr lang="zh-CN" sz="2000" b="0">
                <a:ea typeface="等线" panose="02010600030101010101" charset="-122"/>
              </a:rPr>
              <a:t>（Actor）也可以称为角色，是系统外部的一个人或物，它以某种方式参与了系统的执行过程。参与者不是特制人，是指系统以外的，在使用系统或与系统交互中所扮演的角色。</a:t>
            </a:r>
            <a:endParaRPr lang="zh-CN" sz="2000" b="0">
              <a:ea typeface="等线" panose="02010600030101010101" charset="-122"/>
            </a:endParaRPr>
          </a:p>
          <a:p>
            <a:pPr indent="266700"/>
            <a:r>
              <a:rPr lang="zh-CN" sz="2000">
                <a:solidFill>
                  <a:srgbClr val="FF0000"/>
                </a:solidFill>
                <a:ea typeface="等线" panose="02010600030101010101" charset="-122"/>
                <a:sym typeface="+mn-ea"/>
              </a:rPr>
              <a:t>参与者</a:t>
            </a:r>
            <a:r>
              <a:rPr lang="zh-CN" sz="2000">
                <a:ea typeface="等线" panose="02010600030101010101" charset="-122"/>
                <a:sym typeface="+mn-ea"/>
              </a:rPr>
              <a:t>是指那些与系统进行交互的外部实体，通常它是系统的一个用户，但它也可以是其他系统或硬件设备。</a:t>
            </a:r>
            <a:endParaRPr lang="zh-CN" sz="2000">
              <a:ea typeface="等线" panose="02010600030101010101" charset="-122"/>
              <a:sym typeface="+mn-ea"/>
            </a:endParaRPr>
          </a:p>
          <a:p>
            <a:pPr indent="266700"/>
            <a:r>
              <a:rPr lang="zh-CN" sz="2000">
                <a:ea typeface="等线" panose="02010600030101010101" charset="-122"/>
                <a:sym typeface="+mn-ea"/>
              </a:rPr>
              <a:t>总之，凡是</a:t>
            </a:r>
            <a:r>
              <a:rPr lang="zh-CN" sz="2000">
                <a:solidFill>
                  <a:srgbClr val="FF0000"/>
                </a:solidFill>
                <a:ea typeface="等线" panose="02010600030101010101" charset="-122"/>
                <a:sym typeface="+mn-ea"/>
              </a:rPr>
              <a:t>需要与系统进行交互的任何实体</a:t>
            </a:r>
            <a:r>
              <a:rPr lang="zh-CN" sz="2000">
                <a:ea typeface="等线" panose="02010600030101010101" charset="-122"/>
                <a:sym typeface="+mn-ea"/>
              </a:rPr>
              <a:t>都可以称作参与者。</a:t>
            </a:r>
            <a:endParaRPr lang="zh-CN" altLang="en-US" sz="2000" b="0">
              <a:ea typeface="等线" panose="02010600030101010101" charset="-122"/>
            </a:endParaRPr>
          </a:p>
        </p:txBody>
      </p:sp>
      <p:pic>
        <p:nvPicPr>
          <p:cNvPr id="8"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62115" y="3958908"/>
            <a:ext cx="5274310" cy="1833245"/>
          </a:xfrm>
          <a:prstGeom prst="rect">
            <a:avLst/>
          </a:prstGeom>
        </p:spPr>
      </p:pic>
      <p:pic>
        <p:nvPicPr>
          <p:cNvPr id="2" name="图片 1"/>
          <p:cNvPicPr>
            <a:picLocks noChangeAspect="1"/>
          </p:cNvPicPr>
          <p:nvPr/>
        </p:nvPicPr>
        <p:blipFill>
          <a:blip r:embed="rId2"/>
          <a:stretch>
            <a:fillRect/>
          </a:stretch>
        </p:blipFill>
        <p:spPr>
          <a:xfrm>
            <a:off x="250825" y="3735070"/>
            <a:ext cx="5829300" cy="20574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184275"/>
            <a:ext cx="11395710" cy="2416175"/>
          </a:xfrm>
          <a:prstGeom prst="rect">
            <a:avLst/>
          </a:prstGeom>
          <a:noFill/>
          <a:ln w="9525">
            <a:noFill/>
          </a:ln>
        </p:spPr>
        <p:txBody>
          <a:bodyPr wrap="square">
            <a:spAutoFit/>
          </a:bodyPr>
          <a:p>
            <a:pPr indent="0">
              <a:lnSpc>
                <a:spcPct val="180000"/>
              </a:lnSpc>
            </a:pPr>
            <a:r>
              <a:rPr sz="2400" b="1">
                <a:latin typeface="等线" panose="02010600030101010101" charset="-122"/>
                <a:ea typeface="等线" panose="02010600030101010101" charset="-122"/>
              </a:rPr>
              <a:t>6</a:t>
            </a:r>
            <a:r>
              <a:rPr lang="en-US" sz="2400" b="1">
                <a:latin typeface="等线" panose="02010600030101010101" charset="-122"/>
                <a:ea typeface="等线" panose="02010600030101010101" charset="-122"/>
              </a:rPr>
              <a:t>.</a:t>
            </a:r>
            <a:r>
              <a:rPr sz="2400" b="1">
                <a:latin typeface="等线" panose="02010600030101010101" charset="-122"/>
                <a:ea typeface="等线" panose="02010600030101010101" charset="-122"/>
              </a:rPr>
              <a:t>分支与汇合[3][5]</a:t>
            </a:r>
            <a:endParaRPr sz="2400" b="1">
              <a:latin typeface="等线" panose="02010600030101010101" charset="-122"/>
              <a:ea typeface="等线" panose="02010600030101010101" charset="-122"/>
            </a:endParaRPr>
          </a:p>
          <a:p>
            <a:pPr indent="0">
              <a:lnSpc>
                <a:spcPct val="180000"/>
              </a:lnSpc>
            </a:pPr>
            <a:r>
              <a:rPr lang="en-US" sz="2400" b="0">
                <a:latin typeface="等线" panose="02010600030101010101" charset="-122"/>
                <a:ea typeface="等线" panose="02010600030101010101" charset="-122"/>
              </a:rPr>
              <a:t>       </a:t>
            </a:r>
            <a:r>
              <a:rPr b="0">
                <a:latin typeface="等线" panose="02010600030101010101" charset="-122"/>
                <a:ea typeface="等线" panose="02010600030101010101" charset="-122"/>
              </a:rPr>
              <a:t>对象在运行时可能会存在两个或多个并发运行的控制流，为了对并发的控制流建模，UML中引入了分叉与汇合的概念。分叉用于将动作流分为两个或多个并发运行的分支，而汇合则用于同步这些并发分支，</a:t>
            </a:r>
            <a:r>
              <a:rPr b="0">
                <a:solidFill>
                  <a:srgbClr val="FF0000"/>
                </a:solidFill>
                <a:latin typeface="等线" panose="02010600030101010101" charset="-122"/>
                <a:ea typeface="等线" panose="02010600030101010101" charset="-122"/>
              </a:rPr>
              <a:t>以达到共同完成一项事务的目的</a:t>
            </a:r>
            <a:r>
              <a:rPr b="0">
                <a:latin typeface="等线" panose="02010600030101010101" charset="-122"/>
                <a:ea typeface="等线" panose="02010600030101010101" charset="-122"/>
              </a:rPr>
              <a:t>。分叉和汇合在图形上都使用</a:t>
            </a:r>
            <a:r>
              <a:rPr>
                <a:solidFill>
                  <a:srgbClr val="FF0000"/>
                </a:solidFill>
                <a:latin typeface="等线" panose="02010600030101010101" charset="-122"/>
                <a:ea typeface="等线" panose="02010600030101010101" charset="-122"/>
              </a:rPr>
              <a:t>同步条</a:t>
            </a:r>
            <a:r>
              <a:rPr b="0">
                <a:latin typeface="等线" panose="02010600030101010101" charset="-122"/>
                <a:ea typeface="等线" panose="02010600030101010101" charset="-122"/>
              </a:rPr>
              <a:t>来表示，同步条通常用一条粗的水平线表示。</a:t>
            </a:r>
            <a:endParaRPr lang="zh-CN" altLang="en-US" b="0">
              <a:latin typeface="等线" panose="02010600030101010101" charset="-122"/>
              <a:ea typeface="等线" panose="02010600030101010101" charset="-122"/>
            </a:endParaRPr>
          </a:p>
        </p:txBody>
      </p:sp>
      <p:pic>
        <p:nvPicPr>
          <p:cNvPr id="2096132" name="Picture 4"/>
          <p:cNvPicPr>
            <a:picLocks noChangeAspect="1" noChangeArrowheads="1"/>
          </p:cNvPicPr>
          <p:nvPr/>
        </p:nvPicPr>
        <p:blipFill>
          <a:blip r:embed="rId1">
            <a:extLst>
              <a:ext uri="{28A0092B-C50C-407E-A947-70E740481C1C}">
                <a14:useLocalDpi xmlns:a14="http://schemas.microsoft.com/office/drawing/2010/main" val="0"/>
              </a:ext>
            </a:extLst>
          </a:blip>
          <a:srcRect t="6926" b="8429"/>
          <a:stretch>
            <a:fillRect/>
          </a:stretch>
        </p:blipFill>
        <p:spPr>
          <a:xfrm>
            <a:off x="3480435" y="3600450"/>
            <a:ext cx="5064125" cy="3085465"/>
          </a:xfrm>
          <a:prstGeom prst="rect">
            <a:avLst/>
          </a:prstGeom>
          <a:noFill/>
          <a:ln>
            <a:noFill/>
          </a:ln>
          <a:effectLst/>
        </p:spPr>
      </p:pic>
      <p:grpSp>
        <p:nvGrpSpPr>
          <p:cNvPr id="2" name="组合 1"/>
          <p:cNvGrpSpPr/>
          <p:nvPr/>
        </p:nvGrpSpPr>
        <p:grpSpPr>
          <a:xfrm>
            <a:off x="3602355" y="197485"/>
            <a:ext cx="4987925" cy="1073785"/>
            <a:chOff x="3659868" y="841828"/>
            <a:chExt cx="4540704" cy="1074057"/>
          </a:xfrm>
        </p:grpSpPr>
        <p:sp>
          <p:nvSpPr>
            <p:cNvPr id="3" name="任意多边形 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 name="文本框 103"/>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177290"/>
            <a:ext cx="11395710" cy="4633595"/>
          </a:xfrm>
          <a:prstGeom prst="rect">
            <a:avLst/>
          </a:prstGeom>
          <a:noFill/>
          <a:ln w="9525">
            <a:noFill/>
          </a:ln>
        </p:spPr>
        <p:txBody>
          <a:bodyPr wrap="square">
            <a:spAutoFit/>
          </a:bodyPr>
          <a:p>
            <a:pPr indent="0">
              <a:lnSpc>
                <a:spcPct val="180000"/>
              </a:lnSpc>
            </a:pPr>
            <a:r>
              <a:rPr sz="2400" b="1">
                <a:latin typeface="等线" panose="02010600030101010101" charset="-122"/>
                <a:ea typeface="等线" panose="02010600030101010101" charset="-122"/>
              </a:rPr>
              <a:t>7</a:t>
            </a:r>
            <a:r>
              <a:rPr lang="en-US" sz="2400" b="1">
                <a:latin typeface="等线" panose="02010600030101010101" charset="-122"/>
                <a:ea typeface="等线" panose="02010600030101010101" charset="-122"/>
              </a:rPr>
              <a:t>.</a:t>
            </a:r>
            <a:r>
              <a:rPr sz="2400" b="1">
                <a:latin typeface="等线" panose="02010600030101010101" charset="-122"/>
                <a:ea typeface="等线" panose="02010600030101010101" charset="-122"/>
              </a:rPr>
              <a:t>泳道[3][5]</a:t>
            </a:r>
            <a:endParaRPr sz="2400" b="1">
              <a:latin typeface="等线" panose="02010600030101010101" charset="-122"/>
              <a:ea typeface="等线" panose="02010600030101010101" charset="-122"/>
            </a:endParaRPr>
          </a:p>
          <a:p>
            <a:pPr indent="0">
              <a:lnSpc>
                <a:spcPct val="180000"/>
              </a:lnSpc>
            </a:pPr>
            <a:r>
              <a:rPr lang="en-US" sz="2000" b="0">
                <a:latin typeface="等线" panose="02010600030101010101" charset="-122"/>
                <a:ea typeface="等线" panose="02010600030101010101" charset="-122"/>
              </a:rPr>
              <a:t>        </a:t>
            </a:r>
            <a:r>
              <a:rPr sz="2000" b="0">
                <a:latin typeface="等线" panose="02010600030101010101" charset="-122"/>
                <a:ea typeface="等线" panose="02010600030101010101" charset="-122"/>
              </a:rPr>
              <a:t>泳道将活动图中的活动划分为若干组，并把每一组指定给负责这组活动的业务组织，即对象。每一组表示一个特定的类、人或部门，他们负责</a:t>
            </a:r>
            <a:r>
              <a:rPr sz="2000" b="0">
                <a:solidFill>
                  <a:srgbClr val="FF0000"/>
                </a:solidFill>
                <a:latin typeface="等线" panose="02010600030101010101" charset="-122"/>
                <a:ea typeface="等线" panose="02010600030101010101" charset="-122"/>
              </a:rPr>
              <a:t>完成组内的活动</a:t>
            </a:r>
            <a:r>
              <a:rPr sz="2000" b="0">
                <a:latin typeface="等线" panose="02010600030101010101" charset="-122"/>
                <a:ea typeface="等线" panose="02010600030101010101" charset="-122"/>
              </a:rPr>
              <a:t>。</a:t>
            </a:r>
            <a:endParaRPr sz="2000" b="0">
              <a:latin typeface="等线" panose="02010600030101010101" charset="-122"/>
              <a:ea typeface="等线" panose="02010600030101010101" charset="-122"/>
            </a:endParaRPr>
          </a:p>
          <a:p>
            <a:pPr indent="0">
              <a:lnSpc>
                <a:spcPct val="180000"/>
              </a:lnSpc>
            </a:pPr>
            <a:r>
              <a:rPr lang="en-US" sz="2000">
                <a:latin typeface="等线" panose="02010600030101010101" charset="-122"/>
                <a:ea typeface="等线" panose="02010600030101010101" charset="-122"/>
                <a:sym typeface="+mn-ea"/>
              </a:rPr>
              <a:t>        </a:t>
            </a:r>
            <a:r>
              <a:rPr sz="2000" b="0">
                <a:latin typeface="等线" panose="02010600030101010101" charset="-122"/>
                <a:ea typeface="等线" panose="02010600030101010101" charset="-122"/>
              </a:rPr>
              <a:t>在活动图中，泳道区</a:t>
            </a:r>
            <a:r>
              <a:rPr sz="2000" b="0">
                <a:solidFill>
                  <a:srgbClr val="FF0000"/>
                </a:solidFill>
                <a:latin typeface="等线" panose="02010600030101010101" charset="-122"/>
                <a:ea typeface="等线" panose="02010600030101010101" charset="-122"/>
              </a:rPr>
              <a:t>分了负责活动的对象</a:t>
            </a:r>
            <a:r>
              <a:rPr sz="2000" b="0">
                <a:latin typeface="等线" panose="02010600030101010101" charset="-122"/>
                <a:ea typeface="等线" panose="02010600030101010101" charset="-122"/>
              </a:rPr>
              <a:t>，它明确地表示了哪些活动是由哪些对象进行的。在包含泳道的活动图中，每个活动只能明确地属于一个泳道。</a:t>
            </a:r>
            <a:r>
              <a:rPr sz="2000" b="0">
                <a:solidFill>
                  <a:srgbClr val="FF0000"/>
                </a:solidFill>
                <a:latin typeface="等线" panose="02010600030101010101" charset="-122"/>
                <a:ea typeface="等线" panose="02010600030101010101" charset="-122"/>
              </a:rPr>
              <a:t>泳道用于表示实际执行活动的对象</a:t>
            </a:r>
            <a:r>
              <a:rPr sz="2000" b="0">
                <a:latin typeface="等线" panose="02010600030101010101" charset="-122"/>
                <a:ea typeface="等线" panose="02010600030101010101" charset="-122"/>
              </a:rPr>
              <a:t>。</a:t>
            </a:r>
            <a:endParaRPr sz="2000" b="0">
              <a:latin typeface="等线" panose="02010600030101010101" charset="-122"/>
              <a:ea typeface="等线" panose="02010600030101010101" charset="-122"/>
            </a:endParaRPr>
          </a:p>
          <a:p>
            <a:pPr indent="0">
              <a:lnSpc>
                <a:spcPct val="180000"/>
              </a:lnSpc>
            </a:pPr>
            <a:r>
              <a:rPr lang="en-US" sz="2000">
                <a:latin typeface="等线" panose="02010600030101010101" charset="-122"/>
                <a:ea typeface="等线" panose="02010600030101010101" charset="-122"/>
                <a:sym typeface="+mn-ea"/>
              </a:rPr>
              <a:t>        </a:t>
            </a:r>
            <a:r>
              <a:rPr sz="2000" b="0">
                <a:solidFill>
                  <a:srgbClr val="FF0000"/>
                </a:solidFill>
                <a:latin typeface="等线" panose="02010600030101010101" charset="-122"/>
                <a:ea typeface="等线" panose="02010600030101010101" charset="-122"/>
              </a:rPr>
              <a:t>泳道是用垂直实线绘出，垂直线分隔的区域就是泳道。</a:t>
            </a:r>
            <a:r>
              <a:rPr sz="2000" b="0">
                <a:latin typeface="等线" panose="02010600030101010101" charset="-122"/>
                <a:ea typeface="等线" panose="02010600030101010101" charset="-122"/>
              </a:rPr>
              <a:t>在泳道的上方可以给出泳道的名字或对象的名字，该对象负责泳道内的全部活动。泳道没有顺序，不同泳道中的活动既可以顺序进行也可以并发进行，动作流和对象流允许穿越分隔线。</a:t>
            </a:r>
            <a:endParaRPr lang="zh-CN" altLang="en-US" sz="2000" b="0">
              <a:latin typeface="等线" panose="02010600030101010101" charset="-122"/>
              <a:ea typeface="等线" panose="02010600030101010101" charset="-122"/>
            </a:endParaRPr>
          </a:p>
        </p:txBody>
      </p:sp>
      <p:grpSp>
        <p:nvGrpSpPr>
          <p:cNvPr id="2" name="组合 1"/>
          <p:cNvGrpSpPr/>
          <p:nvPr/>
        </p:nvGrpSpPr>
        <p:grpSpPr>
          <a:xfrm>
            <a:off x="3602355" y="197485"/>
            <a:ext cx="4987925" cy="1073785"/>
            <a:chOff x="3659868" y="841828"/>
            <a:chExt cx="4540704" cy="1074057"/>
          </a:xfrm>
        </p:grpSpPr>
        <p:sp>
          <p:nvSpPr>
            <p:cNvPr id="3" name="任意多边形 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 name="文本框 103"/>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177290"/>
            <a:ext cx="11395710" cy="755650"/>
          </a:xfrm>
          <a:prstGeom prst="rect">
            <a:avLst/>
          </a:prstGeom>
          <a:noFill/>
          <a:ln w="9525">
            <a:noFill/>
          </a:ln>
        </p:spPr>
        <p:txBody>
          <a:bodyPr wrap="square">
            <a:spAutoFit/>
          </a:bodyPr>
          <a:p>
            <a:pPr indent="0" algn="ctr">
              <a:lnSpc>
                <a:spcPct val="180000"/>
              </a:lnSpc>
            </a:pPr>
            <a:r>
              <a:rPr sz="2400" b="0">
                <a:latin typeface="等线" panose="02010600030101010101" charset="-122"/>
                <a:ea typeface="等线" panose="02010600030101010101" charset="-122"/>
              </a:rPr>
              <a:t>举例：</a:t>
            </a:r>
            <a:endParaRPr lang="zh-CN" altLang="en-US" sz="2000" b="0">
              <a:latin typeface="等线" panose="02010600030101010101" charset="-122"/>
              <a:ea typeface="等线" panose="02010600030101010101" charset="-122"/>
            </a:endParaRPr>
          </a:p>
        </p:txBody>
      </p:sp>
      <p:pic>
        <p:nvPicPr>
          <p:cNvPr id="20971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481705" y="1932940"/>
            <a:ext cx="4992370" cy="4435475"/>
          </a:xfrm>
          <a:prstGeom prst="rect">
            <a:avLst/>
          </a:prstGeom>
          <a:noFill/>
          <a:ln>
            <a:noFill/>
          </a:ln>
          <a:effectLst/>
        </p:spPr>
      </p:pic>
      <p:grpSp>
        <p:nvGrpSpPr>
          <p:cNvPr id="2" name="组合 1"/>
          <p:cNvGrpSpPr/>
          <p:nvPr/>
        </p:nvGrpSpPr>
        <p:grpSpPr>
          <a:xfrm>
            <a:off x="3602355" y="197485"/>
            <a:ext cx="4987925" cy="1073785"/>
            <a:chOff x="3659868" y="841828"/>
            <a:chExt cx="4540704" cy="1074057"/>
          </a:xfrm>
        </p:grpSpPr>
        <p:sp>
          <p:nvSpPr>
            <p:cNvPr id="3" name="任意多边形 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 name="文本框 103"/>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177290"/>
            <a:ext cx="11395710" cy="5741670"/>
          </a:xfrm>
          <a:prstGeom prst="rect">
            <a:avLst/>
          </a:prstGeom>
          <a:noFill/>
          <a:ln w="9525">
            <a:noFill/>
          </a:ln>
        </p:spPr>
        <p:txBody>
          <a:bodyPr wrap="square">
            <a:spAutoFit/>
          </a:bodyPr>
          <a:p>
            <a:pPr indent="0" algn="l">
              <a:lnSpc>
                <a:spcPct val="180000"/>
              </a:lnSpc>
            </a:pPr>
            <a:r>
              <a:rPr sz="2400" b="1">
                <a:latin typeface="等线" panose="02010600030101010101" charset="-122"/>
                <a:ea typeface="等线" panose="02010600030101010101" charset="-122"/>
              </a:rPr>
              <a:t>8</a:t>
            </a:r>
            <a:r>
              <a:rPr lang="en-US" sz="2400" b="1">
                <a:latin typeface="等线" panose="02010600030101010101" charset="-122"/>
                <a:ea typeface="等线" panose="02010600030101010101" charset="-122"/>
              </a:rPr>
              <a:t>.</a:t>
            </a:r>
            <a:r>
              <a:rPr sz="2400" b="1">
                <a:latin typeface="等线" panose="02010600030101010101" charset="-122"/>
                <a:ea typeface="等线" panose="02010600030101010101" charset="-122"/>
              </a:rPr>
              <a:t>对象流[3][5]</a:t>
            </a:r>
            <a:endParaRPr sz="2400" b="1">
              <a:latin typeface="等线" panose="02010600030101010101" charset="-122"/>
              <a:ea typeface="等线" panose="02010600030101010101" charset="-122"/>
            </a:endParaRPr>
          </a:p>
          <a:p>
            <a:pPr indent="0" algn="l">
              <a:lnSpc>
                <a:spcPct val="180000"/>
              </a:lnSpc>
            </a:pPr>
            <a:r>
              <a:rPr lang="en-US" sz="2000" b="0">
                <a:latin typeface="等线" panose="02010600030101010101" charset="-122"/>
                <a:ea typeface="等线" panose="02010600030101010101" charset="-122"/>
              </a:rPr>
              <a:t>       </a:t>
            </a:r>
            <a:r>
              <a:rPr sz="2000" b="0">
                <a:latin typeface="等线" panose="02010600030101010101" charset="-122"/>
                <a:ea typeface="等线" panose="02010600030101010101" charset="-122"/>
              </a:rPr>
              <a:t>用活动图描述某个对象时，可以把所涉及的对象放置在活动图上，并用一个依赖将这些对象连接到对它们进行创建、撤销和修改的活动转移上。这种包括依赖关系和对象的应用被称为对象流。对象流是动作和对象间的关联。对象流可用于对下列关系建模：动作状态对对象的使用以及动作状态对对象的影响。</a:t>
            </a:r>
            <a:endParaRPr sz="2000" b="0">
              <a:latin typeface="等线" panose="02010600030101010101" charset="-122"/>
              <a:ea typeface="等线" panose="02010600030101010101" charset="-122"/>
            </a:endParaRPr>
          </a:p>
          <a:p>
            <a:pPr indent="0" algn="l">
              <a:lnSpc>
                <a:spcPct val="180000"/>
              </a:lnSpc>
            </a:pPr>
            <a:r>
              <a:rPr sz="2000" b="0">
                <a:latin typeface="等线" panose="02010600030101010101" charset="-122"/>
                <a:ea typeface="等线" panose="02010600030101010101" charset="-122"/>
              </a:rPr>
              <a:t>对象流中的对象有以下特点：</a:t>
            </a:r>
            <a:endParaRPr sz="2000" b="0">
              <a:latin typeface="等线" panose="02010600030101010101" charset="-122"/>
              <a:ea typeface="等线" panose="02010600030101010101" charset="-122"/>
            </a:endParaRPr>
          </a:p>
          <a:p>
            <a:pPr indent="0" algn="l">
              <a:lnSpc>
                <a:spcPct val="180000"/>
              </a:lnSpc>
            </a:pPr>
            <a:r>
              <a:rPr sz="2000" b="0">
                <a:latin typeface="等线" panose="02010600030101010101" charset="-122"/>
                <a:ea typeface="等线" panose="02010600030101010101" charset="-122"/>
              </a:rPr>
              <a:t>⑴一个对象可以由多个动作操作。</a:t>
            </a:r>
            <a:endParaRPr sz="2000" b="0">
              <a:latin typeface="等线" panose="02010600030101010101" charset="-122"/>
              <a:ea typeface="等线" panose="02010600030101010101" charset="-122"/>
            </a:endParaRPr>
          </a:p>
          <a:p>
            <a:pPr indent="0" algn="l">
              <a:lnSpc>
                <a:spcPct val="180000"/>
              </a:lnSpc>
            </a:pPr>
            <a:r>
              <a:rPr sz="2000" b="0">
                <a:latin typeface="等线" panose="02010600030101010101" charset="-122"/>
                <a:ea typeface="等线" panose="02010600030101010101" charset="-122"/>
              </a:rPr>
              <a:t>⑵一个动作输出的对象可以作为另一个动作输入的对象。</a:t>
            </a:r>
            <a:endParaRPr sz="2000" b="0">
              <a:latin typeface="等线" panose="02010600030101010101" charset="-122"/>
              <a:ea typeface="等线" panose="02010600030101010101" charset="-122"/>
            </a:endParaRPr>
          </a:p>
          <a:p>
            <a:pPr indent="0" algn="l">
              <a:lnSpc>
                <a:spcPct val="180000"/>
              </a:lnSpc>
            </a:pPr>
            <a:r>
              <a:rPr sz="2000" b="0">
                <a:latin typeface="等线" panose="02010600030101010101" charset="-122"/>
                <a:ea typeface="等线" panose="02010600030101010101" charset="-122"/>
              </a:rPr>
              <a:t>⑶在活动图中，同一个对象可以多次出现，它的每一次出现表明该对象正处于对象生存期的不同时间点。</a:t>
            </a:r>
            <a:endParaRPr lang="zh-CN" altLang="en-US" sz="2000" b="0">
              <a:latin typeface="等线" panose="02010600030101010101" charset="-122"/>
              <a:ea typeface="等线" panose="02010600030101010101" charset="-122"/>
            </a:endParaRPr>
          </a:p>
        </p:txBody>
      </p:sp>
      <p:grpSp>
        <p:nvGrpSpPr>
          <p:cNvPr id="105" name="组合 104"/>
          <p:cNvGrpSpPr/>
          <p:nvPr/>
        </p:nvGrpSpPr>
        <p:grpSpPr>
          <a:xfrm>
            <a:off x="3602355" y="197485"/>
            <a:ext cx="4987925" cy="1073785"/>
            <a:chOff x="3659868" y="841828"/>
            <a:chExt cx="4540704" cy="1074057"/>
          </a:xfrm>
        </p:grpSpPr>
        <p:sp>
          <p:nvSpPr>
            <p:cNvPr id="106" name="任意多边形 10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3659868" y="841828"/>
              <a:ext cx="4540704" cy="1074057"/>
              <a:chOff x="4429125" y="2685143"/>
              <a:chExt cx="4118758" cy="1182009"/>
            </a:xfrm>
          </p:grpSpPr>
          <p:sp>
            <p:nvSpPr>
              <p:cNvPr id="10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0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5" name="文本框 154"/>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177290"/>
            <a:ext cx="11395710" cy="2748280"/>
          </a:xfrm>
          <a:prstGeom prst="rect">
            <a:avLst/>
          </a:prstGeom>
          <a:noFill/>
          <a:ln w="9525">
            <a:noFill/>
          </a:ln>
        </p:spPr>
        <p:txBody>
          <a:bodyPr wrap="square">
            <a:spAutoFit/>
          </a:bodyPr>
          <a:p>
            <a:pPr indent="0">
              <a:lnSpc>
                <a:spcPct val="180000"/>
              </a:lnSpc>
            </a:pPr>
            <a:r>
              <a:rPr lang="en-US" sz="2400" b="0">
                <a:latin typeface="等线" panose="02010600030101010101" charset="-122"/>
                <a:ea typeface="等线" panose="02010600030101010101" charset="-122"/>
              </a:rPr>
              <a:t>       </a:t>
            </a:r>
            <a:r>
              <a:rPr sz="2400" b="0">
                <a:latin typeface="等线" panose="02010600030101010101" charset="-122"/>
                <a:ea typeface="等线" panose="02010600030101010101" charset="-122"/>
              </a:rPr>
              <a:t>对象流用带有箭头的虚线表示。如果箭头是从动作状态出发指向对象，则表示动作对对象施加了一定的影响。施加的影响包括创建、修改和撤销等。如果箭头从对象指向动作状态，则表示该动作使用对象流所指向的对象。状态图中的对象用矩形表示，矩形内是该对象的名称，名称下的方括号表明对象此时的状态。</a:t>
            </a:r>
            <a:endParaRPr lang="zh-CN" altLang="en-US" sz="2000" b="0">
              <a:latin typeface="等线" panose="02010600030101010101" charset="-122"/>
              <a:ea typeface="等线" panose="02010600030101010101" charset="-122"/>
            </a:endParaRPr>
          </a:p>
        </p:txBody>
      </p:sp>
      <p:sp>
        <p:nvSpPr>
          <p:cNvPr id="100" name="文本框 99"/>
          <p:cNvSpPr txBox="1"/>
          <p:nvPr/>
        </p:nvSpPr>
        <p:spPr>
          <a:xfrm>
            <a:off x="546735" y="4095750"/>
            <a:ext cx="5080000" cy="398780"/>
          </a:xfrm>
          <a:prstGeom prst="rect">
            <a:avLst/>
          </a:prstGeom>
          <a:noFill/>
          <a:ln w="9525">
            <a:noFill/>
          </a:ln>
        </p:spPr>
        <p:txBody>
          <a:bodyPr>
            <a:spAutoFit/>
          </a:bodyPr>
          <a:p>
            <a:pPr indent="0"/>
            <a:r>
              <a:rPr lang="zh-CN" sz="2000" b="0">
                <a:latin typeface="等线" panose="02010600030101010101" charset="-122"/>
                <a:ea typeface="等线" panose="02010600030101010101" charset="-122"/>
              </a:rPr>
              <a:t>举例：</a:t>
            </a:r>
            <a:endParaRPr lang="zh-CN" altLang="en-US" sz="2000" b="0">
              <a:latin typeface="等线" panose="02010600030101010101" charset="-122"/>
              <a:ea typeface="等线" panose="02010600030101010101" charset="-122"/>
            </a:endParaRPr>
          </a:p>
        </p:txBody>
      </p:sp>
      <p:pic>
        <p:nvPicPr>
          <p:cNvPr id="2098180" name="Picture 4"/>
          <p:cNvPicPr>
            <a:picLocks noChangeAspect="1" noChangeArrowheads="1"/>
          </p:cNvPicPr>
          <p:nvPr/>
        </p:nvPicPr>
        <p:blipFill>
          <a:blip r:embed="rId1">
            <a:extLst>
              <a:ext uri="{28A0092B-C50C-407E-A947-70E740481C1C}">
                <a14:useLocalDpi xmlns:a14="http://schemas.microsoft.com/office/drawing/2010/main" val="0"/>
              </a:ext>
            </a:extLst>
          </a:blip>
          <a:srcRect t="17230" b="18947"/>
          <a:stretch>
            <a:fillRect/>
          </a:stretch>
        </p:blipFill>
        <p:spPr>
          <a:xfrm>
            <a:off x="431165" y="4494530"/>
            <a:ext cx="10473690" cy="1435735"/>
          </a:xfrm>
          <a:prstGeom prst="rect">
            <a:avLst/>
          </a:prstGeom>
          <a:noFill/>
          <a:ln>
            <a:noFill/>
          </a:ln>
        </p:spPr>
      </p:pic>
      <p:grpSp>
        <p:nvGrpSpPr>
          <p:cNvPr id="106" name="组合 105"/>
          <p:cNvGrpSpPr/>
          <p:nvPr/>
        </p:nvGrpSpPr>
        <p:grpSpPr>
          <a:xfrm>
            <a:off x="3602355" y="197485"/>
            <a:ext cx="4987925" cy="1073785"/>
            <a:chOff x="3659868" y="841828"/>
            <a:chExt cx="4540704" cy="1074057"/>
          </a:xfrm>
        </p:grpSpPr>
        <p:sp>
          <p:nvSpPr>
            <p:cNvPr id="107" name="任意多边形 106"/>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3659868" y="841828"/>
              <a:ext cx="4540704" cy="1074057"/>
              <a:chOff x="4429125" y="2685143"/>
              <a:chExt cx="4118758" cy="1182009"/>
            </a:xfrm>
          </p:grpSpPr>
          <p:sp>
            <p:nvSpPr>
              <p:cNvPr id="109"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10"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6" name="文本框 155"/>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104265"/>
            <a:ext cx="11395710" cy="5741670"/>
          </a:xfrm>
          <a:prstGeom prst="rect">
            <a:avLst/>
          </a:prstGeom>
          <a:noFill/>
          <a:ln w="9525">
            <a:noFill/>
          </a:ln>
        </p:spPr>
        <p:txBody>
          <a:bodyPr wrap="square">
            <a:spAutoFit/>
          </a:bodyPr>
          <a:p>
            <a:pPr indent="0">
              <a:lnSpc>
                <a:spcPct val="180000"/>
              </a:lnSpc>
            </a:pPr>
            <a:r>
              <a:rPr sz="2400" b="0">
                <a:latin typeface="等线" panose="02010600030101010101" charset="-122"/>
                <a:ea typeface="等线" panose="02010600030101010101" charset="-122"/>
              </a:rPr>
              <a:t>9</a:t>
            </a:r>
            <a:r>
              <a:rPr lang="en-US" sz="2400" b="0">
                <a:latin typeface="等线" panose="02010600030101010101" charset="-122"/>
                <a:ea typeface="等线" panose="02010600030101010101" charset="-122"/>
              </a:rPr>
              <a:t>.</a:t>
            </a:r>
            <a:r>
              <a:rPr sz="2400" b="0">
                <a:latin typeface="等线" panose="02010600030101010101" charset="-122"/>
                <a:ea typeface="等线" panose="02010600030101010101" charset="-122"/>
              </a:rPr>
              <a:t>活动图的建模技术以及应用[5]</a:t>
            </a:r>
            <a:endParaRPr sz="24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活动图用于对系统的动态行为建模，在对一个系统建模时，通常有两种使用活动图的方式：</a:t>
            </a:r>
            <a:endParaRPr sz="20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⑴</a:t>
            </a:r>
            <a:r>
              <a:rPr sz="2000" b="0">
                <a:solidFill>
                  <a:srgbClr val="FF0000"/>
                </a:solidFill>
                <a:latin typeface="等线" panose="02010600030101010101" charset="-122"/>
                <a:ea typeface="等线" panose="02010600030101010101" charset="-122"/>
              </a:rPr>
              <a:t>为工作流建模</a:t>
            </a:r>
            <a:endParaRPr sz="20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对工作流建模强调与系统进行交互的对象所观察到的活动。工作流一般处于系统的边界，用于可视化、详述、构造和文档化开发系统所涉及的业务流程。用于业务建模的时候，每一条泳道表示一个职责单位，该图能够有效地体现出所有职责单位之间的工作职责，业务范围及之间的交互关系、信息流程。 </a:t>
            </a:r>
            <a:endParaRPr sz="20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⑵</a:t>
            </a:r>
            <a:r>
              <a:rPr sz="2000" b="0">
                <a:solidFill>
                  <a:srgbClr val="FF0000"/>
                </a:solidFill>
                <a:latin typeface="等线" panose="02010600030101010101" charset="-122"/>
                <a:ea typeface="等线" panose="02010600030101010101" charset="-122"/>
              </a:rPr>
              <a:t>为对象的操作建模</a:t>
            </a:r>
            <a:endParaRPr sz="2000" b="0">
              <a:latin typeface="等线" panose="02010600030101010101" charset="-122"/>
              <a:ea typeface="等线" panose="02010600030101010101" charset="-122"/>
            </a:endParaRPr>
          </a:p>
          <a:p>
            <a:pPr indent="0">
              <a:lnSpc>
                <a:spcPct val="180000"/>
              </a:lnSpc>
            </a:pPr>
            <a:r>
              <a:rPr sz="2000" b="0">
                <a:latin typeface="等线" panose="02010600030101010101" charset="-122"/>
                <a:ea typeface="等线" panose="02010600030101010101" charset="-122"/>
              </a:rPr>
              <a:t>在这种情况下活动图本质上就是流程图，它描述系统的活动、判定点和分支等部分。因此，在UML中，可以把活动图作为流程图来使用，用于对系统的操作建模。每一个对象占据一个泳道，而活动则是该对象的成员方法。</a:t>
            </a:r>
            <a:endParaRPr lang="zh-CN" altLang="en-US" sz="2000" b="0">
              <a:latin typeface="等线" panose="02010600030101010101" charset="-122"/>
              <a:ea typeface="等线" panose="02010600030101010101" charset="-122"/>
            </a:endParaRPr>
          </a:p>
        </p:txBody>
      </p:sp>
      <p:grpSp>
        <p:nvGrpSpPr>
          <p:cNvPr id="2" name="组合 1"/>
          <p:cNvGrpSpPr/>
          <p:nvPr/>
        </p:nvGrpSpPr>
        <p:grpSpPr>
          <a:xfrm>
            <a:off x="3602355" y="197485"/>
            <a:ext cx="4987925" cy="1073785"/>
            <a:chOff x="3659868" y="841828"/>
            <a:chExt cx="4540704" cy="1074057"/>
          </a:xfrm>
        </p:grpSpPr>
        <p:sp>
          <p:nvSpPr>
            <p:cNvPr id="3" name="任意多边形 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 name="文本框 103"/>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735" y="1104265"/>
            <a:ext cx="11395710" cy="5405755"/>
          </a:xfrm>
          <a:prstGeom prst="rect">
            <a:avLst/>
          </a:prstGeom>
          <a:noFill/>
          <a:ln w="9525">
            <a:noFill/>
          </a:ln>
        </p:spPr>
        <p:txBody>
          <a:bodyPr wrap="square">
            <a:spAutoFit/>
          </a:bodyPr>
          <a:p>
            <a:pPr indent="0">
              <a:lnSpc>
                <a:spcPct val="180000"/>
              </a:lnSpc>
            </a:pPr>
            <a:r>
              <a:rPr sz="2400" b="1">
                <a:latin typeface="等线" panose="02010600030101010101" charset="-122"/>
                <a:ea typeface="等线" panose="02010600030101010101" charset="-122"/>
              </a:rPr>
              <a:t>10</a:t>
            </a:r>
            <a:r>
              <a:rPr lang="en-US" sz="2400" b="1">
                <a:latin typeface="等线" panose="02010600030101010101" charset="-122"/>
                <a:ea typeface="等线" panose="02010600030101010101" charset="-122"/>
              </a:rPr>
              <a:t>.</a:t>
            </a:r>
            <a:r>
              <a:rPr sz="2400" b="1">
                <a:latin typeface="等线" panose="02010600030101010101" charset="-122"/>
                <a:ea typeface="等线" panose="02010600030101010101" charset="-122"/>
              </a:rPr>
              <a:t>活动图与状态图的比较[4][5]</a:t>
            </a:r>
            <a:endParaRPr sz="2400" b="1">
              <a:latin typeface="等线" panose="02010600030101010101" charset="-122"/>
              <a:ea typeface="等线" panose="02010600030101010101" charset="-122"/>
            </a:endParaRPr>
          </a:p>
          <a:p>
            <a:pPr indent="0">
              <a:lnSpc>
                <a:spcPct val="180000"/>
              </a:lnSpc>
            </a:pPr>
            <a:r>
              <a:rPr lang="en-US" sz="2400" b="0">
                <a:latin typeface="等线" panose="02010600030101010101" charset="-122"/>
                <a:ea typeface="等线" panose="02010600030101010101" charset="-122"/>
              </a:rPr>
              <a:t>       </a:t>
            </a:r>
            <a:r>
              <a:rPr sz="2400" b="0">
                <a:latin typeface="等线" panose="02010600030101010101" charset="-122"/>
                <a:ea typeface="等线" panose="02010600030101010101" charset="-122"/>
              </a:rPr>
              <a:t>状态图和活动图都是用于对系统的</a:t>
            </a:r>
            <a:r>
              <a:rPr sz="2400" b="0">
                <a:solidFill>
                  <a:srgbClr val="FF0000"/>
                </a:solidFill>
                <a:latin typeface="等线" panose="02010600030101010101" charset="-122"/>
                <a:ea typeface="等线" panose="02010600030101010101" charset="-122"/>
              </a:rPr>
              <a:t>动态行为</a:t>
            </a:r>
            <a:r>
              <a:rPr sz="2400" b="0">
                <a:latin typeface="等线" panose="02010600030101010101" charset="-122"/>
                <a:ea typeface="等线" panose="02010600030101010101" charset="-122"/>
              </a:rPr>
              <a:t>建模。状态机是展示状态与状态转换的图。通常一个状态机依附于一个类，并且描述这个类实例对接收到的事物的反应。状态机有两种可视化方式，分别是状态图和活动图。如果强调对象的潜在状态和这些状态的间的转换，一般使用状态图；如果强调从活动到活动的控制流，一般使用活动图。活动图被设计用于描述一个过程或操作的工作步骤，从这方面讲，它可以算是状态的一种扩展方式，状态图描述一个对象的状态以及状态的改变，而活动图除了描述对象状态外，更突出了它的活动。</a:t>
            </a:r>
            <a:endParaRPr sz="2400" b="0">
              <a:latin typeface="等线" panose="02010600030101010101" charset="-122"/>
              <a:ea typeface="等线" panose="02010600030101010101" charset="-122"/>
            </a:endParaRPr>
          </a:p>
        </p:txBody>
      </p:sp>
      <p:grpSp>
        <p:nvGrpSpPr>
          <p:cNvPr id="2" name="组合 1"/>
          <p:cNvGrpSpPr/>
          <p:nvPr/>
        </p:nvGrpSpPr>
        <p:grpSpPr>
          <a:xfrm>
            <a:off x="3602355" y="197485"/>
            <a:ext cx="4987925" cy="1073785"/>
            <a:chOff x="3659868" y="841828"/>
            <a:chExt cx="4540704" cy="1074057"/>
          </a:xfrm>
        </p:grpSpPr>
        <p:sp>
          <p:nvSpPr>
            <p:cNvPr id="3" name="任意多边形 2"/>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 name="文本框 103"/>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活动图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41045" y="1329690"/>
            <a:ext cx="10700385" cy="1476375"/>
          </a:xfrm>
          <a:prstGeom prst="rect">
            <a:avLst/>
          </a:prstGeom>
          <a:noFill/>
          <a:ln w="9525">
            <a:noFill/>
          </a:ln>
        </p:spPr>
        <p:txBody>
          <a:bodyPr wrap="square">
            <a:spAutoFit/>
          </a:bodyPr>
          <a:p>
            <a:pPr indent="0"/>
            <a:r>
              <a:rPr lang="en-US" b="0">
                <a:latin typeface="等线" panose="02010600030101010101" charset="-122"/>
                <a:ea typeface="等线" panose="02010600030101010101" charset="-122"/>
                <a:cs typeface="等线" panose="02010600030101010101" charset="-122"/>
              </a:rPr>
              <a:t>1.</a:t>
            </a:r>
            <a:r>
              <a:rPr b="0">
                <a:latin typeface="等线" panose="02010600030101010101" charset="-122"/>
                <a:ea typeface="等线" panose="02010600030101010101" charset="-122"/>
                <a:cs typeface="等线" panose="02010600030101010101" charset="-122"/>
              </a:rPr>
              <a:t>下列关于状态图的说法中，正确的是（）。</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A. 状态图是UML中对系统的静态方面进行建模的五种图之一。</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B. 状态图是活动图的一个特例，状态图中的多数状态是活动状态</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C. 活动图和状态图是对一个对象的生命周期进行建模，描述对象随时间变化的行为。</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D. 状态图强调对有几个对象参与的活动过程建模，而活动图更强调对单个反应型对象建模</a:t>
            </a:r>
            <a:endParaRPr lang="zh-CN" altLang="en-US" b="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745490" y="2924810"/>
            <a:ext cx="2285365" cy="368300"/>
          </a:xfrm>
          <a:prstGeom prst="rect">
            <a:avLst/>
          </a:prstGeom>
          <a:noFill/>
        </p:spPr>
        <p:txBody>
          <a:bodyPr wrap="square" rtlCol="0">
            <a:spAutoFit/>
          </a:bodyPr>
          <a:p>
            <a:r>
              <a:rPr lang="zh-CN" altLang="en-US">
                <a:solidFill>
                  <a:srgbClr val="FF0000"/>
                </a:solidFill>
                <a:latin typeface="等线" panose="02010600030101010101" charset="-122"/>
                <a:ea typeface="等线" panose="02010600030101010101" charset="-122"/>
                <a:cs typeface="等线" panose="02010600030101010101" charset="-122"/>
              </a:rPr>
              <a:t>答：</a:t>
            </a:r>
            <a:r>
              <a:rPr lang="en-US" altLang="zh-CN">
                <a:solidFill>
                  <a:srgbClr val="FF0000"/>
                </a:solidFill>
                <a:latin typeface="等线" panose="02010600030101010101" charset="-122"/>
                <a:ea typeface="等线" panose="02010600030101010101" charset="-122"/>
                <a:cs typeface="等线" panose="02010600030101010101" charset="-122"/>
              </a:rPr>
              <a:t>C</a:t>
            </a:r>
            <a:endParaRPr lang="en-US" altLang="zh-CN">
              <a:solidFill>
                <a:srgbClr val="FF0000"/>
              </a:solidFill>
              <a:latin typeface="等线" panose="02010600030101010101" charset="-122"/>
              <a:ea typeface="等线" panose="02010600030101010101" charset="-122"/>
              <a:cs typeface="等线" panose="02010600030101010101" charset="-122"/>
            </a:endParaRPr>
          </a:p>
        </p:txBody>
      </p:sp>
      <p:sp>
        <p:nvSpPr>
          <p:cNvPr id="6" name="文本框 5"/>
          <p:cNvSpPr txBox="1"/>
          <p:nvPr/>
        </p:nvSpPr>
        <p:spPr>
          <a:xfrm>
            <a:off x="745490" y="3293110"/>
            <a:ext cx="9375140" cy="922020"/>
          </a:xfrm>
          <a:prstGeom prst="rect">
            <a:avLst/>
          </a:prstGeom>
          <a:noFill/>
          <a:ln w="9525">
            <a:noFill/>
          </a:ln>
        </p:spPr>
        <p:txBody>
          <a:bodyPr wrap="square">
            <a:spAutoFit/>
          </a:bodyPr>
          <a:p>
            <a:pPr algn="l">
              <a:buClrTx/>
              <a:buSzTx/>
              <a:buNone/>
            </a:pPr>
            <a:r>
              <a:rPr lang="en-US" b="0">
                <a:latin typeface="等线" panose="02010600030101010101" charset="-122"/>
                <a:ea typeface="等线" panose="02010600030101010101" charset="-122"/>
                <a:cs typeface="等线" panose="02010600030101010101" charset="-122"/>
              </a:rPr>
              <a:t>2.对反应型对象建模一般使用（）图A. 状态机图                     	B. 顺序图C. 活动图                     	D. 类图</a:t>
            </a:r>
            <a:endParaRPr lang="en-US" b="0">
              <a:latin typeface="等线" panose="02010600030101010101" charset="-122"/>
              <a:ea typeface="等线" panose="02010600030101010101" charset="-122"/>
              <a:cs typeface="等线" panose="02010600030101010101" charset="-122"/>
            </a:endParaRPr>
          </a:p>
        </p:txBody>
      </p:sp>
      <p:sp>
        <p:nvSpPr>
          <p:cNvPr id="7" name="文本框 6"/>
          <p:cNvSpPr txBox="1"/>
          <p:nvPr/>
        </p:nvSpPr>
        <p:spPr>
          <a:xfrm>
            <a:off x="745490" y="4215130"/>
            <a:ext cx="2285365" cy="368300"/>
          </a:xfrm>
          <a:prstGeom prst="rect">
            <a:avLst/>
          </a:prstGeom>
          <a:noFill/>
        </p:spPr>
        <p:txBody>
          <a:bodyPr wrap="square" rtlCol="0">
            <a:spAutoFit/>
          </a:bodyPr>
          <a:p>
            <a:r>
              <a:rPr lang="zh-CN" altLang="en-US">
                <a:solidFill>
                  <a:srgbClr val="FF0000"/>
                </a:solidFill>
                <a:latin typeface="等线" panose="02010600030101010101" charset="-122"/>
                <a:ea typeface="等线" panose="02010600030101010101" charset="-122"/>
                <a:cs typeface="等线" panose="02010600030101010101" charset="-122"/>
              </a:rPr>
              <a:t>答：</a:t>
            </a:r>
            <a:r>
              <a:rPr lang="en-US" altLang="zh-CN">
                <a:solidFill>
                  <a:srgbClr val="FF0000"/>
                </a:solidFill>
                <a:latin typeface="等线" panose="02010600030101010101" charset="-122"/>
                <a:ea typeface="等线" panose="02010600030101010101" charset="-122"/>
                <a:cs typeface="等线" panose="02010600030101010101" charset="-122"/>
              </a:rPr>
              <a:t>A</a:t>
            </a:r>
            <a:endParaRPr lang="en-US" altLang="zh-CN">
              <a:solidFill>
                <a:srgbClr val="FF0000"/>
              </a:solidFill>
              <a:latin typeface="等线" panose="02010600030101010101" charset="-122"/>
              <a:ea typeface="等线" panose="02010600030101010101" charset="-122"/>
              <a:cs typeface="等线" panose="02010600030101010101" charset="-122"/>
            </a:endParaRPr>
          </a:p>
        </p:txBody>
      </p:sp>
      <p:sp>
        <p:nvSpPr>
          <p:cNvPr id="8" name="文本框 7"/>
          <p:cNvSpPr txBox="1"/>
          <p:nvPr/>
        </p:nvSpPr>
        <p:spPr>
          <a:xfrm>
            <a:off x="741045" y="4656455"/>
            <a:ext cx="5080000" cy="368300"/>
          </a:xfrm>
          <a:prstGeom prst="rect">
            <a:avLst/>
          </a:prstGeom>
          <a:noFill/>
          <a:ln w="9525">
            <a:noFill/>
          </a:ln>
        </p:spPr>
        <p:txBody>
          <a:bodyPr>
            <a:spAutoFit/>
          </a:bodyPr>
          <a:p>
            <a:pPr algn="l">
              <a:buClrTx/>
              <a:buSzTx/>
              <a:buNone/>
            </a:pPr>
            <a:r>
              <a:rPr lang="en-US" sz="1800" b="0">
                <a:latin typeface="等线" panose="02010600030101010101" charset="-122"/>
                <a:ea typeface="等线" panose="02010600030101010101" charset="-122"/>
                <a:cs typeface="等线" panose="02010600030101010101" charset="-122"/>
              </a:rPr>
              <a:t>3.简单描述一下状态图和活动图的异同？</a:t>
            </a:r>
            <a:endParaRPr lang="en-US" sz="1800" b="0">
              <a:latin typeface="等线" panose="02010600030101010101" charset="-122"/>
              <a:ea typeface="等线" panose="02010600030101010101" charset="-122"/>
              <a:cs typeface="等线" panose="02010600030101010101" charset="-122"/>
            </a:endParaRPr>
          </a:p>
        </p:txBody>
      </p:sp>
      <p:sp>
        <p:nvSpPr>
          <p:cNvPr id="9" name="文本框 8"/>
          <p:cNvSpPr txBox="1"/>
          <p:nvPr/>
        </p:nvSpPr>
        <p:spPr>
          <a:xfrm>
            <a:off x="741045" y="5122545"/>
            <a:ext cx="11450955" cy="1630045"/>
          </a:xfrm>
          <a:prstGeom prst="rect">
            <a:avLst/>
          </a:prstGeom>
          <a:noFill/>
          <a:ln w="9525">
            <a:noFill/>
          </a:ln>
        </p:spPr>
        <p:txBody>
          <a:bodyPr wrap="square">
            <a:spAutoFit/>
          </a:bodyPr>
          <a:p>
            <a:pPr indent="0"/>
            <a:r>
              <a:rPr lang="zh-CN" sz="2000" b="0">
                <a:solidFill>
                  <a:srgbClr val="FF0000"/>
                </a:solidFill>
                <a:latin typeface="等线" panose="02010600030101010101" charset="-122"/>
                <a:ea typeface="等线" panose="02010600030101010101" charset="-122"/>
              </a:rPr>
              <a:t>答：状态图和活动图都是用于对系统的动态行为建模。</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状态图强调对象的潜在状态和这些状态的间的转换；</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活动图强调从活动到活动的控制流。</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活动图算是状态图的一种拓展方式。</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状态图描述一个对象的状态以及状态的改变，而活动图除了描述对象状态外，更突出了它的活动。</a:t>
            </a:r>
            <a:endParaRPr lang="zh-CN" altLang="en-US" sz="2000" b="0">
              <a:solidFill>
                <a:srgbClr val="FF0000"/>
              </a:solidFill>
              <a:latin typeface="等线" panose="02010600030101010101" charset="-122"/>
              <a:ea typeface="等线" panose="02010600030101010101" charset="-122"/>
            </a:endParaRPr>
          </a:p>
        </p:txBody>
      </p:sp>
      <p:grpSp>
        <p:nvGrpSpPr>
          <p:cNvPr id="3" name="组合 2"/>
          <p:cNvGrpSpPr/>
          <p:nvPr/>
        </p:nvGrpSpPr>
        <p:grpSpPr>
          <a:xfrm>
            <a:off x="3629660" y="279400"/>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10"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1"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5"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6"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7"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8"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9" name="文本框 108"/>
            <p:cNvSpPr txBox="1"/>
            <p:nvPr/>
          </p:nvSpPr>
          <p:spPr>
            <a:xfrm>
              <a:off x="4278976" y="1226100"/>
              <a:ext cx="3058544" cy="522102"/>
            </a:xfrm>
            <a:prstGeom prst="rect">
              <a:avLst/>
            </a:prstGeom>
            <a:noFill/>
          </p:spPr>
          <p:txBody>
            <a:bodyPr wrap="square" rtlCol="0">
              <a:spAutoFit/>
            </a:bodyPr>
            <a:p>
              <a:pPr algn="ctr"/>
              <a:r>
                <a:rPr lang="en-US" altLang="zh-CN" sz="2800" b="1" dirty="0" smtClean="0">
                  <a:latin typeface="宋体" panose="02010600030101010101" pitchFamily="2" charset="-122"/>
                  <a:ea typeface="宋体" panose="02010600030101010101" pitchFamily="2" charset="-122"/>
                </a:rPr>
                <a:t>Q &amp; A</a:t>
              </a:r>
              <a:endParaRPr lang="en-US" altLang="zh-CN" sz="2800" b="1" dirty="0" smtClean="0">
                <a:latin typeface="宋体" panose="02010600030101010101" pitchFamily="2" charset="-122"/>
                <a:ea typeface="宋体" panose="02010600030101010101" pitchFamily="2" charset="-122"/>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 grpId="0"/>
      <p:bldP spid="7" grpId="0"/>
      <p:bldP spid="6" grpId="0"/>
      <p:bldP spid="8"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4152900" y="5052695"/>
            <a:ext cx="4158615" cy="706755"/>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sym typeface="+mn-ea"/>
              </a:rPr>
              <a:t>组件图和部署图</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05</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构件图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4" name="文本框 3"/>
          <p:cNvSpPr txBox="1"/>
          <p:nvPr/>
        </p:nvSpPr>
        <p:spPr>
          <a:xfrm>
            <a:off x="546735" y="1104265"/>
            <a:ext cx="11395710" cy="3611880"/>
          </a:xfrm>
          <a:prstGeom prst="rect">
            <a:avLst/>
          </a:prstGeom>
          <a:noFill/>
          <a:ln w="9525">
            <a:noFill/>
          </a:ln>
        </p:spPr>
        <p:txBody>
          <a:bodyPr wrap="square">
            <a:spAutoFit/>
          </a:bodyPr>
          <a:p>
            <a:pPr indent="0">
              <a:lnSpc>
                <a:spcPct val="220000"/>
              </a:lnSpc>
            </a:pPr>
            <a:r>
              <a:rPr sz="2400" b="1">
                <a:latin typeface="等线" panose="02010600030101010101" charset="-122"/>
                <a:ea typeface="等线" panose="02010600030101010101" charset="-122"/>
              </a:rPr>
              <a:t>1</a:t>
            </a:r>
            <a:r>
              <a:rPr lang="en-US" sz="2400" b="1">
                <a:latin typeface="等线" panose="02010600030101010101" charset="-122"/>
                <a:ea typeface="等线" panose="02010600030101010101" charset="-122"/>
              </a:rPr>
              <a:t>.</a:t>
            </a:r>
            <a:r>
              <a:rPr sz="2400" b="1">
                <a:latin typeface="等线" panose="02010600030101010101" charset="-122"/>
                <a:ea typeface="等线" panose="02010600030101010101" charset="-122"/>
              </a:rPr>
              <a:t>构件图</a:t>
            </a:r>
            <a:r>
              <a:rPr lang="en-US" altLang="zh-CN" sz="2400" b="1" baseline="30000">
                <a:ea typeface="等线" panose="02010600030101010101" charset="-122"/>
                <a:sym typeface="+mn-ea"/>
              </a:rPr>
              <a:t>[5]</a:t>
            </a:r>
            <a:r>
              <a:rPr sz="2400" b="1">
                <a:latin typeface="等线" panose="02010600030101010101" charset="-122"/>
                <a:ea typeface="等线" panose="02010600030101010101" charset="-122"/>
              </a:rPr>
              <a:t>概述</a:t>
            </a:r>
            <a:endParaRPr sz="2400" b="1">
              <a:latin typeface="等线" panose="02010600030101010101" charset="-122"/>
              <a:ea typeface="等线" panose="02010600030101010101" charset="-122"/>
            </a:endParaRPr>
          </a:p>
          <a:p>
            <a:pPr indent="0">
              <a:lnSpc>
                <a:spcPct val="220000"/>
              </a:lnSpc>
            </a:pPr>
            <a:r>
              <a:rPr lang="en-US" sz="2000" b="0">
                <a:latin typeface="等线" panose="02010600030101010101" charset="-122"/>
                <a:ea typeface="等线" panose="02010600030101010101" charset="-122"/>
              </a:rPr>
              <a:t>       </a:t>
            </a:r>
            <a:r>
              <a:rPr sz="2000" b="0">
                <a:latin typeface="等线" panose="02010600030101010101" charset="-122"/>
                <a:ea typeface="等线" panose="02010600030101010101" charset="-122"/>
              </a:rPr>
              <a:t>在软件建模的过程中，用例图表示系统功能，类图描述业务中的事物，活动图、交互图、状态机图对系统动态行为建模。在完成这些设计后，分析人员需要将这些逻辑设计图转化为实际的事物。在此过程中，很多组件必须重新建立，而有些组件则可以进行复用。因此，可以使用构件图来可视化物理组件及他们之间的关系，并描述其构造细节。</a:t>
            </a:r>
            <a:endParaRPr sz="2000" b="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59658"/>
              <a:ext cx="3001645" cy="460375"/>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用例描述</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720725" y="1744980"/>
            <a:ext cx="5700395" cy="4892675"/>
          </a:xfrm>
          <a:prstGeom prst="rect">
            <a:avLst/>
          </a:prstGeom>
          <a:noFill/>
          <a:ln w="9525">
            <a:noFill/>
          </a:ln>
        </p:spPr>
        <p:txBody>
          <a:bodyPr wrap="square">
            <a:spAutoFit/>
          </a:bodyPr>
          <a:p>
            <a:pPr indent="0" algn="l">
              <a:lnSpc>
                <a:spcPct val="130000"/>
              </a:lnSpc>
            </a:pPr>
            <a:r>
              <a:rPr lang="en-US" altLang="zh-CN" sz="2000" b="0">
                <a:ea typeface="等线" panose="02010600030101010101" charset="-122"/>
              </a:rPr>
              <a:t>        </a:t>
            </a:r>
            <a:r>
              <a:rPr lang="en-US" altLang="zh-CN" sz="2000" b="1">
                <a:ea typeface="等线" panose="02010600030101010101" charset="-122"/>
              </a:rPr>
              <a:t> </a:t>
            </a:r>
            <a:r>
              <a:rPr lang="zh-CN" sz="2000" b="1">
                <a:solidFill>
                  <a:schemeClr val="tx1"/>
                </a:solidFill>
                <a:ea typeface="等线" panose="02010600030101010101" charset="-122"/>
              </a:rPr>
              <a:t>从软件开发的角度</a:t>
            </a:r>
            <a:r>
              <a:rPr lang="zh-CN" sz="2000" b="0">
                <a:ea typeface="等线" panose="02010600030101010101" charset="-122"/>
              </a:rPr>
              <a:t>，</a:t>
            </a:r>
            <a:r>
              <a:rPr lang="zh-CN" sz="2000" b="0">
                <a:solidFill>
                  <a:srgbClr val="FF0000"/>
                </a:solidFill>
                <a:ea typeface="等线" panose="02010600030101010101" charset="-122"/>
              </a:rPr>
              <a:t>用例</a:t>
            </a:r>
            <a:r>
              <a:rPr lang="zh-CN" sz="2000" b="0">
                <a:ea typeface="等线" panose="02010600030101010101" charset="-122"/>
              </a:rPr>
              <a:t>就是需求的文字性描述，主要是说明系统如何工作的功能性或行为性需求。用例图只是简单地用图形的方式描述了一下系统。</a:t>
            </a:r>
            <a:r>
              <a:rPr lang="zh-CN" sz="2000" b="0">
                <a:solidFill>
                  <a:srgbClr val="FF0000"/>
                </a:solidFill>
                <a:ea typeface="等线" panose="02010600030101010101" charset="-122"/>
              </a:rPr>
              <a:t>实际上，用例是文本形式，不是图形</a:t>
            </a:r>
            <a:r>
              <a:rPr lang="zh-CN" sz="2000" b="0">
                <a:ea typeface="等线" panose="02010600030101010101" charset="-122"/>
              </a:rPr>
              <a:t>。用例是作为人与人之间，尤其是没有受过专门培训的人员之间互相交流的一种手段。因此对于每个用例，还需要有详细的说明，编写用例描述让用户对这个系统有一个更加详细的了解。</a:t>
            </a:r>
            <a:endParaRPr lang="zh-CN" sz="2000" b="0">
              <a:ea typeface="等线" panose="02010600030101010101" charset="-122"/>
            </a:endParaRPr>
          </a:p>
          <a:p>
            <a:pPr indent="0" algn="l">
              <a:lnSpc>
                <a:spcPct val="130000"/>
              </a:lnSpc>
            </a:pPr>
            <a:endParaRPr lang="en-US" sz="2000" b="0">
              <a:latin typeface="等线" panose="02010600030101010101" charset="-122"/>
              <a:cs typeface="Times New Roman" panose="02020603050405020304" charset="0"/>
            </a:endParaRPr>
          </a:p>
          <a:p>
            <a:pPr indent="0" algn="l">
              <a:lnSpc>
                <a:spcPct val="130000"/>
              </a:lnSpc>
            </a:pPr>
            <a:r>
              <a:rPr lang="en-US" altLang="zh-CN" sz="2000" b="0">
                <a:ea typeface="等线" panose="02010600030101010101" charset="-122"/>
              </a:rPr>
              <a:t>        </a:t>
            </a:r>
            <a:r>
              <a:rPr lang="zh-CN" sz="2000" b="0">
                <a:ea typeface="等线" panose="02010600030101010101" charset="-122"/>
              </a:rPr>
              <a:t>用例描述一般包括：用例编号、用户概述（说明）、前置（前提）条件、基本事件流、其他事件流、异常事件流、后置（事后）条件。</a:t>
            </a:r>
            <a:endParaRPr lang="zh-CN" altLang="en-US" sz="2000" b="0">
              <a:ea typeface="等线" panose="02010600030101010101" charset="-122"/>
            </a:endParaRPr>
          </a:p>
        </p:txBody>
      </p:sp>
      <p:pic>
        <p:nvPicPr>
          <p:cNvPr id="2" name="图片 2"/>
          <p:cNvPicPr>
            <a:picLocks noChangeAspect="1"/>
          </p:cNvPicPr>
          <p:nvPr/>
        </p:nvPicPr>
        <p:blipFill>
          <a:blip r:embed="rId1"/>
          <a:stretch>
            <a:fillRect/>
          </a:stretch>
        </p:blipFill>
        <p:spPr>
          <a:xfrm>
            <a:off x="7232650" y="1297305"/>
            <a:ext cx="4542155" cy="538797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a:picLocks noChangeAspect="1"/>
          </p:cNvPicPr>
          <p:nvPr/>
        </p:nvPicPr>
        <p:blipFill>
          <a:blip r:embed="rId1"/>
          <a:srcRect t="535" r="241"/>
          <a:stretch>
            <a:fillRect/>
          </a:stretch>
        </p:blipFill>
        <p:spPr>
          <a:xfrm>
            <a:off x="2426335" y="1356995"/>
            <a:ext cx="7171690" cy="4832350"/>
          </a:xfrm>
          <a:prstGeom prst="rect">
            <a:avLst/>
          </a:prstGeom>
          <a:noFill/>
          <a:ln>
            <a:noFill/>
          </a:ln>
        </p:spPr>
      </p:pic>
      <p:grpSp>
        <p:nvGrpSpPr>
          <p:cNvPr id="2" name="组合 1"/>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4" name="文本框 103"/>
            <p:cNvSpPr txBox="1"/>
            <p:nvPr/>
          </p:nvSpPr>
          <p:spPr>
            <a:xfrm>
              <a:off x="4311926" y="1236898"/>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rPr>
                <a:t>构件图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51180" y="1323975"/>
            <a:ext cx="10709275" cy="706755"/>
          </a:xfrm>
          <a:prstGeom prst="rect">
            <a:avLst/>
          </a:prstGeom>
          <a:noFill/>
          <a:ln w="9525">
            <a:noFill/>
          </a:ln>
        </p:spPr>
        <p:txBody>
          <a:bodyPr wrap="square">
            <a:spAutoFit/>
          </a:bodyPr>
          <a:p>
            <a:pPr algn="l">
              <a:buClrTx/>
              <a:buSzTx/>
              <a:buFontTx/>
            </a:pPr>
            <a:r>
              <a:rPr lang="zh-CN" sz="2000" b="0">
                <a:latin typeface="等线" panose="02010600030101010101" charset="-122"/>
                <a:ea typeface="等线" panose="02010600030101010101" charset="-122"/>
                <a:cs typeface="等线" panose="02010600030101010101" charset="-122"/>
              </a:rPr>
              <a:t>构件图、部署图是对面向对象系统的物理方面建模时使用的两种图。构件图用于描述软件组件及组件之间的组织和依赖关系。</a:t>
            </a:r>
            <a:endParaRPr lang="zh-CN" sz="2000" b="0">
              <a:latin typeface="等线" panose="02010600030101010101" charset="-122"/>
              <a:ea typeface="等线" panose="02010600030101010101" charset="-122"/>
              <a:cs typeface="等线" panose="02010600030101010101" charset="-122"/>
            </a:endParaRPr>
          </a:p>
        </p:txBody>
      </p:sp>
      <p:pic>
        <p:nvPicPr>
          <p:cNvPr id="2" name="图片 1"/>
          <p:cNvPicPr>
            <a:picLocks noChangeAspect="1"/>
          </p:cNvPicPr>
          <p:nvPr/>
        </p:nvPicPr>
        <p:blipFill>
          <a:blip r:embed="rId1"/>
          <a:stretch>
            <a:fillRect/>
          </a:stretch>
        </p:blipFill>
        <p:spPr>
          <a:xfrm>
            <a:off x="294005" y="2030730"/>
            <a:ext cx="5300345" cy="3293110"/>
          </a:xfrm>
          <a:prstGeom prst="rect">
            <a:avLst/>
          </a:prstGeom>
          <a:noFill/>
          <a:ln>
            <a:noFill/>
          </a:ln>
        </p:spPr>
      </p:pic>
      <p:sp>
        <p:nvSpPr>
          <p:cNvPr id="4" name="文本框 3"/>
          <p:cNvSpPr txBox="1"/>
          <p:nvPr/>
        </p:nvSpPr>
        <p:spPr>
          <a:xfrm>
            <a:off x="6079490" y="2722880"/>
            <a:ext cx="5775960" cy="706755"/>
          </a:xfrm>
          <a:prstGeom prst="rect">
            <a:avLst/>
          </a:prstGeom>
          <a:noFill/>
          <a:ln w="9525">
            <a:noFill/>
          </a:ln>
        </p:spPr>
        <p:txBody>
          <a:bodyPr wrap="square">
            <a:spAutoFit/>
          </a:bodyPr>
          <a:p>
            <a:pPr indent="0"/>
            <a:r>
              <a:rPr lang="zh-CN" sz="2000" b="0">
                <a:latin typeface="等线" panose="02010600030101010101" charset="-122"/>
                <a:ea typeface="等线" panose="02010600030101010101" charset="-122"/>
                <a:cs typeface="等线" panose="02010600030101010101" charset="-122"/>
              </a:rPr>
              <a:t>构件图的组成元素包括组件（</a:t>
            </a:r>
            <a:r>
              <a:rPr lang="en-US" sz="2000" b="0">
                <a:latin typeface="等线" panose="02010600030101010101" charset="-122"/>
                <a:ea typeface="等线" panose="02010600030101010101" charset="-122"/>
                <a:cs typeface="等线" panose="02010600030101010101" charset="-122"/>
              </a:rPr>
              <a:t>Component</a:t>
            </a:r>
            <a:r>
              <a:rPr lang="zh-CN" sz="2000" b="0">
                <a:latin typeface="等线" panose="02010600030101010101" charset="-122"/>
                <a:ea typeface="等线" panose="02010600030101010101" charset="-122"/>
                <a:cs typeface="等线" panose="02010600030101010101" charset="-122"/>
              </a:rPr>
              <a:t>）、接口（</a:t>
            </a:r>
            <a:r>
              <a:rPr lang="en-US" sz="2000" b="0">
                <a:latin typeface="等线" panose="02010600030101010101" charset="-122"/>
                <a:ea typeface="等线" panose="02010600030101010101" charset="-122"/>
                <a:cs typeface="等线" panose="02010600030101010101" charset="-122"/>
              </a:rPr>
              <a:t>Interface</a:t>
            </a:r>
            <a:r>
              <a:rPr lang="zh-CN" sz="2000" b="0">
                <a:latin typeface="等线" panose="02010600030101010101" charset="-122"/>
                <a:ea typeface="等线" panose="02010600030101010101" charset="-122"/>
                <a:cs typeface="等线" panose="02010600030101010101" charset="-122"/>
              </a:rPr>
              <a:t>）和关系（</a:t>
            </a:r>
            <a:r>
              <a:rPr lang="en-US" sz="2000" b="0">
                <a:latin typeface="等线" panose="02010600030101010101" charset="-122"/>
                <a:ea typeface="等线" panose="02010600030101010101" charset="-122"/>
                <a:cs typeface="等线" panose="02010600030101010101" charset="-122"/>
              </a:rPr>
              <a:t>Relationship</a:t>
            </a:r>
            <a:r>
              <a:rPr lang="zh-CN" sz="2000" b="0">
                <a:latin typeface="等线" panose="02010600030101010101" charset="-122"/>
                <a:ea typeface="等线" panose="02010600030101010101" charset="-122"/>
                <a:cs typeface="等线" panose="02010600030101010101" charset="-122"/>
              </a:rPr>
              <a:t>）。</a:t>
            </a:r>
            <a:endParaRPr lang="zh-CN" altLang="en-US" sz="2000">
              <a:latin typeface="等线" panose="02010600030101010101" charset="-122"/>
              <a:ea typeface="等线" panose="02010600030101010101" charset="-122"/>
              <a:cs typeface="等线" panose="02010600030101010101" charset="-122"/>
            </a:endParaRPr>
          </a:p>
        </p:txBody>
      </p:sp>
      <p:pic>
        <p:nvPicPr>
          <p:cNvPr id="5" name="图片 3"/>
          <p:cNvPicPr>
            <a:picLocks noChangeAspect="1"/>
          </p:cNvPicPr>
          <p:nvPr/>
        </p:nvPicPr>
        <p:blipFill>
          <a:blip r:embed="rId2"/>
          <a:stretch>
            <a:fillRect/>
          </a:stretch>
        </p:blipFill>
        <p:spPr>
          <a:xfrm>
            <a:off x="6079490" y="3672840"/>
            <a:ext cx="5775960" cy="2320925"/>
          </a:xfrm>
          <a:prstGeom prst="rect">
            <a:avLst/>
          </a:prstGeom>
          <a:noFill/>
          <a:ln>
            <a:noFill/>
          </a:ln>
        </p:spPr>
      </p:pic>
      <p:grpSp>
        <p:nvGrpSpPr>
          <p:cNvPr id="3" name="组合 2"/>
          <p:cNvGrpSpPr/>
          <p:nvPr/>
        </p:nvGrpSpPr>
        <p:grpSpPr>
          <a:xfrm>
            <a:off x="3602355" y="197485"/>
            <a:ext cx="4987925" cy="1073785"/>
            <a:chOff x="3659868" y="841828"/>
            <a:chExt cx="4540704" cy="1074057"/>
          </a:xfrm>
        </p:grpSpPr>
        <p:sp>
          <p:nvSpPr>
            <p:cNvPr id="6" name="任意多边形 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7" name="文本框 10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构件图</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57223"/>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构件图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组件</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271270"/>
            <a:ext cx="10296525" cy="1383665"/>
          </a:xfrm>
          <a:prstGeom prst="rect">
            <a:avLst/>
          </a:prstGeom>
          <a:noFill/>
          <a:ln w="9525">
            <a:noFill/>
          </a:ln>
        </p:spPr>
        <p:txBody>
          <a:bodyPr wrap="square">
            <a:spAutoFit/>
          </a:bodyPr>
          <a:p>
            <a:pPr indent="0"/>
            <a:r>
              <a:rPr lang="en-US" altLang="zh-CN" sz="2400" b="1">
                <a:latin typeface="等线" panose="02010600030101010101" charset="-122"/>
                <a:ea typeface="等线" panose="02010600030101010101" charset="-122"/>
                <a:cs typeface="等线" panose="02010600030101010101" charset="-122"/>
              </a:rPr>
              <a:t>1.</a:t>
            </a:r>
            <a:r>
              <a:rPr lang="zh-CN" altLang="en-US" sz="2400" b="1">
                <a:latin typeface="等线" panose="02010600030101010101" charset="-122"/>
                <a:ea typeface="等线" panose="02010600030101010101" charset="-122"/>
                <a:cs typeface="等线" panose="02010600030101010101" charset="-122"/>
              </a:rPr>
              <a:t>组件</a:t>
            </a:r>
            <a:r>
              <a:rPr lang="en-US" altLang="zh-CN" sz="2400" b="1" baseline="30000">
                <a:ea typeface="等线" panose="02010600030101010101" charset="-122"/>
                <a:sym typeface="+mn-ea"/>
              </a:rPr>
              <a:t>[5]</a:t>
            </a:r>
            <a:r>
              <a:rPr lang="zh-CN" altLang="en-US" sz="2400" b="1">
                <a:latin typeface="等线" panose="02010600030101010101" charset="-122"/>
                <a:ea typeface="等线" panose="02010600030101010101" charset="-122"/>
                <a:cs typeface="等线" panose="02010600030101010101" charset="-122"/>
              </a:rPr>
              <a:t>介绍</a:t>
            </a:r>
            <a:endParaRPr lang="zh-CN" sz="2400" b="1">
              <a:latin typeface="等线" panose="02010600030101010101" charset="-122"/>
              <a:ea typeface="等线" panose="02010600030101010101" charset="-122"/>
              <a:cs typeface="等线" panose="02010600030101010101" charset="-122"/>
            </a:endParaRPr>
          </a:p>
          <a:p>
            <a:pPr indent="0"/>
            <a:r>
              <a:rPr lang="en-US" altLang="zh-CN" sz="2000" b="0">
                <a:latin typeface="等线" panose="02010600030101010101" charset="-122"/>
                <a:ea typeface="等线" panose="02010600030101010101" charset="-122"/>
                <a:cs typeface="等线" panose="02010600030101010101" charset="-122"/>
              </a:rPr>
              <a:t>       </a:t>
            </a:r>
            <a:r>
              <a:rPr lang="zh-CN" sz="2000" b="0">
                <a:latin typeface="等线" panose="02010600030101010101" charset="-122"/>
                <a:ea typeface="等线" panose="02010600030101010101" charset="-122"/>
                <a:cs typeface="等线" panose="02010600030101010101" charset="-122"/>
              </a:rPr>
              <a:t>软件组件是软件系统的一个物理单元。</a:t>
            </a:r>
            <a:r>
              <a:rPr lang="en-US" sz="2000" b="0">
                <a:latin typeface="等线" panose="02010600030101010101" charset="-122"/>
                <a:ea typeface="等线" panose="02010600030101010101" charset="-122"/>
                <a:cs typeface="等线" panose="02010600030101010101" charset="-122"/>
              </a:rPr>
              <a:t>UML1.x</a:t>
            </a:r>
            <a:r>
              <a:rPr lang="zh-CN" sz="2000" b="0">
                <a:latin typeface="等线" panose="02010600030101010101" charset="-122"/>
                <a:ea typeface="等线" panose="02010600030101010101" charset="-122"/>
                <a:cs typeface="等线" panose="02010600030101010101" charset="-122"/>
              </a:rPr>
              <a:t>中数据文件、表格、可执行文件、文档等被定义为组件。在</a:t>
            </a:r>
            <a:r>
              <a:rPr lang="en-US" sz="2000" b="0">
                <a:latin typeface="等线" panose="02010600030101010101" charset="-122"/>
                <a:ea typeface="等线" panose="02010600030101010101" charset="-122"/>
                <a:cs typeface="等线" panose="02010600030101010101" charset="-122"/>
              </a:rPr>
              <a:t>UML1.x</a:t>
            </a:r>
            <a:r>
              <a:rPr lang="zh-CN" sz="2000" b="0">
                <a:latin typeface="等线" panose="02010600030101010101" charset="-122"/>
                <a:ea typeface="等线" panose="02010600030101010101" charset="-122"/>
                <a:cs typeface="等线" panose="02010600030101010101" charset="-122"/>
              </a:rPr>
              <a:t>中，建模者通常把这些组件分为部署组件、工作产品组件和执行组件。而在</a:t>
            </a:r>
            <a:r>
              <a:rPr lang="en-US" sz="2000" b="0">
                <a:latin typeface="等线" panose="02010600030101010101" charset="-122"/>
                <a:ea typeface="等线" panose="02010600030101010101" charset="-122"/>
                <a:cs typeface="等线" panose="02010600030101010101" charset="-122"/>
              </a:rPr>
              <a:t>UML2.0</a:t>
            </a:r>
            <a:r>
              <a:rPr lang="zh-CN" sz="2000" b="0">
                <a:latin typeface="等线" panose="02010600030101010101" charset="-122"/>
                <a:ea typeface="等线" panose="02010600030101010101" charset="-122"/>
                <a:cs typeface="等线" panose="02010600030101010101" charset="-122"/>
              </a:rPr>
              <a:t>中，这些组件被统称为工件。</a:t>
            </a:r>
            <a:endParaRPr lang="zh-CN" altLang="en-US" sz="2000">
              <a:latin typeface="等线" panose="02010600030101010101" charset="-122"/>
              <a:ea typeface="等线" panose="02010600030101010101" charset="-122"/>
              <a:cs typeface="等线" panose="02010600030101010101" charset="-122"/>
            </a:endParaRPr>
          </a:p>
        </p:txBody>
      </p:sp>
      <p:pic>
        <p:nvPicPr>
          <p:cNvPr id="6" name="图片 2"/>
          <p:cNvPicPr>
            <a:picLocks noChangeAspect="1"/>
          </p:cNvPicPr>
          <p:nvPr/>
        </p:nvPicPr>
        <p:blipFill>
          <a:blip r:embed="rId1"/>
          <a:stretch>
            <a:fillRect/>
          </a:stretch>
        </p:blipFill>
        <p:spPr>
          <a:xfrm>
            <a:off x="1683385" y="2896235"/>
            <a:ext cx="8468995" cy="1770380"/>
          </a:xfrm>
          <a:prstGeom prst="rect">
            <a:avLst/>
          </a:prstGeom>
          <a:noFill/>
          <a:ln>
            <a:noFill/>
          </a:ln>
        </p:spPr>
      </p:pic>
      <p:sp>
        <p:nvSpPr>
          <p:cNvPr id="7" name="文本框 6"/>
          <p:cNvSpPr txBox="1"/>
          <p:nvPr/>
        </p:nvSpPr>
        <p:spPr>
          <a:xfrm>
            <a:off x="760730" y="4860290"/>
            <a:ext cx="10296525" cy="1014730"/>
          </a:xfrm>
          <a:prstGeom prst="rect">
            <a:avLst/>
          </a:prstGeom>
          <a:noFill/>
          <a:ln w="9525">
            <a:noFill/>
          </a:ln>
        </p:spPr>
        <p:txBody>
          <a:bodyPr wrap="square">
            <a:spAutoFit/>
          </a:bodyPr>
          <a:p>
            <a:pPr indent="266700"/>
            <a:r>
              <a:rPr lang="en-US" altLang="zh-CN" sz="2000" b="0">
                <a:solidFill>
                  <a:srgbClr val="FF0000"/>
                </a:solidFill>
                <a:latin typeface="等线" panose="02010600030101010101" charset="-122"/>
                <a:ea typeface="等线" panose="02010600030101010101" charset="-122"/>
              </a:rPr>
              <a:t>   </a:t>
            </a:r>
            <a:r>
              <a:rPr lang="zh-CN" sz="2000" b="0">
                <a:solidFill>
                  <a:srgbClr val="FF0000"/>
                </a:solidFill>
                <a:latin typeface="等线" panose="02010600030101010101" charset="-122"/>
                <a:ea typeface="等线" panose="02010600030101010101" charset="-122"/>
              </a:rPr>
              <a:t>组件是系统中遵从一组接口且提供实现的一个物理部件，通常指开发和运行时类的物理实现。</a:t>
            </a:r>
            <a:r>
              <a:rPr lang="zh-CN" sz="2000" b="0">
                <a:solidFill>
                  <a:srgbClr val="000000"/>
                </a:solidFill>
                <a:latin typeface="等线" panose="02010600030101010101" charset="-122"/>
                <a:ea typeface="等线" panose="02010600030101010101" charset="-122"/>
              </a:rPr>
              <a:t>组件常用于对可分配的物理单元建模，这些物理单元包含模型元素，且具有身份标识和明确定义的接口。每一个组件都必须有唯一的名称。</a:t>
            </a:r>
            <a:endParaRPr lang="zh-CN" altLang="en-US" sz="2000">
              <a:latin typeface="等线" panose="02010600030101010101" charset="-122"/>
              <a:ea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构件图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组件</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271270"/>
            <a:ext cx="10296525" cy="1198880"/>
          </a:xfrm>
          <a:prstGeom prst="rect">
            <a:avLst/>
          </a:prstGeom>
          <a:noFill/>
          <a:ln w="9525">
            <a:noFill/>
          </a:ln>
        </p:spPr>
        <p:txBody>
          <a:bodyPr wrap="square">
            <a:spAutoFit/>
          </a:bodyPr>
          <a:p>
            <a:pPr indent="0"/>
            <a:r>
              <a:rPr lang="en-US" sz="2400" b="0">
                <a:latin typeface="等线" panose="02010600030101010101" charset="-122"/>
                <a:ea typeface="等线" panose="02010600030101010101" charset="-122"/>
                <a:cs typeface="等线" panose="02010600030101010101" charset="-122"/>
              </a:rPr>
              <a:t>2.</a:t>
            </a:r>
            <a:r>
              <a:rPr sz="2400" b="0">
                <a:latin typeface="等线" panose="02010600030101010101" charset="-122"/>
                <a:ea typeface="等线" panose="02010600030101010101" charset="-122"/>
                <a:cs typeface="等线" panose="02010600030101010101" charset="-122"/>
              </a:rPr>
              <a:t>组件表示方法</a:t>
            </a:r>
            <a:endParaRPr sz="2400" b="0">
              <a:latin typeface="等线" panose="02010600030101010101" charset="-122"/>
              <a:ea typeface="等线" panose="02010600030101010101" charset="-122"/>
              <a:cs typeface="等线" panose="02010600030101010101" charset="-122"/>
            </a:endParaRPr>
          </a:p>
          <a:p>
            <a:pPr indent="0"/>
            <a:r>
              <a:rPr sz="2400" b="0">
                <a:latin typeface="等线" panose="02010600030101010101" charset="-122"/>
                <a:ea typeface="等线" panose="02010600030101010101" charset="-122"/>
                <a:cs typeface="等线" panose="02010600030101010101" charset="-122"/>
              </a:rPr>
              <a:t>构件图的主图标是一个左侧附有两个小矩形的大矩形框。组件的名字位于构件图标的中央，名字本身是一个文本字符串。如图8.1所示。</a:t>
            </a:r>
            <a:endParaRPr lang="zh-CN" altLang="en-US" sz="2000">
              <a:latin typeface="等线" panose="02010600030101010101" charset="-122"/>
              <a:ea typeface="等线" panose="02010600030101010101" charset="-122"/>
              <a:cs typeface="等线" panose="02010600030101010101" charset="-122"/>
            </a:endParaRPr>
          </a:p>
        </p:txBody>
      </p:sp>
      <p:sp>
        <p:nvSpPr>
          <p:cNvPr id="7" name="文本框 6"/>
          <p:cNvSpPr txBox="1"/>
          <p:nvPr/>
        </p:nvSpPr>
        <p:spPr>
          <a:xfrm>
            <a:off x="403860" y="4001135"/>
            <a:ext cx="2962275" cy="1014730"/>
          </a:xfrm>
          <a:prstGeom prst="rect">
            <a:avLst/>
          </a:prstGeom>
          <a:noFill/>
          <a:ln w="9525">
            <a:noFill/>
          </a:ln>
        </p:spPr>
        <p:txBody>
          <a:bodyPr wrap="square">
            <a:spAutoFit/>
          </a:bodyPr>
          <a:p>
            <a:pPr indent="266700"/>
            <a:r>
              <a:rPr sz="2000" b="0">
                <a:latin typeface="等线" panose="02010600030101010101" charset="-122"/>
                <a:ea typeface="等线" panose="02010600030101010101" charset="-122"/>
              </a:rPr>
              <a:t>注：StarUML4.0中构件图标和Visio中的构件图标有区别</a:t>
            </a:r>
            <a:r>
              <a:rPr lang="zh-CN" sz="2000" b="0">
                <a:latin typeface="等线" panose="02010600030101010101" charset="-122"/>
                <a:ea typeface="等线" panose="02010600030101010101" charset="-122"/>
              </a:rPr>
              <a:t>。</a:t>
            </a:r>
            <a:endParaRPr lang="zh-CN" sz="2000" b="0">
              <a:latin typeface="等线" panose="02010600030101010101" charset="-122"/>
              <a:ea typeface="等线" panose="02010600030101010101" charset="-122"/>
            </a:endParaRPr>
          </a:p>
        </p:txBody>
      </p:sp>
      <p:pic>
        <p:nvPicPr>
          <p:cNvPr id="2" name="图片 4"/>
          <p:cNvPicPr>
            <a:picLocks noChangeAspect="1"/>
          </p:cNvPicPr>
          <p:nvPr/>
        </p:nvPicPr>
        <p:blipFill>
          <a:blip r:embed="rId1"/>
          <a:stretch>
            <a:fillRect/>
          </a:stretch>
        </p:blipFill>
        <p:spPr>
          <a:xfrm>
            <a:off x="907415" y="2535555"/>
            <a:ext cx="2458720" cy="1164590"/>
          </a:xfrm>
          <a:prstGeom prst="rect">
            <a:avLst/>
          </a:prstGeom>
          <a:noFill/>
          <a:ln>
            <a:noFill/>
          </a:ln>
        </p:spPr>
      </p:pic>
      <p:pic>
        <p:nvPicPr>
          <p:cNvPr id="8" name="图片 6"/>
          <p:cNvPicPr>
            <a:picLocks noChangeAspect="1"/>
          </p:cNvPicPr>
          <p:nvPr/>
        </p:nvPicPr>
        <p:blipFill>
          <a:blip r:embed="rId2"/>
          <a:stretch>
            <a:fillRect/>
          </a:stretch>
        </p:blipFill>
        <p:spPr>
          <a:xfrm>
            <a:off x="3621405" y="4001135"/>
            <a:ext cx="2413000" cy="1466215"/>
          </a:xfrm>
          <a:prstGeom prst="rect">
            <a:avLst/>
          </a:prstGeom>
          <a:noFill/>
          <a:ln>
            <a:noFill/>
          </a:ln>
        </p:spPr>
      </p:pic>
      <p:sp>
        <p:nvSpPr>
          <p:cNvPr id="100" name="文本框 99"/>
          <p:cNvSpPr txBox="1"/>
          <p:nvPr/>
        </p:nvSpPr>
        <p:spPr>
          <a:xfrm>
            <a:off x="5815330" y="4535170"/>
            <a:ext cx="1974850" cy="398780"/>
          </a:xfrm>
          <a:prstGeom prst="rect">
            <a:avLst/>
          </a:prstGeom>
          <a:noFill/>
          <a:ln w="9525">
            <a:noFill/>
          </a:ln>
        </p:spPr>
        <p:txBody>
          <a:bodyPr wrap="square">
            <a:spAutoFit/>
          </a:bodyPr>
          <a:p>
            <a:pPr indent="266700">
              <a:buClrTx/>
              <a:buSzTx/>
              <a:buFontTx/>
            </a:pPr>
            <a:r>
              <a:rPr sz="2000" b="0">
                <a:latin typeface="等线" panose="02010600030101010101" charset="-122"/>
                <a:ea typeface="等线" panose="02010600030101010101" charset="-122"/>
              </a:rPr>
              <a:t>StarUML4.0</a:t>
            </a:r>
            <a:endParaRPr sz="2000">
              <a:latin typeface="等线" panose="02010600030101010101" charset="-122"/>
              <a:ea typeface="等线" panose="02010600030101010101" charset="-122"/>
            </a:endParaRPr>
          </a:p>
        </p:txBody>
      </p:sp>
      <p:pic>
        <p:nvPicPr>
          <p:cNvPr id="9" name="图片 7"/>
          <p:cNvPicPr>
            <a:picLocks noChangeAspect="1"/>
          </p:cNvPicPr>
          <p:nvPr/>
        </p:nvPicPr>
        <p:blipFill>
          <a:blip r:embed="rId3"/>
          <a:stretch>
            <a:fillRect/>
          </a:stretch>
        </p:blipFill>
        <p:spPr>
          <a:xfrm>
            <a:off x="3400425" y="5466715"/>
            <a:ext cx="3089910" cy="1394460"/>
          </a:xfrm>
          <a:prstGeom prst="rect">
            <a:avLst/>
          </a:prstGeom>
          <a:noFill/>
          <a:ln>
            <a:noFill/>
          </a:ln>
        </p:spPr>
      </p:pic>
      <p:sp>
        <p:nvSpPr>
          <p:cNvPr id="4" name="文本框 3"/>
          <p:cNvSpPr txBox="1"/>
          <p:nvPr/>
        </p:nvSpPr>
        <p:spPr>
          <a:xfrm>
            <a:off x="6494780" y="5964555"/>
            <a:ext cx="1022985" cy="398780"/>
          </a:xfrm>
          <a:prstGeom prst="rect">
            <a:avLst/>
          </a:prstGeom>
          <a:noFill/>
          <a:ln w="9525">
            <a:noFill/>
          </a:ln>
        </p:spPr>
        <p:txBody>
          <a:bodyPr wrap="square">
            <a:spAutoFit/>
          </a:bodyPr>
          <a:p>
            <a:pPr indent="266700">
              <a:buClrTx/>
              <a:buSzTx/>
              <a:buFontTx/>
            </a:pPr>
            <a:r>
              <a:rPr sz="2000" b="0">
                <a:latin typeface="等线" panose="02010600030101010101" charset="-122"/>
                <a:ea typeface="等线" panose="02010600030101010101" charset="-122"/>
              </a:rPr>
              <a:t>Visio</a:t>
            </a:r>
            <a:endParaRPr sz="2000" b="0">
              <a:latin typeface="等线" panose="02010600030101010101" charset="-122"/>
              <a:ea typeface="等线" panose="02010600030101010101" charset="-122"/>
            </a:endParaRPr>
          </a:p>
        </p:txBody>
      </p:sp>
      <p:sp>
        <p:nvSpPr>
          <p:cNvPr id="5" name="文本框 4"/>
          <p:cNvSpPr txBox="1"/>
          <p:nvPr/>
        </p:nvSpPr>
        <p:spPr>
          <a:xfrm>
            <a:off x="7710805" y="2535555"/>
            <a:ext cx="4443095" cy="1630045"/>
          </a:xfrm>
          <a:prstGeom prst="rect">
            <a:avLst/>
          </a:prstGeom>
          <a:noFill/>
          <a:ln w="9525">
            <a:noFill/>
          </a:ln>
        </p:spPr>
        <p:txBody>
          <a:bodyPr wrap="square">
            <a:spAutoFit/>
          </a:bodyPr>
          <a:p>
            <a:pPr indent="266700" algn="just"/>
            <a:r>
              <a:rPr lang="zh-CN" sz="2000" b="0">
                <a:latin typeface="等线" panose="02010600030101010101" charset="-122"/>
                <a:ea typeface="等线" panose="02010600030101010101" charset="-122"/>
                <a:cs typeface="等线" panose="02010600030101010101" charset="-122"/>
              </a:rPr>
              <a:t>如果组件属于一个包，可以在组件名称的前面加上包名，还可以在另外一个隔开区域里绘出组件的操作，即该操作可以驻留在组件中，图</a:t>
            </a:r>
            <a:r>
              <a:rPr lang="en-US" sz="2000" b="0">
                <a:latin typeface="等线" panose="02010600030101010101" charset="-122"/>
                <a:ea typeface="等线" panose="02010600030101010101" charset="-122"/>
                <a:cs typeface="等线" panose="02010600030101010101" charset="-122"/>
              </a:rPr>
              <a:t>8.2</a:t>
            </a:r>
            <a:r>
              <a:rPr lang="zh-CN" sz="2000" b="0">
                <a:latin typeface="等线" panose="02010600030101010101" charset="-122"/>
                <a:ea typeface="等线" panose="02010600030101010101" charset="-122"/>
                <a:cs typeface="等线" panose="02010600030101010101" charset="-122"/>
              </a:rPr>
              <a:t>示意了这种情况。</a:t>
            </a:r>
            <a:endParaRPr lang="zh-CN" altLang="en-US" sz="2000">
              <a:latin typeface="等线" panose="02010600030101010101" charset="-122"/>
              <a:ea typeface="等线" panose="02010600030101010101" charset="-122"/>
              <a:cs typeface="等线" panose="02010600030101010101" charset="-122"/>
            </a:endParaRPr>
          </a:p>
        </p:txBody>
      </p:sp>
      <p:pic>
        <p:nvPicPr>
          <p:cNvPr id="10" name="图片 5"/>
          <p:cNvPicPr>
            <a:picLocks noChangeAspect="1"/>
          </p:cNvPicPr>
          <p:nvPr/>
        </p:nvPicPr>
        <p:blipFill>
          <a:blip r:embed="rId4"/>
          <a:stretch>
            <a:fillRect/>
          </a:stretch>
        </p:blipFill>
        <p:spPr>
          <a:xfrm>
            <a:off x="8576310" y="4434840"/>
            <a:ext cx="2744470" cy="205549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45490" y="1271270"/>
            <a:ext cx="10700385" cy="368300"/>
          </a:xfrm>
          <a:prstGeom prst="rect">
            <a:avLst/>
          </a:prstGeom>
          <a:noFill/>
          <a:ln w="9525">
            <a:noFill/>
          </a:ln>
        </p:spPr>
        <p:txBody>
          <a:bodyPr wrap="square">
            <a:spAutoFit/>
          </a:bodyPr>
          <a:p>
            <a:pPr indent="0"/>
            <a:r>
              <a:rPr lang="zh-CN" b="0">
                <a:latin typeface="等线" panose="02010600030101010101" charset="-122"/>
                <a:ea typeface="等线" panose="02010600030101010101" charset="-122"/>
                <a:cs typeface="等线" panose="02010600030101010101" charset="-122"/>
              </a:rPr>
              <a:t>简答题</a:t>
            </a:r>
            <a:r>
              <a:rPr b="0">
                <a:latin typeface="等线" panose="02010600030101010101" charset="-122"/>
                <a:ea typeface="等线" panose="02010600030101010101" charset="-122"/>
                <a:cs typeface="等线" panose="02010600030101010101" charset="-122"/>
              </a:rPr>
              <a:t>：组件与类的相同点？</a:t>
            </a:r>
            <a:endParaRPr lang="zh-CN" altLang="en-US" b="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745490" y="1639570"/>
            <a:ext cx="5761990" cy="2030095"/>
          </a:xfrm>
          <a:prstGeom prst="rect">
            <a:avLst/>
          </a:prstGeom>
          <a:noFill/>
        </p:spPr>
        <p:txBody>
          <a:bodyPr wrap="square" rtlCol="0">
            <a:spAutoFit/>
          </a:bodyPr>
          <a:p>
            <a:r>
              <a:rPr>
                <a:solidFill>
                  <a:srgbClr val="FF0000"/>
                </a:solidFill>
                <a:latin typeface="等线" panose="02010600030101010101" charset="-122"/>
                <a:ea typeface="等线" panose="02010600030101010101" charset="-122"/>
                <a:cs typeface="等线" panose="02010600030101010101" charset="-122"/>
              </a:rPr>
              <a:t>答：</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1.两者都有唯一的名称；</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2.都可以实现一组接口；</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3.都可以参与依赖、泛化和关联的关系；</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4.都可以被嵌套；</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5.都可以有实例；</a:t>
            </a:r>
            <a:endParaRPr>
              <a:solidFill>
                <a:srgbClr val="FF0000"/>
              </a:solidFill>
              <a:latin typeface="等线" panose="02010600030101010101" charset="-122"/>
              <a:ea typeface="等线" panose="02010600030101010101" charset="-122"/>
              <a:cs typeface="等线" panose="02010600030101010101" charset="-122"/>
            </a:endParaRPr>
          </a:p>
          <a:p>
            <a:r>
              <a:rPr>
                <a:solidFill>
                  <a:srgbClr val="FF0000"/>
                </a:solidFill>
                <a:latin typeface="等线" panose="02010600030101010101" charset="-122"/>
                <a:ea typeface="等线" panose="02010600030101010101" charset="-122"/>
                <a:cs typeface="等线" panose="02010600030101010101" charset="-122"/>
              </a:rPr>
              <a:t>6.都可以参与交互；</a:t>
            </a:r>
            <a:endParaRPr lang="en-US" altLang="zh-CN">
              <a:solidFill>
                <a:srgbClr val="FF0000"/>
              </a:solidFill>
              <a:latin typeface="等线" panose="02010600030101010101" charset="-122"/>
              <a:ea typeface="等线" panose="02010600030101010101" charset="-122"/>
              <a:cs typeface="等线" panose="02010600030101010101" charset="-122"/>
            </a:endParaRPr>
          </a:p>
        </p:txBody>
      </p:sp>
      <p:sp>
        <p:nvSpPr>
          <p:cNvPr id="8" name="文本框 7"/>
          <p:cNvSpPr txBox="1"/>
          <p:nvPr/>
        </p:nvSpPr>
        <p:spPr>
          <a:xfrm>
            <a:off x="741045" y="3827145"/>
            <a:ext cx="5080000" cy="398780"/>
          </a:xfrm>
          <a:prstGeom prst="rect">
            <a:avLst/>
          </a:prstGeom>
          <a:noFill/>
          <a:ln w="9525">
            <a:noFill/>
          </a:ln>
        </p:spPr>
        <p:txBody>
          <a:bodyPr>
            <a:spAutoFit/>
          </a:bodyPr>
          <a:p>
            <a:pPr indent="0"/>
            <a:r>
              <a:rPr lang="zh-CN" sz="2000">
                <a:latin typeface="等线" panose="02010600030101010101" charset="-122"/>
                <a:ea typeface="等线" panose="02010600030101010101" charset="-122"/>
                <a:cs typeface="等线" panose="02010600030101010101" charset="-122"/>
                <a:sym typeface="+mn-ea"/>
              </a:rPr>
              <a:t>简答题</a:t>
            </a:r>
            <a:r>
              <a:rPr lang="zh-CN" sz="2000" b="0">
                <a:latin typeface="等线" panose="02010600030101010101" charset="-122"/>
                <a:ea typeface="等线" panose="02010600030101010101" charset="-122"/>
              </a:rPr>
              <a:t>：组件与类的不同点？</a:t>
            </a:r>
            <a:endParaRPr lang="zh-CN" altLang="en-US" sz="2000" b="0">
              <a:latin typeface="等线" panose="02010600030101010101" charset="-122"/>
              <a:ea typeface="等线" panose="02010600030101010101" charset="-122"/>
            </a:endParaRPr>
          </a:p>
        </p:txBody>
      </p:sp>
      <p:sp>
        <p:nvSpPr>
          <p:cNvPr id="9" name="文本框 8"/>
          <p:cNvSpPr txBox="1"/>
          <p:nvPr/>
        </p:nvSpPr>
        <p:spPr>
          <a:xfrm>
            <a:off x="741045" y="4432300"/>
            <a:ext cx="10611485" cy="1938020"/>
          </a:xfrm>
          <a:prstGeom prst="rect">
            <a:avLst/>
          </a:prstGeom>
          <a:noFill/>
          <a:ln w="9525">
            <a:noFill/>
          </a:ln>
        </p:spPr>
        <p:txBody>
          <a:bodyPr wrap="square">
            <a:spAutoFit/>
          </a:bodyPr>
          <a:p>
            <a:pPr indent="0"/>
            <a:r>
              <a:rPr lang="zh-CN" sz="2000" b="0">
                <a:solidFill>
                  <a:srgbClr val="FF0000"/>
                </a:solidFill>
                <a:latin typeface="等线" panose="02010600030101010101" charset="-122"/>
                <a:ea typeface="等线" panose="02010600030101010101" charset="-122"/>
              </a:rPr>
              <a:t>答：</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1.类表示逻辑抽象，而组件表示存在于计算机中的物理抽象（组件可以存在于实际可运行的计算机上的，类不可以）</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2.组件表示的是物理模块而不逻辑模块，与类处于不同的抽象级别。</a:t>
            </a:r>
            <a:endParaRPr lang="zh-CN" sz="2000" b="0">
              <a:solidFill>
                <a:srgbClr val="FF0000"/>
              </a:solidFill>
              <a:latin typeface="等线" panose="02010600030101010101" charset="-122"/>
              <a:ea typeface="等线" panose="02010600030101010101" charset="-122"/>
            </a:endParaRPr>
          </a:p>
          <a:p>
            <a:pPr indent="0"/>
            <a:r>
              <a:rPr lang="zh-CN" sz="2000" b="0">
                <a:solidFill>
                  <a:srgbClr val="FF0000"/>
                </a:solidFill>
                <a:latin typeface="等线" panose="02010600030101010101" charset="-122"/>
                <a:ea typeface="等线" panose="02010600030101010101" charset="-122"/>
              </a:rPr>
              <a:t>3.类可以直接拥有属性和操作，而一般情况下，组件仅拥有只能通过其接口访问的操作（虽然都可以实现接口，但是组件的服务只能通过其接口访问）</a:t>
            </a:r>
            <a:endParaRPr lang="zh-CN" altLang="en-US" sz="2000" b="0">
              <a:solidFill>
                <a:srgbClr val="FF0000"/>
              </a:solidFill>
              <a:latin typeface="等线" panose="02010600030101010101" charset="-122"/>
              <a:ea typeface="等线" panose="02010600030101010101" charset="-122"/>
            </a:endParaRPr>
          </a:p>
        </p:txBody>
      </p:sp>
      <p:grpSp>
        <p:nvGrpSpPr>
          <p:cNvPr id="3" name="组合 2"/>
          <p:cNvGrpSpPr/>
          <p:nvPr/>
        </p:nvGrpSpPr>
        <p:grpSpPr>
          <a:xfrm>
            <a:off x="3629660" y="279400"/>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10"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11"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5"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6"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7"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8"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9" name="文本框 108"/>
            <p:cNvSpPr txBox="1"/>
            <p:nvPr/>
          </p:nvSpPr>
          <p:spPr>
            <a:xfrm>
              <a:off x="4278976" y="1226100"/>
              <a:ext cx="3058544" cy="522102"/>
            </a:xfrm>
            <a:prstGeom prst="rect">
              <a:avLst/>
            </a:prstGeom>
            <a:noFill/>
          </p:spPr>
          <p:txBody>
            <a:bodyPr wrap="square" rtlCol="0">
              <a:spAutoFit/>
            </a:bodyPr>
            <a:p>
              <a:pPr algn="ctr"/>
              <a:r>
                <a:rPr lang="en-US" altLang="zh-CN" sz="2800" b="1" dirty="0" smtClean="0">
                  <a:latin typeface="宋体" panose="02010600030101010101" pitchFamily="2" charset="-122"/>
                  <a:ea typeface="宋体" panose="02010600030101010101" pitchFamily="2" charset="-122"/>
                </a:rPr>
                <a:t>Q &amp; A</a:t>
              </a:r>
              <a:endParaRPr lang="en-US" altLang="zh-CN" sz="2800" b="1" dirty="0" smtClean="0">
                <a:latin typeface="宋体" panose="02010600030101010101" pitchFamily="2" charset="-122"/>
                <a:ea typeface="宋体" panose="02010600030101010101" pitchFamily="2" charset="-122"/>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 grpId="0"/>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构件图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接口</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760730" y="1271270"/>
            <a:ext cx="10296525" cy="1642110"/>
          </a:xfrm>
          <a:prstGeom prst="rect">
            <a:avLst/>
          </a:prstGeom>
          <a:noFill/>
          <a:ln w="9525">
            <a:noFill/>
          </a:ln>
        </p:spPr>
        <p:txBody>
          <a:bodyPr wrap="square">
            <a:spAutoFit/>
          </a:bodyPr>
          <a:p>
            <a:pPr indent="0">
              <a:lnSpc>
                <a:spcPct val="120000"/>
              </a:lnSpc>
            </a:pPr>
            <a:r>
              <a:rPr sz="2400" b="1">
                <a:latin typeface="等线" panose="02010600030101010101" charset="-122"/>
                <a:ea typeface="等线" panose="02010600030101010101" charset="-122"/>
                <a:cs typeface="等线" panose="02010600030101010101" charset="-122"/>
              </a:rPr>
              <a:t>1</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接口</a:t>
            </a:r>
            <a:r>
              <a:rPr lang="en-US" altLang="zh-CN" sz="2400" b="1" baseline="30000">
                <a:ea typeface="等线" panose="02010600030101010101" charset="-122"/>
                <a:sym typeface="+mn-ea"/>
              </a:rPr>
              <a:t>[5]</a:t>
            </a:r>
            <a:r>
              <a:rPr sz="2400" b="1">
                <a:latin typeface="等线" panose="02010600030101010101" charset="-122"/>
                <a:ea typeface="等线" panose="02010600030101010101" charset="-122"/>
                <a:cs typeface="等线" panose="02010600030101010101" charset="-122"/>
              </a:rPr>
              <a:t>介绍</a:t>
            </a:r>
            <a:endParaRPr sz="2400" b="1">
              <a:latin typeface="等线" panose="02010600030101010101" charset="-122"/>
              <a:ea typeface="等线" panose="02010600030101010101" charset="-122"/>
              <a:cs typeface="等线" panose="02010600030101010101" charset="-122"/>
            </a:endParaRPr>
          </a:p>
          <a:p>
            <a:pPr indent="0">
              <a:lnSpc>
                <a:spcPct val="12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接口是一组用于描述类或组件的一个服务的操作，它是一个被命名的操作的集合。与类不同，接口不描述任何结构（因此不包含任何属性），也不描述任何实现（因此不包括任何实现操作的方法）。每个接口都有一个唯一的名称。</a:t>
            </a:r>
            <a:endParaRPr lang="zh-CN" altLang="en-US" sz="2000" b="0">
              <a:latin typeface="等线" panose="02010600030101010101" charset="-122"/>
              <a:ea typeface="等线" panose="02010600030101010101" charset="-122"/>
              <a:cs typeface="等线" panose="02010600030101010101" charset="-122"/>
            </a:endParaRPr>
          </a:p>
        </p:txBody>
      </p:sp>
      <p:pic>
        <p:nvPicPr>
          <p:cNvPr id="6" name="图片 8"/>
          <p:cNvPicPr>
            <a:picLocks noChangeAspect="1"/>
          </p:cNvPicPr>
          <p:nvPr/>
        </p:nvPicPr>
        <p:blipFill>
          <a:blip r:embed="rId1"/>
          <a:stretch>
            <a:fillRect/>
          </a:stretch>
        </p:blipFill>
        <p:spPr>
          <a:xfrm>
            <a:off x="934720" y="2959735"/>
            <a:ext cx="8223885" cy="308356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0730" y="1271270"/>
            <a:ext cx="10296525" cy="1346835"/>
          </a:xfrm>
          <a:prstGeom prst="rect">
            <a:avLst/>
          </a:prstGeom>
          <a:noFill/>
          <a:ln w="9525">
            <a:noFill/>
          </a:ln>
        </p:spPr>
        <p:txBody>
          <a:bodyPr wrap="square">
            <a:spAutoFit/>
          </a:bodyPr>
          <a:p>
            <a:pPr indent="0">
              <a:lnSpc>
                <a:spcPct val="120000"/>
              </a:lnSpc>
            </a:pPr>
            <a:r>
              <a:rPr sz="2400" b="0">
                <a:latin typeface="等线" panose="02010600030101010101" charset="-122"/>
                <a:ea typeface="等线" panose="02010600030101010101" charset="-122"/>
                <a:cs typeface="等线" panose="02010600030101010101" charset="-122"/>
              </a:rPr>
              <a:t>2接口表示方法</a:t>
            </a:r>
            <a:endParaRPr sz="2400" b="0">
              <a:latin typeface="等线" panose="02010600030101010101" charset="-122"/>
              <a:ea typeface="等线" panose="02010600030101010101" charset="-122"/>
              <a:cs typeface="等线" panose="02010600030101010101" charset="-122"/>
            </a:endParaRPr>
          </a:p>
          <a:p>
            <a:pPr indent="0">
              <a:lnSpc>
                <a:spcPct val="120000"/>
              </a:lnSpc>
            </a:pPr>
            <a:r>
              <a:rPr lang="en-US" sz="24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组件和组件的接口有两种表示法。一种是用矩形表示，使用带空心三角形箭头的虚线连接。如图8.3所示。</a:t>
            </a:r>
            <a:endParaRPr lang="zh-CN" altLang="en-US" sz="2000" b="0">
              <a:latin typeface="等线" panose="02010600030101010101" charset="-122"/>
              <a:ea typeface="等线" panose="02010600030101010101" charset="-122"/>
              <a:cs typeface="等线" panose="02010600030101010101" charset="-122"/>
            </a:endParaRPr>
          </a:p>
        </p:txBody>
      </p:sp>
      <p:pic>
        <p:nvPicPr>
          <p:cNvPr id="11" name="图片 9"/>
          <p:cNvPicPr>
            <a:picLocks noChangeAspect="1"/>
          </p:cNvPicPr>
          <p:nvPr/>
        </p:nvPicPr>
        <p:blipFill>
          <a:blip r:embed="rId1"/>
          <a:stretch>
            <a:fillRect/>
          </a:stretch>
        </p:blipFill>
        <p:spPr>
          <a:xfrm>
            <a:off x="705485" y="2727960"/>
            <a:ext cx="4185920" cy="2104390"/>
          </a:xfrm>
          <a:prstGeom prst="rect">
            <a:avLst/>
          </a:prstGeom>
          <a:noFill/>
          <a:ln>
            <a:noFill/>
          </a:ln>
        </p:spPr>
      </p:pic>
      <p:sp>
        <p:nvSpPr>
          <p:cNvPr id="100" name="文本框 99"/>
          <p:cNvSpPr txBox="1"/>
          <p:nvPr/>
        </p:nvSpPr>
        <p:spPr>
          <a:xfrm>
            <a:off x="5375910" y="2727960"/>
            <a:ext cx="5080000" cy="1014730"/>
          </a:xfrm>
          <a:prstGeom prst="rect">
            <a:avLst/>
          </a:prstGeom>
          <a:noFill/>
          <a:ln w="9525">
            <a:noFill/>
          </a:ln>
        </p:spPr>
        <p:txBody>
          <a:bodyPr>
            <a:spAutoFit/>
          </a:bodyPr>
          <a:p>
            <a:pPr indent="266700"/>
            <a:r>
              <a:rPr lang="zh-CN" sz="2000" b="0">
                <a:latin typeface="等线" panose="02010600030101010101" charset="-122"/>
                <a:ea typeface="等线" panose="02010600030101010101" charset="-122"/>
                <a:cs typeface="等线" panose="02010600030101010101" charset="-122"/>
              </a:rPr>
              <a:t>另一种表示法使用小圆圈来代表接口，用实线和组件连接起来。在这种语境中，实线代表的是实现关系。如图</a:t>
            </a:r>
            <a:r>
              <a:rPr lang="en-US" sz="2000" b="0">
                <a:latin typeface="等线" panose="02010600030101010101" charset="-122"/>
                <a:ea typeface="等线" panose="02010600030101010101" charset="-122"/>
                <a:cs typeface="等线" panose="02010600030101010101" charset="-122"/>
              </a:rPr>
              <a:t>8.4</a:t>
            </a:r>
            <a:r>
              <a:rPr lang="zh-CN" sz="2000" b="0">
                <a:latin typeface="等线" panose="02010600030101010101" charset="-122"/>
                <a:ea typeface="等线" panose="02010600030101010101" charset="-122"/>
                <a:cs typeface="等线" panose="02010600030101010101" charset="-122"/>
              </a:rPr>
              <a:t>所示。</a:t>
            </a:r>
            <a:endParaRPr lang="zh-CN" altLang="en-US" sz="2000">
              <a:latin typeface="等线" panose="02010600030101010101" charset="-122"/>
              <a:ea typeface="等线" panose="02010600030101010101" charset="-122"/>
              <a:cs typeface="等线" panose="02010600030101010101" charset="-122"/>
            </a:endParaRPr>
          </a:p>
        </p:txBody>
      </p:sp>
      <p:pic>
        <p:nvPicPr>
          <p:cNvPr id="12" name="图片 10"/>
          <p:cNvPicPr>
            <a:picLocks noChangeAspect="1"/>
          </p:cNvPicPr>
          <p:nvPr/>
        </p:nvPicPr>
        <p:blipFill>
          <a:blip r:embed="rId2"/>
          <a:stretch>
            <a:fillRect/>
          </a:stretch>
        </p:blipFill>
        <p:spPr>
          <a:xfrm>
            <a:off x="5435600" y="3910965"/>
            <a:ext cx="5178425" cy="2265680"/>
          </a:xfrm>
          <a:prstGeom prst="rect">
            <a:avLst/>
          </a:prstGeom>
          <a:noFill/>
          <a:ln>
            <a:noFill/>
          </a:ln>
        </p:spPr>
      </p:pic>
      <p:grpSp>
        <p:nvGrpSpPr>
          <p:cNvPr id="2" name="组合 1"/>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7" name="文本框 106"/>
            <p:cNvSpPr txBox="1"/>
            <p:nvPr/>
          </p:nvSpPr>
          <p:spPr>
            <a:xfrm>
              <a:off x="4324643" y="1208951"/>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sym typeface="+mn-ea"/>
                </a:rPr>
                <a:t>构件图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接口</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0730" y="1271270"/>
            <a:ext cx="10296525" cy="829945"/>
          </a:xfrm>
          <a:prstGeom prst="rect">
            <a:avLst/>
          </a:prstGeom>
          <a:noFill/>
          <a:ln w="9525">
            <a:noFill/>
          </a:ln>
        </p:spPr>
        <p:txBody>
          <a:bodyPr wrap="square">
            <a:spAutoFit/>
          </a:bodyPr>
          <a:p>
            <a:pPr indent="0">
              <a:lnSpc>
                <a:spcPct val="12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除了实现关系之外，还可以表示依赖关系即组件和它用来访问其他组件的接口之间的关系。如图8.5所示。图8.5使用了“球窝”符号。“球”代表提供的接口，“窝”代表了所需的接口。</a:t>
            </a:r>
            <a:endParaRPr lang="zh-CN" altLang="en-US" sz="2000" b="0">
              <a:latin typeface="等线" panose="02010600030101010101" charset="-122"/>
              <a:ea typeface="等线" panose="02010600030101010101" charset="-122"/>
              <a:cs typeface="等线" panose="02010600030101010101" charset="-122"/>
            </a:endParaRPr>
          </a:p>
        </p:txBody>
      </p:sp>
      <p:pic>
        <p:nvPicPr>
          <p:cNvPr id="14" name="图片 12"/>
          <p:cNvPicPr>
            <a:picLocks noChangeAspect="1"/>
          </p:cNvPicPr>
          <p:nvPr/>
        </p:nvPicPr>
        <p:blipFill>
          <a:blip r:embed="rId1"/>
          <a:stretch>
            <a:fillRect/>
          </a:stretch>
        </p:blipFill>
        <p:spPr>
          <a:xfrm>
            <a:off x="760730" y="2231390"/>
            <a:ext cx="3327400" cy="2391410"/>
          </a:xfrm>
          <a:prstGeom prst="rect">
            <a:avLst/>
          </a:prstGeom>
          <a:noFill/>
          <a:ln>
            <a:noFill/>
          </a:ln>
        </p:spPr>
      </p:pic>
      <p:sp>
        <p:nvSpPr>
          <p:cNvPr id="2" name="文本框 1"/>
          <p:cNvSpPr txBox="1"/>
          <p:nvPr/>
        </p:nvSpPr>
        <p:spPr>
          <a:xfrm>
            <a:off x="4660900" y="2677795"/>
            <a:ext cx="6818630" cy="398780"/>
          </a:xfrm>
          <a:prstGeom prst="rect">
            <a:avLst/>
          </a:prstGeom>
          <a:noFill/>
          <a:ln w="9525">
            <a:noFill/>
          </a:ln>
        </p:spPr>
        <p:txBody>
          <a:bodyPr wrap="square">
            <a:spAutoFit/>
          </a:bodyPr>
          <a:p>
            <a:pPr indent="266700"/>
            <a:r>
              <a:rPr lang="zh-CN" sz="2000" b="0">
                <a:latin typeface="等线" panose="02010600030101010101" charset="-122"/>
                <a:ea typeface="等线" panose="02010600030101010101" charset="-122"/>
                <a:cs typeface="等线" panose="02010600030101010101" charset="-122"/>
              </a:rPr>
              <a:t>注：在</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和</a:t>
            </a:r>
            <a:r>
              <a:rPr lang="en-US" sz="2000" b="0">
                <a:latin typeface="等线" panose="02010600030101010101" charset="-122"/>
                <a:ea typeface="等线" panose="02010600030101010101" charset="-122"/>
                <a:cs typeface="等线" panose="02010600030101010101" charset="-122"/>
              </a:rPr>
              <a:t>starUML4.0</a:t>
            </a:r>
            <a:r>
              <a:rPr lang="zh-CN" sz="2000" b="0">
                <a:latin typeface="等线" panose="02010600030101010101" charset="-122"/>
                <a:ea typeface="等线" panose="02010600030101010101" charset="-122"/>
                <a:cs typeface="等线" panose="02010600030101010101" charset="-122"/>
              </a:rPr>
              <a:t>中，接口的表示是基本上一致的。</a:t>
            </a:r>
            <a:endParaRPr lang="zh-CN" altLang="en-US" sz="2000">
              <a:latin typeface="等线" panose="02010600030101010101" charset="-122"/>
              <a:ea typeface="等线" panose="02010600030101010101" charset="-122"/>
              <a:cs typeface="等线" panose="02010600030101010101" charset="-122"/>
            </a:endParaRPr>
          </a:p>
        </p:txBody>
      </p:sp>
      <p:pic>
        <p:nvPicPr>
          <p:cNvPr id="15" name="图片 13"/>
          <p:cNvPicPr>
            <a:picLocks noChangeAspect="1"/>
          </p:cNvPicPr>
          <p:nvPr/>
        </p:nvPicPr>
        <p:blipFill>
          <a:blip r:embed="rId2"/>
          <a:stretch>
            <a:fillRect/>
          </a:stretch>
        </p:blipFill>
        <p:spPr>
          <a:xfrm>
            <a:off x="760730" y="4622800"/>
            <a:ext cx="4168140" cy="1664335"/>
          </a:xfrm>
          <a:prstGeom prst="rect">
            <a:avLst/>
          </a:prstGeom>
          <a:noFill/>
          <a:ln>
            <a:noFill/>
          </a:ln>
        </p:spPr>
      </p:pic>
      <p:sp>
        <p:nvSpPr>
          <p:cNvPr id="4" name="文本框 3"/>
          <p:cNvSpPr txBox="1"/>
          <p:nvPr/>
        </p:nvSpPr>
        <p:spPr>
          <a:xfrm>
            <a:off x="760730" y="6287135"/>
            <a:ext cx="2025015" cy="398780"/>
          </a:xfrm>
          <a:prstGeom prst="rect">
            <a:avLst/>
          </a:prstGeom>
          <a:noFill/>
          <a:ln w="9525">
            <a:noFill/>
          </a:ln>
        </p:spPr>
        <p:txBody>
          <a:bodyPr wrap="square">
            <a:spAutoFit/>
          </a:bodyPr>
          <a:p>
            <a:pPr indent="266700">
              <a:buClrTx/>
              <a:buSzTx/>
              <a:buFontTx/>
            </a:pPr>
            <a:r>
              <a:rPr lang="en-US" sz="2000" b="0">
                <a:latin typeface="等线" panose="02010600030101010101" charset="-122"/>
                <a:ea typeface="等线" panose="02010600030101010101" charset="-122"/>
                <a:cs typeface="等线" panose="02010600030101010101" charset="-122"/>
              </a:rPr>
              <a:t>StarUML4.0</a:t>
            </a:r>
            <a:endParaRPr lang="en-US" sz="2000">
              <a:latin typeface="等线" panose="02010600030101010101" charset="-122"/>
              <a:ea typeface="等线" panose="02010600030101010101" charset="-122"/>
              <a:cs typeface="等线" panose="02010600030101010101" charset="-122"/>
            </a:endParaRPr>
          </a:p>
        </p:txBody>
      </p:sp>
      <p:pic>
        <p:nvPicPr>
          <p:cNvPr id="16" name="图片 14"/>
          <p:cNvPicPr>
            <a:picLocks noChangeAspect="1"/>
          </p:cNvPicPr>
          <p:nvPr/>
        </p:nvPicPr>
        <p:blipFill>
          <a:blip r:embed="rId3"/>
          <a:stretch>
            <a:fillRect/>
          </a:stretch>
        </p:blipFill>
        <p:spPr>
          <a:xfrm>
            <a:off x="5741670" y="3632200"/>
            <a:ext cx="5866765" cy="2773680"/>
          </a:xfrm>
          <a:prstGeom prst="rect">
            <a:avLst/>
          </a:prstGeom>
          <a:noFill/>
          <a:ln>
            <a:noFill/>
          </a:ln>
        </p:spPr>
      </p:pic>
      <p:sp>
        <p:nvSpPr>
          <p:cNvPr id="5" name="文本框 4"/>
          <p:cNvSpPr txBox="1"/>
          <p:nvPr/>
        </p:nvSpPr>
        <p:spPr>
          <a:xfrm>
            <a:off x="8110855" y="3246120"/>
            <a:ext cx="1589405" cy="398780"/>
          </a:xfrm>
          <a:prstGeom prst="rect">
            <a:avLst/>
          </a:prstGeom>
          <a:noFill/>
          <a:ln w="9525">
            <a:noFill/>
          </a:ln>
        </p:spPr>
        <p:txBody>
          <a:bodyPr wrap="square">
            <a:spAutoFit/>
          </a:bodyPr>
          <a:p>
            <a:pPr indent="266700" algn="ctr">
              <a:buClrTx/>
              <a:buSzTx/>
              <a:buFontTx/>
            </a:pPr>
            <a:r>
              <a:rPr lang="en-US" sz="2000" b="0">
                <a:latin typeface="等线" panose="02010600030101010101" charset="-122"/>
                <a:ea typeface="等线" panose="02010600030101010101" charset="-122"/>
                <a:cs typeface="等线" panose="02010600030101010101" charset="-122"/>
              </a:rPr>
              <a:t>Visio</a:t>
            </a:r>
            <a:endParaRPr lang="en-US" sz="2000">
              <a:latin typeface="等线" panose="02010600030101010101" charset="-122"/>
              <a:ea typeface="等线" panose="02010600030101010101" charset="-122"/>
              <a:cs typeface="等线" panose="02010600030101010101" charset="-122"/>
            </a:endParaRPr>
          </a:p>
        </p:txBody>
      </p:sp>
      <p:grpSp>
        <p:nvGrpSpPr>
          <p:cNvPr id="6" name="组合 5"/>
          <p:cNvGrpSpPr/>
          <p:nvPr/>
        </p:nvGrpSpPr>
        <p:grpSpPr>
          <a:xfrm>
            <a:off x="3602355" y="197485"/>
            <a:ext cx="4987925" cy="1073785"/>
            <a:chOff x="3659868" y="841828"/>
            <a:chExt cx="4540704" cy="1074057"/>
          </a:xfrm>
        </p:grpSpPr>
        <p:sp>
          <p:nvSpPr>
            <p:cNvPr id="7" name="任意多边形 6"/>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659868" y="841828"/>
              <a:ext cx="4540704" cy="1074057"/>
              <a:chOff x="4429125" y="2685143"/>
              <a:chExt cx="4118758" cy="1182009"/>
            </a:xfrm>
          </p:grpSpPr>
          <p:sp>
            <p:nvSpPr>
              <p:cNvPr id="9"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0"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0" name="文本框 109"/>
            <p:cNvSpPr txBox="1"/>
            <p:nvPr/>
          </p:nvSpPr>
          <p:spPr>
            <a:xfrm>
              <a:off x="4324643" y="1208951"/>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构件图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接口</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0730" y="1271270"/>
            <a:ext cx="10296525" cy="2011680"/>
          </a:xfrm>
          <a:prstGeom prst="rect">
            <a:avLst/>
          </a:prstGeom>
          <a:noFill/>
          <a:ln w="9525">
            <a:noFill/>
          </a:ln>
        </p:spPr>
        <p:txBody>
          <a:bodyPr wrap="square">
            <a:spAutoFit/>
          </a:bodyPr>
          <a:p>
            <a:pPr indent="0">
              <a:lnSpc>
                <a:spcPct val="120000"/>
              </a:lnSpc>
            </a:pPr>
            <a:r>
              <a:rPr sz="2400" b="1">
                <a:latin typeface="等线" panose="02010600030101010101" charset="-122"/>
                <a:ea typeface="等线" panose="02010600030101010101" charset="-122"/>
                <a:cs typeface="等线" panose="02010600030101010101" charset="-122"/>
              </a:rPr>
              <a:t>4</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关系</a:t>
            </a:r>
            <a:r>
              <a:rPr lang="en-US" altLang="zh-CN" sz="2400" b="1" baseline="30000">
                <a:ea typeface="等线" panose="02010600030101010101" charset="-122"/>
                <a:sym typeface="+mn-ea"/>
              </a:rPr>
              <a:t>[5]</a:t>
            </a:r>
            <a:endParaRPr sz="2400" b="1">
              <a:latin typeface="等线" panose="02010600030101010101" charset="-122"/>
              <a:ea typeface="等线" panose="02010600030101010101" charset="-122"/>
              <a:cs typeface="等线" panose="02010600030101010101" charset="-122"/>
            </a:endParaRPr>
          </a:p>
          <a:p>
            <a:pPr indent="0">
              <a:lnSpc>
                <a:spcPct val="120000"/>
              </a:lnSpc>
            </a:pPr>
            <a:r>
              <a:rPr lang="en-US" b="0">
                <a:latin typeface="等线" panose="02010600030101010101" charset="-122"/>
                <a:ea typeface="等线" panose="02010600030101010101" charset="-122"/>
                <a:cs typeface="等线" panose="02010600030101010101" charset="-122"/>
              </a:rPr>
              <a:t>       </a:t>
            </a: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关系是事物之间的联系，在面向对象的建模中，最重要的关系是依赖，泛化，关联和实现，但构件图中使用最多的是依赖关系和实现关系。</a:t>
            </a:r>
            <a:endParaRPr sz="2000" b="0">
              <a:latin typeface="等线" panose="02010600030101010101" charset="-122"/>
              <a:ea typeface="等线" panose="02010600030101010101" charset="-122"/>
              <a:cs typeface="等线" panose="02010600030101010101" charset="-122"/>
            </a:endParaRPr>
          </a:p>
          <a:p>
            <a:pPr indent="0">
              <a:lnSpc>
                <a:spcPct val="120000"/>
              </a:lnSpc>
            </a:pPr>
            <a:r>
              <a:rPr lang="en-US" sz="2000">
                <a:latin typeface="等线" panose="02010600030101010101" charset="-122"/>
                <a:ea typeface="等线" panose="02010600030101010101" charset="-122"/>
                <a:cs typeface="等线" panose="02010600030101010101" charset="-122"/>
                <a:sym typeface="+mn-ea"/>
              </a:rPr>
              <a:t>        </a:t>
            </a:r>
            <a:r>
              <a:rPr sz="2000" b="0">
                <a:latin typeface="等线" panose="02010600030101010101" charset="-122"/>
                <a:ea typeface="等线" panose="02010600030101010101" charset="-122"/>
                <a:cs typeface="等线" panose="02010600030101010101" charset="-122"/>
              </a:rPr>
              <a:t>依赖关系是指组件依赖外部提供的接口（由组件到接口）。构件图中的依赖关系使用虚线箭头表示。</a:t>
            </a:r>
            <a:endParaRPr lang="zh-CN" altLang="en-US" sz="2000" b="0">
              <a:latin typeface="等线" panose="02010600030101010101" charset="-122"/>
              <a:ea typeface="等线" panose="02010600030101010101" charset="-122"/>
              <a:cs typeface="等线" panose="02010600030101010101" charset="-122"/>
            </a:endParaRPr>
          </a:p>
        </p:txBody>
      </p:sp>
      <p:pic>
        <p:nvPicPr>
          <p:cNvPr id="17" name="图片 15"/>
          <p:cNvPicPr>
            <a:picLocks noChangeAspect="1"/>
          </p:cNvPicPr>
          <p:nvPr/>
        </p:nvPicPr>
        <p:blipFill>
          <a:blip r:embed="rId1"/>
          <a:stretch>
            <a:fillRect/>
          </a:stretch>
        </p:blipFill>
        <p:spPr>
          <a:xfrm>
            <a:off x="4262755" y="3009900"/>
            <a:ext cx="5080000" cy="1537970"/>
          </a:xfrm>
          <a:prstGeom prst="rect">
            <a:avLst/>
          </a:prstGeom>
          <a:noFill/>
          <a:ln>
            <a:noFill/>
          </a:ln>
        </p:spPr>
      </p:pic>
      <p:sp>
        <p:nvSpPr>
          <p:cNvPr id="100" name="文本框 99"/>
          <p:cNvSpPr txBox="1"/>
          <p:nvPr/>
        </p:nvSpPr>
        <p:spPr>
          <a:xfrm>
            <a:off x="715010" y="4603115"/>
            <a:ext cx="10762615" cy="706755"/>
          </a:xfrm>
          <a:prstGeom prst="rect">
            <a:avLst/>
          </a:prstGeom>
          <a:noFill/>
          <a:ln w="9525">
            <a:noFill/>
          </a:ln>
        </p:spPr>
        <p:txBody>
          <a:bodyPr wrap="square">
            <a:spAutoFit/>
          </a:bodyPr>
          <a:p>
            <a:pPr indent="266700"/>
            <a:r>
              <a:rPr lang="zh-CN" sz="2000" b="0">
                <a:latin typeface="等线" panose="02010600030101010101" charset="-122"/>
                <a:ea typeface="等线" panose="02010600030101010101" charset="-122"/>
              </a:rPr>
              <a:t>实现关系是指组件向外部提供的服务。实现关系使用实线表示，实线关系多用于组件和接口之间，组件可以实现接口。</a:t>
            </a:r>
            <a:endParaRPr lang="zh-CN" altLang="en-US" sz="2000">
              <a:latin typeface="等线" panose="02010600030101010101" charset="-122"/>
              <a:ea typeface="等线" panose="02010600030101010101" charset="-122"/>
            </a:endParaRPr>
          </a:p>
        </p:txBody>
      </p:sp>
      <p:pic>
        <p:nvPicPr>
          <p:cNvPr id="18" name="图片 16"/>
          <p:cNvPicPr>
            <a:picLocks noChangeAspect="1"/>
          </p:cNvPicPr>
          <p:nvPr/>
        </p:nvPicPr>
        <p:blipFill>
          <a:blip r:embed="rId2"/>
          <a:stretch>
            <a:fillRect/>
          </a:stretch>
        </p:blipFill>
        <p:spPr>
          <a:xfrm>
            <a:off x="4649470" y="5040630"/>
            <a:ext cx="4147820" cy="1624965"/>
          </a:xfrm>
          <a:prstGeom prst="rect">
            <a:avLst/>
          </a:prstGeom>
          <a:noFill/>
          <a:ln>
            <a:noFill/>
          </a:ln>
        </p:spPr>
      </p:pic>
      <p:grpSp>
        <p:nvGrpSpPr>
          <p:cNvPr id="2" name="组合 1"/>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7" name="文本框 106"/>
            <p:cNvSpPr txBox="1"/>
            <p:nvPr/>
          </p:nvSpPr>
          <p:spPr>
            <a:xfrm>
              <a:off x="4324643" y="1208951"/>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构件图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接口</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0730" y="1650365"/>
            <a:ext cx="10296525" cy="534035"/>
          </a:xfrm>
          <a:prstGeom prst="rect">
            <a:avLst/>
          </a:prstGeom>
          <a:noFill/>
          <a:ln w="9525">
            <a:noFill/>
          </a:ln>
        </p:spPr>
        <p:txBody>
          <a:bodyPr wrap="square">
            <a:spAutoFit/>
          </a:bodyPr>
          <a:p>
            <a:pPr indent="0">
              <a:lnSpc>
                <a:spcPct val="120000"/>
              </a:lnSpc>
            </a:pPr>
            <a:r>
              <a:rPr sz="2400" b="1">
                <a:latin typeface="等线" panose="02010600030101010101" charset="-122"/>
                <a:ea typeface="等线" panose="02010600030101010101" charset="-122"/>
                <a:cs typeface="等线" panose="02010600030101010101" charset="-122"/>
              </a:rPr>
              <a:t>5</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构件图建模及应用</a:t>
            </a:r>
            <a:endParaRPr lang="zh-CN" altLang="en-US" sz="2000" b="1">
              <a:latin typeface="等线" panose="02010600030101010101" charset="-122"/>
              <a:ea typeface="等线" panose="02010600030101010101" charset="-122"/>
              <a:cs typeface="等线" panose="02010600030101010101" charset="-122"/>
            </a:endParaRPr>
          </a:p>
        </p:txBody>
      </p:sp>
      <p:pic>
        <p:nvPicPr>
          <p:cNvPr id="19" name="图片 17"/>
          <p:cNvPicPr>
            <a:picLocks noChangeAspect="1"/>
          </p:cNvPicPr>
          <p:nvPr/>
        </p:nvPicPr>
        <p:blipFill>
          <a:blip r:embed="rId1"/>
          <a:stretch>
            <a:fillRect/>
          </a:stretch>
        </p:blipFill>
        <p:spPr>
          <a:xfrm>
            <a:off x="760730" y="2184400"/>
            <a:ext cx="8371205" cy="4018280"/>
          </a:xfrm>
          <a:prstGeom prst="rect">
            <a:avLst/>
          </a:prstGeom>
          <a:noFill/>
          <a:ln>
            <a:noFill/>
          </a:ln>
        </p:spPr>
      </p:pic>
      <p:grpSp>
        <p:nvGrpSpPr>
          <p:cNvPr id="2" name="组合 1"/>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5" name="文本框 104"/>
            <p:cNvSpPr txBox="1"/>
            <p:nvPr/>
          </p:nvSpPr>
          <p:spPr>
            <a:xfrm>
              <a:off x="4324643" y="1208951"/>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构件图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接口</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825421" y="223338"/>
            <a:ext cx="4540704" cy="1074057"/>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078" y="1257118"/>
              <a:ext cx="3001645" cy="460375"/>
            </a:xfrm>
            <a:prstGeom prst="rect">
              <a:avLst/>
            </a:prstGeom>
            <a:noFill/>
          </p:spPr>
          <p:txBody>
            <a:bodyPr wrap="square" rtlCol="0">
              <a:spAutoFit/>
            </a:bodyPr>
            <a:lstStyle/>
            <a:p>
              <a:pPr algn="dist"/>
              <a:r>
                <a:rPr lang="zh-CN" altLang="en-US" sz="2400" b="1" dirty="0" smtClean="0">
                  <a:latin typeface="方正静蕾简体" panose="02000000000000000000" pitchFamily="2" charset="-122"/>
                  <a:ea typeface="方正静蕾简体" panose="02000000000000000000" pitchFamily="2" charset="-122"/>
                </a:rPr>
                <a:t>用例间的可视化表示</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3" name="文本框 2"/>
          <p:cNvSpPr txBox="1"/>
          <p:nvPr/>
        </p:nvSpPr>
        <p:spPr>
          <a:xfrm>
            <a:off x="450215" y="1273810"/>
            <a:ext cx="7052945" cy="5354320"/>
          </a:xfrm>
          <a:prstGeom prst="rect">
            <a:avLst/>
          </a:prstGeom>
          <a:noFill/>
          <a:ln w="9525">
            <a:noFill/>
          </a:ln>
        </p:spPr>
        <p:txBody>
          <a:bodyPr wrap="square">
            <a:spAutoFit/>
          </a:bodyPr>
          <a:p>
            <a:pPr indent="0">
              <a:lnSpc>
                <a:spcPct val="150000"/>
              </a:lnSpc>
            </a:pPr>
            <a:r>
              <a:rPr lang="en-US" altLang="zh-CN" sz="2800" b="1">
                <a:ea typeface="等线" panose="02010600030101010101" charset="-122"/>
              </a:rPr>
              <a:t>1.</a:t>
            </a:r>
            <a:r>
              <a:rPr lang="zh-CN" sz="2800" b="1">
                <a:ea typeface="等线" panose="02010600030101010101" charset="-122"/>
              </a:rPr>
              <a:t>包含关系</a:t>
            </a:r>
            <a:endParaRPr lang="en-US" sz="1200" b="0">
              <a:latin typeface="等线" panose="02010600030101010101" charset="-122"/>
              <a:cs typeface="Times New Roman" panose="02020603050405020304" charset="0"/>
            </a:endParaRPr>
          </a:p>
          <a:p>
            <a:pPr indent="0">
              <a:lnSpc>
                <a:spcPct val="150000"/>
              </a:lnSpc>
            </a:pPr>
            <a:r>
              <a:rPr lang="en-US" altLang="zh-CN" sz="1200" b="0">
                <a:ea typeface="等线" panose="02010600030101010101" charset="-122"/>
              </a:rPr>
              <a:t>         </a:t>
            </a:r>
            <a:r>
              <a:rPr lang="zh-CN" sz="2000" b="0">
                <a:ea typeface="等线" panose="02010600030101010101" charset="-122"/>
              </a:rPr>
              <a:t>包含关系指的是两个用例之间的关系，其中一个用例称为基本用例（</a:t>
            </a:r>
            <a:r>
              <a:rPr lang="en-US" sz="2000" b="0">
                <a:latin typeface="等线" panose="02010600030101010101" charset="-122"/>
              </a:rPr>
              <a:t>Base</a:t>
            </a:r>
            <a:r>
              <a:rPr lang="en-US" sz="2000" b="0">
                <a:latin typeface="等线" panose="02010600030101010101" charset="-122"/>
                <a:cs typeface="Times New Roman" panose="02020603050405020304" charset="0"/>
              </a:rPr>
              <a:t> </a:t>
            </a:r>
            <a:r>
              <a:rPr lang="en-US" sz="2000" b="0">
                <a:latin typeface="等线" panose="02010600030101010101" charset="-122"/>
              </a:rPr>
              <a:t>Use</a:t>
            </a:r>
            <a:r>
              <a:rPr lang="en-US" sz="2000" b="0">
                <a:latin typeface="等线" panose="02010600030101010101" charset="-122"/>
                <a:cs typeface="Times New Roman" panose="02020603050405020304" charset="0"/>
              </a:rPr>
              <a:t> </a:t>
            </a:r>
            <a:r>
              <a:rPr lang="zh-CN" sz="2000" b="0">
                <a:ea typeface="等线" panose="02010600030101010101" charset="-122"/>
              </a:rPr>
              <a:t>Case）的行为</a:t>
            </a:r>
            <a:r>
              <a:rPr lang="zh-CN" sz="2000" b="0">
                <a:solidFill>
                  <a:srgbClr val="FF0000"/>
                </a:solidFill>
                <a:ea typeface="等线" panose="02010600030101010101" charset="-122"/>
              </a:rPr>
              <a:t>包含</a:t>
            </a:r>
            <a:r>
              <a:rPr lang="zh-CN" sz="2000" b="0">
                <a:ea typeface="等线" panose="02010600030101010101" charset="-122"/>
              </a:rPr>
              <a:t>另一个用例，称为包含用例（Inclusion</a:t>
            </a:r>
            <a:r>
              <a:rPr lang="en-US" sz="2000" b="0">
                <a:latin typeface="等线" panose="02010600030101010101" charset="-122"/>
                <a:cs typeface="Times New Roman" panose="02020603050405020304" charset="0"/>
              </a:rPr>
              <a:t> </a:t>
            </a:r>
            <a:r>
              <a:rPr lang="en-US" sz="2000" b="0">
                <a:latin typeface="等线" panose="02010600030101010101" charset="-122"/>
              </a:rPr>
              <a:t>Use</a:t>
            </a:r>
            <a:r>
              <a:rPr lang="en-US" sz="2000" b="0">
                <a:latin typeface="等线" panose="02010600030101010101" charset="-122"/>
                <a:cs typeface="Times New Roman" panose="02020603050405020304" charset="0"/>
              </a:rPr>
              <a:t> </a:t>
            </a:r>
            <a:r>
              <a:rPr lang="zh-CN" sz="2000" b="0">
                <a:ea typeface="等线" panose="02010600030101010101" charset="-122"/>
              </a:rPr>
              <a:t>Case）的行为。基本用例会用到包含用例，表示基本用例中重用包含用例中的步骤。</a:t>
            </a:r>
            <a:endParaRPr lang="zh-CN" sz="2000" b="0">
              <a:ea typeface="等线" panose="02010600030101010101" charset="-122"/>
            </a:endParaRPr>
          </a:p>
          <a:p>
            <a:pPr indent="0">
              <a:lnSpc>
                <a:spcPct val="150000"/>
              </a:lnSpc>
            </a:pPr>
            <a:endParaRPr lang="zh-CN" sz="2000" b="0">
              <a:ea typeface="等线" panose="02010600030101010101" charset="-122"/>
            </a:endParaRPr>
          </a:p>
          <a:p>
            <a:pPr indent="0">
              <a:lnSpc>
                <a:spcPct val="150000"/>
              </a:lnSpc>
            </a:pPr>
            <a:r>
              <a:rPr lang="zh-CN" sz="2000" b="0">
                <a:ea typeface="等线" panose="02010600030101010101" charset="-122"/>
              </a:rPr>
              <a:t>在UML图中，使用带虚线箭头表示，并在线上标有&lt;</a:t>
            </a:r>
            <a:r>
              <a:rPr lang="en-US" sz="2000" b="0">
                <a:latin typeface="等线" panose="02010600030101010101" charset="-122"/>
                <a:cs typeface="Times New Roman" panose="02020603050405020304" charset="0"/>
              </a:rPr>
              <a:t>&lt;include&gt;&gt;</a:t>
            </a:r>
            <a:r>
              <a:rPr lang="zh-CN" sz="2000" b="0">
                <a:ea typeface="等线" panose="02010600030101010101" charset="-122"/>
              </a:rPr>
              <a:t>。</a:t>
            </a:r>
            <a:endParaRPr lang="zh-CN" sz="2000" b="0">
              <a:ea typeface="等线" panose="02010600030101010101" charset="-122"/>
            </a:endParaRPr>
          </a:p>
          <a:p>
            <a:pPr indent="0">
              <a:lnSpc>
                <a:spcPct val="150000"/>
              </a:lnSpc>
            </a:pPr>
            <a:endParaRPr lang="en-US" sz="2000" b="0">
              <a:latin typeface="等线" panose="02010600030101010101" charset="-122"/>
              <a:cs typeface="Times New Roman" panose="02020603050405020304" charset="0"/>
            </a:endParaRPr>
          </a:p>
          <a:p>
            <a:pPr indent="0">
              <a:lnSpc>
                <a:spcPct val="150000"/>
              </a:lnSpc>
            </a:pPr>
            <a:r>
              <a:rPr lang="en-US" altLang="zh-CN" sz="2000" b="0">
                <a:ea typeface="等线" panose="02010600030101010101" charset="-122"/>
              </a:rPr>
              <a:t>         </a:t>
            </a:r>
            <a:r>
              <a:rPr lang="zh-CN" sz="2000" b="0">
                <a:ea typeface="等线" panose="02010600030101010101" charset="-122"/>
              </a:rPr>
              <a:t>在包含关系中，箭头方向是从</a:t>
            </a:r>
            <a:r>
              <a:rPr lang="zh-CN" sz="2000" b="0">
                <a:solidFill>
                  <a:srgbClr val="FF0000"/>
                </a:solidFill>
                <a:ea typeface="等线" panose="02010600030101010101" charset="-122"/>
              </a:rPr>
              <a:t>基本用例</a:t>
            </a:r>
            <a:r>
              <a:rPr lang="zh-CN" sz="2000" b="0">
                <a:ea typeface="等线" panose="02010600030101010101" charset="-122"/>
              </a:rPr>
              <a:t>到</a:t>
            </a:r>
            <a:r>
              <a:rPr lang="zh-CN" sz="2000" b="0">
                <a:solidFill>
                  <a:srgbClr val="FF0000"/>
                </a:solidFill>
                <a:ea typeface="等线" panose="02010600030101010101" charset="-122"/>
              </a:rPr>
              <a:t>包含用例</a:t>
            </a:r>
            <a:r>
              <a:rPr lang="zh-CN" sz="2000" b="0">
                <a:ea typeface="等线" panose="02010600030101010101" charset="-122"/>
              </a:rPr>
              <a:t>，即基本用例是</a:t>
            </a:r>
            <a:r>
              <a:rPr lang="zh-CN" sz="2000" b="0">
                <a:solidFill>
                  <a:srgbClr val="FF0000"/>
                </a:solidFill>
                <a:ea typeface="等线" panose="02010600030101010101" charset="-122"/>
              </a:rPr>
              <a:t>依赖于</a:t>
            </a:r>
            <a:r>
              <a:rPr lang="zh-CN" sz="2000" b="0">
                <a:ea typeface="等线" panose="02010600030101010101" charset="-122"/>
              </a:rPr>
              <a:t>包含用例的。</a:t>
            </a:r>
            <a:endParaRPr lang="zh-CN" altLang="en-US" sz="2000" b="0">
              <a:ea typeface="等线"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99835" y="3279140"/>
            <a:ext cx="5730240" cy="243141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8985" y="1375410"/>
            <a:ext cx="10296525" cy="1642110"/>
          </a:xfrm>
          <a:prstGeom prst="rect">
            <a:avLst/>
          </a:prstGeom>
          <a:noFill/>
          <a:ln w="9525">
            <a:noFill/>
          </a:ln>
        </p:spPr>
        <p:txBody>
          <a:bodyPr wrap="square">
            <a:spAutoFit/>
          </a:bodyPr>
          <a:p>
            <a:pPr indent="0">
              <a:lnSpc>
                <a:spcPct val="120000"/>
              </a:lnSpc>
            </a:pPr>
            <a:r>
              <a:rPr lang="zh-CN" sz="2400" b="1">
                <a:latin typeface="等线" panose="02010600030101010101" charset="-122"/>
                <a:ea typeface="等线" panose="02010600030101010101" charset="-122"/>
                <a:cs typeface="等线" panose="02010600030101010101" charset="-122"/>
              </a:rPr>
              <a:t>举例：</a:t>
            </a:r>
            <a:r>
              <a:rPr sz="2400" b="0">
                <a:latin typeface="等线" panose="02010600030101010101" charset="-122"/>
                <a:ea typeface="等线" panose="02010600030101010101" charset="-122"/>
                <a:cs typeface="等线" panose="02010600030101010101" charset="-122"/>
              </a:rPr>
              <a:t>在线酒店预订子系统示例</a:t>
            </a:r>
            <a:endParaRPr sz="2400" b="0">
              <a:latin typeface="等线" panose="02010600030101010101" charset="-122"/>
              <a:ea typeface="等线" panose="02010600030101010101" charset="-122"/>
              <a:cs typeface="等线" panose="02010600030101010101" charset="-122"/>
            </a:endParaRPr>
          </a:p>
          <a:p>
            <a:pPr indent="0">
              <a:lnSpc>
                <a:spcPct val="12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将整个“在线酒店预订子系统”作为一个构件，考虑其对外接口并确定子系统对外的接口。显然它首先需要提供用户界面;其次还需要与加盟的酒店系统连接，完成预订工作，就是提供了接入和输出接口。如图8.9所示</a:t>
            </a:r>
            <a:endParaRPr lang="zh-CN" altLang="en-US" sz="2000" b="0">
              <a:latin typeface="等线" panose="02010600030101010101" charset="-122"/>
              <a:ea typeface="等线" panose="02010600030101010101" charset="-122"/>
              <a:cs typeface="等线" panose="02010600030101010101" charset="-122"/>
            </a:endParaRPr>
          </a:p>
        </p:txBody>
      </p:sp>
      <p:pic>
        <p:nvPicPr>
          <p:cNvPr id="20" name="图片 18"/>
          <p:cNvPicPr>
            <a:picLocks noChangeAspect="1"/>
          </p:cNvPicPr>
          <p:nvPr/>
        </p:nvPicPr>
        <p:blipFill>
          <a:blip r:embed="rId1"/>
          <a:stretch>
            <a:fillRect/>
          </a:stretch>
        </p:blipFill>
        <p:spPr>
          <a:xfrm>
            <a:off x="1369060" y="3017520"/>
            <a:ext cx="3742690" cy="3742690"/>
          </a:xfrm>
          <a:prstGeom prst="rect">
            <a:avLst/>
          </a:prstGeom>
          <a:noFill/>
          <a:ln>
            <a:noFill/>
          </a:ln>
        </p:spPr>
      </p:pic>
      <p:grpSp>
        <p:nvGrpSpPr>
          <p:cNvPr id="2" name="组合 1"/>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5" name="文本框 104"/>
            <p:cNvSpPr txBox="1"/>
            <p:nvPr/>
          </p:nvSpPr>
          <p:spPr>
            <a:xfrm>
              <a:off x="4324643" y="1208951"/>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构件图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接口</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6280" y="1359535"/>
            <a:ext cx="10975340" cy="1014730"/>
          </a:xfrm>
          <a:prstGeom prst="rect">
            <a:avLst/>
          </a:prstGeom>
          <a:noFill/>
          <a:ln w="9525">
            <a:noFill/>
          </a:ln>
        </p:spPr>
        <p:txBody>
          <a:bodyPr wrap="square">
            <a:spAutoFit/>
          </a:bodyPr>
          <a:p>
            <a:pPr indent="266700"/>
            <a:r>
              <a:rPr lang="zh-CN" sz="2000" b="0">
                <a:latin typeface="等线" panose="02010600030101010101" charset="-122"/>
                <a:ea typeface="等线" panose="02010600030101010101" charset="-122"/>
                <a:cs typeface="等线" panose="02010600030101010101" charset="-122"/>
              </a:rPr>
              <a:t>图</a:t>
            </a:r>
            <a:r>
              <a:rPr lang="en-US" sz="2000" b="0">
                <a:latin typeface="等线" panose="02010600030101010101" charset="-122"/>
                <a:ea typeface="等线" panose="02010600030101010101" charset="-122"/>
                <a:cs typeface="等线" panose="02010600030101010101" charset="-122"/>
              </a:rPr>
              <a:t>8.10 </a:t>
            </a:r>
            <a:r>
              <a:rPr lang="zh-CN" sz="2000" b="0">
                <a:latin typeface="等线" panose="02010600030101010101" charset="-122"/>
                <a:ea typeface="等线" panose="02010600030101010101" charset="-122"/>
                <a:cs typeface="等线" panose="02010600030101010101" charset="-122"/>
              </a:rPr>
              <a:t>显示如何确定子组件和接口，显然要有一个组件来实现用户界面，一个组件来完成与酒店系统的连接和预订，另外还应该有一个负责将用户的需求与酒店的供给进行匹配的“调度程序”子组件。</a:t>
            </a:r>
            <a:endParaRPr lang="zh-CN" altLang="en-US" sz="2000">
              <a:latin typeface="等线" panose="02010600030101010101" charset="-122"/>
              <a:ea typeface="等线" panose="02010600030101010101" charset="-122"/>
              <a:cs typeface="等线" panose="02010600030101010101" charset="-122"/>
            </a:endParaRPr>
          </a:p>
        </p:txBody>
      </p:sp>
      <p:pic>
        <p:nvPicPr>
          <p:cNvPr id="4" name="图片 19"/>
          <p:cNvPicPr>
            <a:picLocks noChangeAspect="1"/>
          </p:cNvPicPr>
          <p:nvPr/>
        </p:nvPicPr>
        <p:blipFill>
          <a:blip r:embed="rId1"/>
          <a:stretch>
            <a:fillRect/>
          </a:stretch>
        </p:blipFill>
        <p:spPr>
          <a:xfrm>
            <a:off x="1734820" y="2463800"/>
            <a:ext cx="5748655" cy="4238625"/>
          </a:xfrm>
          <a:prstGeom prst="rect">
            <a:avLst/>
          </a:prstGeom>
          <a:noFill/>
          <a:ln>
            <a:noFill/>
          </a:ln>
        </p:spPr>
      </p:pic>
      <p:grpSp>
        <p:nvGrpSpPr>
          <p:cNvPr id="3" name="组合 2"/>
          <p:cNvGrpSpPr/>
          <p:nvPr/>
        </p:nvGrpSpPr>
        <p:grpSpPr>
          <a:xfrm>
            <a:off x="3602355" y="197485"/>
            <a:ext cx="4987925" cy="1073785"/>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5" name="文本框 104"/>
            <p:cNvSpPr txBox="1"/>
            <p:nvPr/>
          </p:nvSpPr>
          <p:spPr>
            <a:xfrm>
              <a:off x="4324643" y="1208951"/>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构件图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接口</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59764"/>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rPr>
                <a:t>部署图</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1999615"/>
          </a:xfrm>
          <a:prstGeom prst="rect">
            <a:avLst/>
          </a:prstGeom>
          <a:noFill/>
          <a:ln w="9525">
            <a:noFill/>
          </a:ln>
        </p:spPr>
        <p:txBody>
          <a:bodyPr wrap="square">
            <a:spAutoFit/>
          </a:bodyPr>
          <a:p>
            <a:pPr indent="266700"/>
            <a:r>
              <a:rPr sz="2400" b="1">
                <a:latin typeface="等线" panose="02010600030101010101" charset="-122"/>
                <a:ea typeface="等线" panose="02010600030101010101" charset="-122"/>
                <a:cs typeface="等线" panose="02010600030101010101" charset="-122"/>
              </a:rPr>
              <a:t>1</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部署图概述</a:t>
            </a:r>
            <a:endParaRPr sz="2400" b="1">
              <a:latin typeface="等线" panose="02010600030101010101" charset="-122"/>
              <a:ea typeface="等线" panose="02010600030101010101" charset="-122"/>
              <a:cs typeface="等线" panose="02010600030101010101" charset="-122"/>
            </a:endParaRPr>
          </a:p>
          <a:p>
            <a:pPr indent="266700"/>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部署图（Deployment Diagram)用于静态建模，是表示运行时过程节点(Node）结构、组件实例及其对象结构的图。展示了第8.1节构件图中所提到的组件如何在系统硬件上部署，以及各个硬件部件如何相互连接。UML部署图显示了基于计算机系统的物理体系结构。它可以描述计算机，展示它们之间的连接，以及驻留在每台机器中的软件。每台计算机用一个立方体来表示，立方体之间的连线表示这些计算机之间的通信关系。图8.13是部署图的一个例子。</a:t>
            </a:r>
            <a:endParaRPr lang="zh-CN" altLang="en-US" sz="2000">
              <a:latin typeface="等线" panose="02010600030101010101" charset="-122"/>
              <a:ea typeface="等线" panose="02010600030101010101" charset="-122"/>
              <a:cs typeface="等线" panose="02010600030101010101" charset="-122"/>
            </a:endParaRPr>
          </a:p>
        </p:txBody>
      </p:sp>
      <p:pic>
        <p:nvPicPr>
          <p:cNvPr id="23" name="图片 21"/>
          <p:cNvPicPr>
            <a:picLocks noChangeAspect="1"/>
          </p:cNvPicPr>
          <p:nvPr/>
        </p:nvPicPr>
        <p:blipFill>
          <a:blip r:embed="rId1"/>
          <a:stretch>
            <a:fillRect/>
          </a:stretch>
        </p:blipFill>
        <p:spPr>
          <a:xfrm>
            <a:off x="714375" y="3570605"/>
            <a:ext cx="4491990" cy="2260600"/>
          </a:xfrm>
          <a:prstGeom prst="rect">
            <a:avLst/>
          </a:prstGeom>
          <a:noFill/>
          <a:ln>
            <a:noFill/>
          </a:ln>
        </p:spPr>
      </p:pic>
      <p:sp>
        <p:nvSpPr>
          <p:cNvPr id="100" name="文本框 99"/>
          <p:cNvSpPr txBox="1"/>
          <p:nvPr/>
        </p:nvSpPr>
        <p:spPr>
          <a:xfrm>
            <a:off x="5104130" y="3359150"/>
            <a:ext cx="6587490" cy="706755"/>
          </a:xfrm>
          <a:prstGeom prst="rect">
            <a:avLst/>
          </a:prstGeom>
          <a:noFill/>
          <a:ln w="9525">
            <a:noFill/>
          </a:ln>
        </p:spPr>
        <p:txBody>
          <a:bodyPr wrap="square">
            <a:spAutoFit/>
          </a:bodyPr>
          <a:p>
            <a:pPr indent="266700" algn="just"/>
            <a:r>
              <a:rPr lang="zh-CN" sz="2000" b="0">
                <a:latin typeface="等线" panose="02010600030101010101" charset="-122"/>
                <a:ea typeface="等线" panose="02010600030101010101" charset="-122"/>
                <a:cs typeface="等线" panose="02010600030101010101" charset="-122"/>
              </a:rPr>
              <a:t>构成部署图的元素主要是节点</a:t>
            </a:r>
            <a:r>
              <a:rPr lang="en-US" sz="2000" b="0">
                <a:latin typeface="等线" panose="02010600030101010101" charset="-122"/>
                <a:ea typeface="等线" panose="02010600030101010101" charset="-122"/>
                <a:cs typeface="等线" panose="02010600030101010101" charset="-122"/>
              </a:rPr>
              <a:t>(Node</a:t>
            </a:r>
            <a:r>
              <a:rPr lang="zh-CN" sz="2000" b="0">
                <a:latin typeface="等线" panose="02010600030101010101" charset="-122"/>
                <a:ea typeface="等线" panose="02010600030101010101" charset="-122"/>
                <a:cs typeface="等线" panose="02010600030101010101" charset="-122"/>
              </a:rPr>
              <a:t>）、组件</a:t>
            </a:r>
            <a:r>
              <a:rPr lang="en-US" sz="2000" b="0">
                <a:latin typeface="等线" panose="02010600030101010101" charset="-122"/>
                <a:ea typeface="等线" panose="02010600030101010101" charset="-122"/>
                <a:cs typeface="等线" panose="02010600030101010101" charset="-122"/>
              </a:rPr>
              <a:t>(Component</a:t>
            </a:r>
            <a:r>
              <a:rPr lang="zh-CN" sz="2000" b="0">
                <a:latin typeface="等线" panose="02010600030101010101" charset="-122"/>
                <a:ea typeface="等线" panose="02010600030101010101" charset="-122"/>
                <a:cs typeface="等线" panose="02010600030101010101" charset="-122"/>
              </a:rPr>
              <a:t>）和关系（</a:t>
            </a:r>
            <a:r>
              <a:rPr lang="en-US" sz="2000" b="0">
                <a:latin typeface="等线" panose="02010600030101010101" charset="-122"/>
                <a:ea typeface="等线" panose="02010600030101010101" charset="-122"/>
                <a:cs typeface="等线" panose="02010600030101010101" charset="-122"/>
              </a:rPr>
              <a:t>Relationship)</a:t>
            </a:r>
            <a:r>
              <a:rPr lang="zh-CN" sz="2000" b="0">
                <a:latin typeface="等线" panose="02010600030101010101" charset="-122"/>
                <a:ea typeface="等线" panose="02010600030101010101" charset="-122"/>
                <a:cs typeface="等线" panose="02010600030101010101" charset="-122"/>
              </a:rPr>
              <a:t>。</a:t>
            </a:r>
            <a:endParaRPr lang="zh-CN" altLang="en-US" sz="2000">
              <a:latin typeface="等线" panose="02010600030101010101" charset="-122"/>
              <a:ea typeface="等线" panose="02010600030101010101" charset="-122"/>
              <a:cs typeface="等线" panose="02010600030101010101" charset="-122"/>
            </a:endParaRPr>
          </a:p>
        </p:txBody>
      </p:sp>
      <p:pic>
        <p:nvPicPr>
          <p:cNvPr id="25" name="图片 23"/>
          <p:cNvPicPr>
            <a:picLocks noChangeAspect="1"/>
          </p:cNvPicPr>
          <p:nvPr/>
        </p:nvPicPr>
        <p:blipFill>
          <a:blip r:embed="rId2"/>
          <a:stretch>
            <a:fillRect/>
          </a:stretch>
        </p:blipFill>
        <p:spPr>
          <a:xfrm>
            <a:off x="5213985" y="4065905"/>
            <a:ext cx="6428740" cy="264731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9535"/>
            <a:ext cx="10975340" cy="2676525"/>
          </a:xfrm>
          <a:prstGeom prst="rect">
            <a:avLst/>
          </a:prstGeom>
          <a:noFill/>
          <a:ln w="9525">
            <a:noFill/>
          </a:ln>
        </p:spPr>
        <p:txBody>
          <a:bodyPr wrap="square">
            <a:spAutoFit/>
          </a:bodyPr>
          <a:p>
            <a:pPr indent="0" fontAlgn="auto"/>
            <a:r>
              <a:rPr lang="en-US" sz="2400" b="1">
                <a:latin typeface="等线" panose="02010600030101010101" charset="-122"/>
                <a:ea typeface="等线" panose="02010600030101010101" charset="-122"/>
                <a:cs typeface="等线" panose="02010600030101010101" charset="-122"/>
              </a:rPr>
              <a:t>2.</a:t>
            </a:r>
            <a:r>
              <a:rPr sz="2400" b="1">
                <a:latin typeface="等线" panose="02010600030101010101" charset="-122"/>
                <a:ea typeface="等线" panose="02010600030101010101" charset="-122"/>
                <a:cs typeface="等线" panose="02010600030101010101" charset="-122"/>
              </a:rPr>
              <a:t>1</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结点介绍</a:t>
            </a:r>
            <a:endParaRPr sz="2400" b="1">
              <a:latin typeface="等线" panose="02010600030101010101" charset="-122"/>
              <a:ea typeface="等线" panose="02010600030101010101" charset="-122"/>
              <a:cs typeface="等线" panose="02010600030101010101" charset="-122"/>
            </a:endParaRPr>
          </a:p>
          <a:p>
            <a:pPr indent="0" fontAlgn="auto"/>
            <a:r>
              <a:rPr lang="en-US" sz="24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结点是存在于运行时并代表一项计算资源的物理元素，一般至少拥有一些内存，而且通常具有处理能力。它一般用于对执行处理或计算的资源建模，通常具有如下两方面内容:能力(如基本内存、计算能力和二级存储器）和位置（在所有必需的地方均可得到）。在建模过程中，可以把结点分成两种类型:处理器（Processor）和设备（Device）。</a:t>
            </a:r>
            <a:endParaRPr sz="2000" b="0">
              <a:latin typeface="等线" panose="02010600030101010101" charset="-122"/>
              <a:ea typeface="等线" panose="02010600030101010101" charset="-122"/>
              <a:cs typeface="等线" panose="02010600030101010101" charset="-122"/>
            </a:endParaRPr>
          </a:p>
          <a:p>
            <a:pPr indent="266700"/>
            <a:r>
              <a:rPr sz="2000" b="0">
                <a:latin typeface="等线" panose="02010600030101010101" charset="-122"/>
                <a:ea typeface="等线" panose="02010600030101010101" charset="-122"/>
                <a:cs typeface="等线" panose="02010600030101010101" charset="-122"/>
              </a:rPr>
              <a:t>在UML1.x中，处理器(Processor）是能够执行软件组件、具有计算能力的结点。设备（Device）是不能执行软件组件的外围硬件，没有计算能力的结点，通常是通过其接口为外界提供某种服务，例如打印机、扫描仪等都是设备。尽管这种区分并没有在UML 1.x中形式化，但是它很有用。</a:t>
            </a:r>
            <a:endParaRPr lang="zh-CN" altLang="en-US" sz="2000" b="0">
              <a:latin typeface="等线" panose="02010600030101010101" charset="-122"/>
              <a:ea typeface="等线" panose="02010600030101010101" charset="-122"/>
              <a:cs typeface="等线" panose="02010600030101010101" charset="-122"/>
            </a:endParaRPr>
          </a:p>
        </p:txBody>
      </p:sp>
      <p:pic>
        <p:nvPicPr>
          <p:cNvPr id="26" name="图片 24"/>
          <p:cNvPicPr>
            <a:picLocks noChangeAspect="1"/>
          </p:cNvPicPr>
          <p:nvPr/>
        </p:nvPicPr>
        <p:blipFill>
          <a:blip r:embed="rId1"/>
          <a:stretch>
            <a:fillRect/>
          </a:stretch>
        </p:blipFill>
        <p:spPr>
          <a:xfrm>
            <a:off x="1816735" y="4017645"/>
            <a:ext cx="7557135" cy="274701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6280" y="1359535"/>
            <a:ext cx="10975340" cy="1198880"/>
          </a:xfrm>
          <a:prstGeom prst="rect">
            <a:avLst/>
          </a:prstGeom>
          <a:noFill/>
          <a:ln w="9525">
            <a:noFill/>
          </a:ln>
        </p:spPr>
        <p:txBody>
          <a:bodyPr wrap="square">
            <a:spAutoFit/>
          </a:bodyPr>
          <a:p>
            <a:pPr indent="266700"/>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在UML2.0中用立方体来表示一个结点(与UML 1.x例图一样)。UML 2.0正式地把一个设备定义为一个执行工件(Artifact)的结点。为结点起一个名字，并添加关键字&lt;&lt;device&gt;&gt;来指明节点类型。图8.14显示了一个节点。</a:t>
            </a:r>
            <a:endParaRPr lang="zh-CN" altLang="en-US" sz="2000" b="0">
              <a:latin typeface="等线" panose="02010600030101010101" charset="-122"/>
              <a:ea typeface="等线" panose="02010600030101010101" charset="-122"/>
              <a:cs typeface="等线" panose="02010600030101010101" charset="-122"/>
            </a:endParaRPr>
          </a:p>
        </p:txBody>
      </p:sp>
      <p:pic>
        <p:nvPicPr>
          <p:cNvPr id="27" name="图片 25"/>
          <p:cNvPicPr>
            <a:picLocks noChangeAspect="1"/>
          </p:cNvPicPr>
          <p:nvPr/>
        </p:nvPicPr>
        <p:blipFill>
          <a:blip r:embed="rId1"/>
          <a:stretch>
            <a:fillRect/>
          </a:stretch>
        </p:blipFill>
        <p:spPr>
          <a:xfrm>
            <a:off x="716280" y="2558415"/>
            <a:ext cx="3204845" cy="1557655"/>
          </a:xfrm>
          <a:prstGeom prst="rect">
            <a:avLst/>
          </a:prstGeom>
          <a:noFill/>
          <a:ln>
            <a:noFill/>
          </a:ln>
        </p:spPr>
      </p:pic>
      <p:sp>
        <p:nvSpPr>
          <p:cNvPr id="100" name="文本框 99"/>
          <p:cNvSpPr txBox="1"/>
          <p:nvPr/>
        </p:nvSpPr>
        <p:spPr>
          <a:xfrm>
            <a:off x="4318635" y="2921635"/>
            <a:ext cx="6935470" cy="1014730"/>
          </a:xfrm>
          <a:prstGeom prst="rect">
            <a:avLst/>
          </a:prstGeom>
          <a:noFill/>
          <a:ln w="9525">
            <a:noFill/>
          </a:ln>
        </p:spPr>
        <p:txBody>
          <a:bodyPr wrap="square">
            <a:spAutoFit/>
          </a:bodyPr>
          <a:p>
            <a:pPr indent="266700" algn="just"/>
            <a:r>
              <a:rPr lang="zh-CN" sz="2000" b="0">
                <a:latin typeface="等线" panose="02010600030101010101" charset="-122"/>
                <a:ea typeface="等线" panose="02010600030101010101" charset="-122"/>
                <a:cs typeface="等线" panose="02010600030101010101" charset="-122"/>
              </a:rPr>
              <a:t>注：在</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和</a:t>
            </a:r>
            <a:r>
              <a:rPr lang="en-US" sz="2000" b="0">
                <a:latin typeface="等线" panose="02010600030101010101" charset="-122"/>
                <a:ea typeface="等线" panose="02010600030101010101" charset="-122"/>
                <a:cs typeface="等线" panose="02010600030101010101" charset="-122"/>
              </a:rPr>
              <a:t>starUML4.0</a:t>
            </a:r>
            <a:r>
              <a:rPr lang="zh-CN" sz="2000" b="0">
                <a:latin typeface="等线" panose="02010600030101010101" charset="-122"/>
                <a:ea typeface="等线" panose="02010600030101010101" charset="-122"/>
                <a:cs typeface="等线" panose="02010600030101010101" charset="-122"/>
              </a:rPr>
              <a:t>中，部署图中结点的表示是基本上一致的，但是</a:t>
            </a:r>
            <a:r>
              <a:rPr lang="en-US" sz="2000" b="0">
                <a:latin typeface="等线" panose="02010600030101010101" charset="-122"/>
                <a:ea typeface="等线" panose="02010600030101010101" charset="-122"/>
                <a:cs typeface="等线" panose="02010600030101010101" charset="-122"/>
              </a:rPr>
              <a:t>starUML</a:t>
            </a:r>
            <a:r>
              <a:rPr lang="zh-CN" sz="2000" b="0">
                <a:latin typeface="等线" panose="02010600030101010101" charset="-122"/>
                <a:ea typeface="等线" panose="02010600030101010101" charset="-122"/>
                <a:cs typeface="等线" panose="02010600030101010101" charset="-122"/>
              </a:rPr>
              <a:t>相对</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较为简单，</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更贴近</a:t>
            </a:r>
            <a:r>
              <a:rPr lang="en-US" sz="2000" b="0">
                <a:latin typeface="等线" panose="02010600030101010101" charset="-122"/>
                <a:ea typeface="等线" panose="02010600030101010101" charset="-122"/>
                <a:cs typeface="等线" panose="02010600030101010101" charset="-122"/>
              </a:rPr>
              <a:t>UML</a:t>
            </a:r>
            <a:r>
              <a:rPr lang="zh-CN" sz="2000" b="0">
                <a:latin typeface="等线" panose="02010600030101010101" charset="-122"/>
                <a:ea typeface="等线" panose="02010600030101010101" charset="-122"/>
                <a:cs typeface="等线" panose="02010600030101010101" charset="-122"/>
              </a:rPr>
              <a:t>书本。</a:t>
            </a:r>
            <a:endParaRPr lang="zh-CN" altLang="en-US" sz="2000">
              <a:latin typeface="等线" panose="02010600030101010101" charset="-122"/>
              <a:ea typeface="等线" panose="02010600030101010101" charset="-122"/>
              <a:cs typeface="等线" panose="02010600030101010101" charset="-122"/>
            </a:endParaRPr>
          </a:p>
        </p:txBody>
      </p:sp>
      <p:pic>
        <p:nvPicPr>
          <p:cNvPr id="35" name="图片 33"/>
          <p:cNvPicPr>
            <a:picLocks noChangeAspect="1"/>
          </p:cNvPicPr>
          <p:nvPr/>
        </p:nvPicPr>
        <p:blipFill>
          <a:blip r:embed="rId2"/>
          <a:stretch>
            <a:fillRect/>
          </a:stretch>
        </p:blipFill>
        <p:spPr>
          <a:xfrm>
            <a:off x="4538345" y="4322445"/>
            <a:ext cx="3261360" cy="1760220"/>
          </a:xfrm>
          <a:prstGeom prst="rect">
            <a:avLst/>
          </a:prstGeom>
          <a:noFill/>
          <a:ln>
            <a:noFill/>
          </a:ln>
        </p:spPr>
      </p:pic>
      <p:sp>
        <p:nvSpPr>
          <p:cNvPr id="3" name="文本框 2"/>
          <p:cNvSpPr txBox="1"/>
          <p:nvPr/>
        </p:nvSpPr>
        <p:spPr>
          <a:xfrm>
            <a:off x="5513705" y="6082665"/>
            <a:ext cx="1253490" cy="398780"/>
          </a:xfrm>
          <a:prstGeom prst="rect">
            <a:avLst/>
          </a:prstGeom>
          <a:noFill/>
          <a:ln w="9525">
            <a:noFill/>
          </a:ln>
        </p:spPr>
        <p:txBody>
          <a:bodyPr wrap="square">
            <a:spAutoFit/>
          </a:bodyPr>
          <a:p>
            <a:pPr indent="266700">
              <a:buClrTx/>
              <a:buSzTx/>
              <a:buFontTx/>
            </a:pPr>
            <a:r>
              <a:rPr lang="zh-CN" sz="2000" b="0">
                <a:latin typeface="等线" panose="02010600030101010101" charset="-122"/>
                <a:ea typeface="等线" panose="02010600030101010101" charset="-122"/>
                <a:cs typeface="等线" panose="02010600030101010101" charset="-122"/>
              </a:rPr>
              <a:t>Visio</a:t>
            </a:r>
            <a:endParaRPr lang="zh-CN" sz="2000">
              <a:latin typeface="等线" panose="02010600030101010101" charset="-122"/>
              <a:ea typeface="等线" panose="02010600030101010101" charset="-122"/>
              <a:cs typeface="等线" panose="02010600030101010101" charset="-122"/>
            </a:endParaRPr>
          </a:p>
        </p:txBody>
      </p:sp>
      <p:pic>
        <p:nvPicPr>
          <p:cNvPr id="36" name="图片 34"/>
          <p:cNvPicPr>
            <a:picLocks noChangeAspect="1"/>
          </p:cNvPicPr>
          <p:nvPr/>
        </p:nvPicPr>
        <p:blipFill>
          <a:blip r:embed="rId3"/>
          <a:stretch>
            <a:fillRect/>
          </a:stretch>
        </p:blipFill>
        <p:spPr>
          <a:xfrm>
            <a:off x="8569960" y="4188460"/>
            <a:ext cx="2574290" cy="1760220"/>
          </a:xfrm>
          <a:prstGeom prst="rect">
            <a:avLst/>
          </a:prstGeom>
          <a:noFill/>
          <a:ln>
            <a:noFill/>
          </a:ln>
        </p:spPr>
      </p:pic>
      <p:sp>
        <p:nvSpPr>
          <p:cNvPr id="4" name="文本框 3"/>
          <p:cNvSpPr txBox="1"/>
          <p:nvPr/>
        </p:nvSpPr>
        <p:spPr>
          <a:xfrm>
            <a:off x="8823960" y="6082665"/>
            <a:ext cx="2232660" cy="398780"/>
          </a:xfrm>
          <a:prstGeom prst="rect">
            <a:avLst/>
          </a:prstGeom>
          <a:noFill/>
          <a:ln w="9525">
            <a:noFill/>
          </a:ln>
        </p:spPr>
        <p:txBody>
          <a:bodyPr wrap="square">
            <a:spAutoFit/>
          </a:bodyPr>
          <a:p>
            <a:pPr indent="266700" algn="l">
              <a:buClrTx/>
              <a:buSzTx/>
              <a:buFontTx/>
            </a:pPr>
            <a:r>
              <a:rPr lang="zh-CN" sz="2000" b="0">
                <a:latin typeface="等线" panose="02010600030101010101" charset="-122"/>
                <a:ea typeface="等线" panose="02010600030101010101" charset="-122"/>
                <a:cs typeface="等线" panose="02010600030101010101" charset="-122"/>
              </a:rPr>
              <a:t>StarUML4.0</a:t>
            </a:r>
            <a:endParaRPr lang="zh-CN" sz="2000">
              <a:latin typeface="等线" panose="02010600030101010101" charset="-122"/>
              <a:ea typeface="等线" panose="02010600030101010101" charset="-122"/>
              <a:cs typeface="等线" panose="02010600030101010101" charset="-122"/>
            </a:endParaRPr>
          </a:p>
        </p:txBody>
      </p:sp>
      <p:grpSp>
        <p:nvGrpSpPr>
          <p:cNvPr id="5" name="组合 4"/>
          <p:cNvGrpSpPr/>
          <p:nvPr/>
        </p:nvGrpSpPr>
        <p:grpSpPr>
          <a:xfrm>
            <a:off x="3602355" y="197485"/>
            <a:ext cx="4987925" cy="1073785"/>
            <a:chOff x="3659868" y="841828"/>
            <a:chExt cx="4540704" cy="1074057"/>
          </a:xfrm>
        </p:grpSpPr>
        <p:sp>
          <p:nvSpPr>
            <p:cNvPr id="6" name="任意多边形 5"/>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 name="组合 6"/>
            <p:cNvGrpSpPr/>
            <p:nvPr/>
          </p:nvGrpSpPr>
          <p:grpSpPr>
            <a:xfrm>
              <a:off x="3659868" y="841828"/>
              <a:ext cx="4540704" cy="1074057"/>
              <a:chOff x="4429125" y="2685143"/>
              <a:chExt cx="4118758" cy="1182009"/>
            </a:xfrm>
          </p:grpSpPr>
          <p:sp>
            <p:nvSpPr>
              <p:cNvPr id="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10" name="文本框 109"/>
            <p:cNvSpPr txBox="1"/>
            <p:nvPr/>
          </p:nvSpPr>
          <p:spPr>
            <a:xfrm>
              <a:off x="4311926" y="1236898"/>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6280" y="1359535"/>
            <a:ext cx="10975340" cy="460375"/>
          </a:xfrm>
          <a:prstGeom prst="rect">
            <a:avLst/>
          </a:prstGeom>
          <a:noFill/>
          <a:ln w="9525">
            <a:noFill/>
          </a:ln>
        </p:spPr>
        <p:txBody>
          <a:bodyPr wrap="square">
            <a:spAutoFit/>
          </a:bodyPr>
          <a:p>
            <a:pPr indent="0" fontAlgn="auto"/>
            <a:r>
              <a:rPr lang="en-US" sz="2400" b="1">
                <a:latin typeface="等线" panose="02010600030101010101" charset="-122"/>
                <a:ea typeface="等线" panose="02010600030101010101" charset="-122"/>
                <a:cs typeface="等线" panose="02010600030101010101" charset="-122"/>
              </a:rPr>
              <a:t>2.</a:t>
            </a:r>
            <a:r>
              <a:rPr sz="2400" b="1">
                <a:latin typeface="等线" panose="02010600030101010101" charset="-122"/>
                <a:ea typeface="等线" panose="02010600030101010101" charset="-122"/>
                <a:cs typeface="等线" panose="02010600030101010101" charset="-122"/>
              </a:rPr>
              <a:t>2</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在结点上部署工件的三种建模方式</a:t>
            </a:r>
            <a:endParaRPr lang="zh-CN" altLang="en-US" sz="2000" b="1">
              <a:latin typeface="等线" panose="02010600030101010101" charset="-122"/>
              <a:ea typeface="等线" panose="02010600030101010101" charset="-122"/>
              <a:cs typeface="等线" panose="02010600030101010101" charset="-122"/>
            </a:endParaRPr>
          </a:p>
        </p:txBody>
      </p:sp>
      <p:pic>
        <p:nvPicPr>
          <p:cNvPr id="29" name="图片 27"/>
          <p:cNvPicPr>
            <a:picLocks noChangeAspect="1"/>
          </p:cNvPicPr>
          <p:nvPr/>
        </p:nvPicPr>
        <p:blipFill>
          <a:blip r:embed="rId1"/>
          <a:srcRect b="1522"/>
          <a:stretch>
            <a:fillRect/>
          </a:stretch>
        </p:blipFill>
        <p:spPr>
          <a:xfrm>
            <a:off x="716280" y="1819910"/>
            <a:ext cx="5340985" cy="1772285"/>
          </a:xfrm>
          <a:prstGeom prst="rect">
            <a:avLst/>
          </a:prstGeom>
          <a:noFill/>
          <a:ln>
            <a:noFill/>
          </a:ln>
        </p:spPr>
      </p:pic>
      <p:pic>
        <p:nvPicPr>
          <p:cNvPr id="30" name="图片 28"/>
          <p:cNvPicPr>
            <a:picLocks noChangeAspect="1"/>
          </p:cNvPicPr>
          <p:nvPr/>
        </p:nvPicPr>
        <p:blipFill>
          <a:blip r:embed="rId2"/>
          <a:stretch>
            <a:fillRect/>
          </a:stretch>
        </p:blipFill>
        <p:spPr>
          <a:xfrm>
            <a:off x="2385695" y="3846195"/>
            <a:ext cx="7252970" cy="2701290"/>
          </a:xfrm>
          <a:prstGeom prst="rect">
            <a:avLst/>
          </a:prstGeom>
          <a:noFill/>
          <a:ln>
            <a:noFill/>
          </a:ln>
        </p:spPr>
      </p:pic>
      <p:pic>
        <p:nvPicPr>
          <p:cNvPr id="31" name="图片 29"/>
          <p:cNvPicPr>
            <a:picLocks noChangeAspect="1"/>
          </p:cNvPicPr>
          <p:nvPr/>
        </p:nvPicPr>
        <p:blipFill>
          <a:blip r:embed="rId3"/>
          <a:stretch>
            <a:fillRect/>
          </a:stretch>
        </p:blipFill>
        <p:spPr>
          <a:xfrm>
            <a:off x="6936105" y="1675130"/>
            <a:ext cx="4025265" cy="1917065"/>
          </a:xfrm>
          <a:prstGeom prst="rect">
            <a:avLst/>
          </a:prstGeom>
          <a:noFill/>
          <a:ln>
            <a:noFill/>
          </a:ln>
        </p:spPr>
      </p:pic>
      <p:grpSp>
        <p:nvGrpSpPr>
          <p:cNvPr id="3" name="组合 2"/>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7" name="文本框 10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6280" y="1359535"/>
            <a:ext cx="10975340" cy="1568450"/>
          </a:xfrm>
          <a:prstGeom prst="rect">
            <a:avLst/>
          </a:prstGeom>
          <a:noFill/>
          <a:ln w="9525">
            <a:noFill/>
          </a:ln>
        </p:spPr>
        <p:txBody>
          <a:bodyPr wrap="square">
            <a:spAutoFit/>
          </a:bodyPr>
          <a:p>
            <a:pPr indent="0" fontAlgn="auto"/>
            <a:r>
              <a:rPr lang="en-US" sz="2400" b="1">
                <a:latin typeface="等线" panose="02010600030101010101" charset="-122"/>
                <a:ea typeface="等线" panose="02010600030101010101" charset="-122"/>
                <a:cs typeface="等线" panose="02010600030101010101" charset="-122"/>
              </a:rPr>
              <a:t>2.</a:t>
            </a:r>
            <a:r>
              <a:rPr sz="2400" b="1">
                <a:latin typeface="等线" panose="02010600030101010101" charset="-122"/>
                <a:ea typeface="等线" panose="02010600030101010101" charset="-122"/>
                <a:cs typeface="等线" panose="02010600030101010101" charset="-122"/>
              </a:rPr>
              <a:t>3</a:t>
            </a:r>
            <a:r>
              <a:rPr lang="en-US" sz="2400" b="1">
                <a:latin typeface="等线" panose="02010600030101010101" charset="-122"/>
                <a:ea typeface="等线" panose="02010600030101010101" charset="-122"/>
                <a:cs typeface="等线" panose="02010600030101010101" charset="-122"/>
              </a:rPr>
              <a:t>.</a:t>
            </a:r>
            <a:r>
              <a:rPr sz="2400" b="1">
                <a:latin typeface="等线" panose="02010600030101010101" charset="-122"/>
                <a:ea typeface="等线" panose="02010600030101010101" charset="-122"/>
                <a:cs typeface="等线" panose="02010600030101010101" charset="-122"/>
              </a:rPr>
              <a:t>结点间的连接</a:t>
            </a:r>
            <a:endParaRPr sz="2400" b="1">
              <a:latin typeface="等线" panose="02010600030101010101" charset="-122"/>
              <a:ea typeface="等线" panose="02010600030101010101" charset="-122"/>
              <a:cs typeface="等线" panose="02010600030101010101" charset="-122"/>
            </a:endParaRPr>
          </a:p>
          <a:p>
            <a:pPr indent="266700"/>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连接两个立方体的一条线，表示了两个结点相连。一个连接不一定要是一段电线或电缆。也可以表示红外线或者通过卫星的无线连接。图8.16 给出了结点间连接的例子。</a:t>
            </a:r>
            <a:endParaRPr lang="zh-CN" altLang="en-US" sz="2000" b="0">
              <a:latin typeface="等线" panose="02010600030101010101" charset="-122"/>
              <a:ea typeface="等线" panose="02010600030101010101" charset="-122"/>
              <a:cs typeface="等线" panose="02010600030101010101" charset="-122"/>
            </a:endParaRPr>
          </a:p>
        </p:txBody>
      </p:sp>
      <p:pic>
        <p:nvPicPr>
          <p:cNvPr id="32" name="图片 30"/>
          <p:cNvPicPr>
            <a:picLocks noChangeAspect="1"/>
          </p:cNvPicPr>
          <p:nvPr/>
        </p:nvPicPr>
        <p:blipFill>
          <a:blip r:embed="rId1"/>
          <a:stretch>
            <a:fillRect/>
          </a:stretch>
        </p:blipFill>
        <p:spPr>
          <a:xfrm>
            <a:off x="3319145" y="2927985"/>
            <a:ext cx="6308725" cy="3629660"/>
          </a:xfrm>
          <a:prstGeom prst="rect">
            <a:avLst/>
          </a:prstGeom>
          <a:noFill/>
          <a:ln>
            <a:noFill/>
          </a:ln>
        </p:spPr>
      </p:pic>
      <p:grpSp>
        <p:nvGrpSpPr>
          <p:cNvPr id="3" name="组合 2"/>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5" name="文本框 104"/>
            <p:cNvSpPr txBox="1"/>
            <p:nvPr/>
          </p:nvSpPr>
          <p:spPr>
            <a:xfrm>
              <a:off x="4311926" y="1236898"/>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6280" y="1359535"/>
            <a:ext cx="10975340" cy="2306955"/>
          </a:xfrm>
          <a:prstGeom prst="rect">
            <a:avLst/>
          </a:prstGeom>
          <a:noFill/>
          <a:ln w="9525">
            <a:noFill/>
          </a:ln>
        </p:spPr>
        <p:txBody>
          <a:bodyPr wrap="square">
            <a:spAutoFit/>
          </a:bodyPr>
          <a:p>
            <a:pPr algn="l">
              <a:buClrTx/>
              <a:buSzTx/>
              <a:buFontTx/>
            </a:pPr>
            <a:r>
              <a:rPr lang="en-US" sz="2400" b="1">
                <a:latin typeface="等线" panose="02010600030101010101" charset="-122"/>
                <a:ea typeface="等线" panose="02010600030101010101" charset="-122"/>
                <a:cs typeface="等线" panose="02010600030101010101" charset="-122"/>
              </a:rPr>
              <a:t>2.4部署说明</a:t>
            </a:r>
            <a:endParaRPr lang="en-US" sz="2400" b="1">
              <a:latin typeface="等线" panose="02010600030101010101" charset="-122"/>
              <a:ea typeface="等线" panose="02010600030101010101" charset="-122"/>
              <a:cs typeface="等线" panose="02010600030101010101" charset="-122"/>
            </a:endParaRPr>
          </a:p>
          <a:p>
            <a:pPr indent="266700"/>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UML2.0对工件的强调带来了一系列和工件相关的概念，其中的一个就是部署说明(Deployment Specification)，也就是一个组件为另一个组件提供参数。一些调制解调器的连接过程中需要初始化命令，这就是一个典型的部署说明的例子。在这个例子中，部署说明就是一个字符串，用来设定调制解调器的某个属性的值。下图示意了Init Command对Modem Connection进行部署说明建模。</a:t>
            </a:r>
            <a:endParaRPr lang="zh-CN" altLang="en-US" sz="2000" b="0">
              <a:latin typeface="等线" panose="02010600030101010101" charset="-122"/>
              <a:ea typeface="等线" panose="02010600030101010101" charset="-122"/>
              <a:cs typeface="等线" panose="02010600030101010101" charset="-122"/>
            </a:endParaRPr>
          </a:p>
        </p:txBody>
      </p:sp>
      <p:pic>
        <p:nvPicPr>
          <p:cNvPr id="38" name="图片 36"/>
          <p:cNvPicPr>
            <a:picLocks noChangeAspect="1"/>
          </p:cNvPicPr>
          <p:nvPr/>
        </p:nvPicPr>
        <p:blipFill>
          <a:blip r:embed="rId1"/>
          <a:stretch>
            <a:fillRect/>
          </a:stretch>
        </p:blipFill>
        <p:spPr>
          <a:xfrm>
            <a:off x="715010" y="3863975"/>
            <a:ext cx="5259705" cy="993775"/>
          </a:xfrm>
          <a:prstGeom prst="rect">
            <a:avLst/>
          </a:prstGeom>
          <a:noFill/>
          <a:ln>
            <a:noFill/>
          </a:ln>
        </p:spPr>
      </p:pic>
      <p:sp>
        <p:nvSpPr>
          <p:cNvPr id="100" name="文本框 99"/>
          <p:cNvSpPr txBox="1"/>
          <p:nvPr/>
        </p:nvSpPr>
        <p:spPr>
          <a:xfrm>
            <a:off x="6330315" y="5939790"/>
            <a:ext cx="5080000" cy="398780"/>
          </a:xfrm>
          <a:prstGeom prst="rect">
            <a:avLst/>
          </a:prstGeom>
          <a:noFill/>
          <a:ln w="9525">
            <a:noFill/>
          </a:ln>
        </p:spPr>
        <p:txBody>
          <a:bodyPr>
            <a:spAutoFit/>
          </a:bodyPr>
          <a:p>
            <a:pPr indent="0" algn="ctr"/>
            <a:r>
              <a:rPr lang="zh-CN" sz="2000" b="0">
                <a:latin typeface="等线" panose="02010600030101010101" charset="-122"/>
                <a:ea typeface="等线" panose="02010600030101010101" charset="-122"/>
                <a:cs typeface="等线" panose="02010600030101010101" charset="-122"/>
              </a:rPr>
              <a:t>注：</a:t>
            </a:r>
            <a:r>
              <a:rPr lang="en-US" sz="2000" b="0">
                <a:latin typeface="等线" panose="02010600030101010101" charset="-122"/>
                <a:ea typeface="等线" panose="02010600030101010101" charset="-122"/>
                <a:cs typeface="等线" panose="02010600030101010101" charset="-122"/>
              </a:rPr>
              <a:t>Visio</a:t>
            </a:r>
            <a:r>
              <a:rPr lang="zh-CN" sz="2000" b="0">
                <a:latin typeface="等线" panose="02010600030101010101" charset="-122"/>
                <a:ea typeface="等线" panose="02010600030101010101" charset="-122"/>
                <a:cs typeface="等线" panose="02010600030101010101" charset="-122"/>
              </a:rPr>
              <a:t>中支持部署说明建模。</a:t>
            </a:r>
            <a:endParaRPr lang="zh-CN" altLang="en-US" sz="2000">
              <a:latin typeface="等线" panose="02010600030101010101" charset="-122"/>
              <a:ea typeface="等线" panose="02010600030101010101" charset="-122"/>
              <a:cs typeface="等线" panose="02010600030101010101" charset="-122"/>
            </a:endParaRPr>
          </a:p>
        </p:txBody>
      </p:sp>
      <p:pic>
        <p:nvPicPr>
          <p:cNvPr id="37" name="图片 35"/>
          <p:cNvPicPr>
            <a:picLocks noChangeAspect="1"/>
          </p:cNvPicPr>
          <p:nvPr/>
        </p:nvPicPr>
        <p:blipFill>
          <a:blip r:embed="rId2"/>
          <a:stretch>
            <a:fillRect/>
          </a:stretch>
        </p:blipFill>
        <p:spPr>
          <a:xfrm>
            <a:off x="6372225" y="3863975"/>
            <a:ext cx="4996180" cy="2075815"/>
          </a:xfrm>
          <a:prstGeom prst="rect">
            <a:avLst/>
          </a:prstGeom>
          <a:noFill/>
          <a:ln>
            <a:noFill/>
          </a:ln>
        </p:spPr>
      </p:pic>
      <p:grpSp>
        <p:nvGrpSpPr>
          <p:cNvPr id="3" name="组合 2"/>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7" name="文本框 106"/>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6280" y="1359535"/>
            <a:ext cx="10975340" cy="4666615"/>
          </a:xfrm>
          <a:prstGeom prst="rect">
            <a:avLst/>
          </a:prstGeom>
          <a:noFill/>
          <a:ln w="9525">
            <a:noFill/>
          </a:ln>
        </p:spPr>
        <p:txBody>
          <a:bodyPr wrap="square">
            <a:spAutoFit/>
          </a:bodyPr>
          <a:p>
            <a:pPr algn="l">
              <a:lnSpc>
                <a:spcPct val="100000"/>
              </a:lnSpc>
              <a:buClrTx/>
              <a:buSzTx/>
              <a:buFontTx/>
            </a:pPr>
            <a:r>
              <a:rPr lang="en-US" sz="2400" b="1">
                <a:latin typeface="等线" panose="02010600030101010101" charset="-122"/>
                <a:ea typeface="等线" panose="02010600030101010101" charset="-122"/>
                <a:cs typeface="等线" panose="02010600030101010101" charset="-122"/>
              </a:rPr>
              <a:t>3.组件</a:t>
            </a:r>
            <a:endParaRPr lang="en-US" sz="2400" b="1">
              <a:latin typeface="等线" panose="02010600030101010101" charset="-122"/>
              <a:ea typeface="等线" panose="02010600030101010101" charset="-122"/>
              <a:cs typeface="等线" panose="02010600030101010101" charset="-122"/>
            </a:endParaRPr>
          </a:p>
          <a:p>
            <a:pPr indent="266700">
              <a:lnSpc>
                <a:spcPct val="13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部署图中还可以包含组件，这里所指的组件就是第8.1节中介绍的构件图中的基本元素，它是系统可替换的物理部件。</a:t>
            </a:r>
            <a:endParaRPr sz="2400" b="0">
              <a:latin typeface="等线" panose="02010600030101010101" charset="-122"/>
              <a:ea typeface="等线" panose="02010600030101010101" charset="-122"/>
              <a:cs typeface="等线" panose="02010600030101010101" charset="-122"/>
            </a:endParaRPr>
          </a:p>
          <a:p>
            <a:pPr indent="266700">
              <a:lnSpc>
                <a:spcPct val="130000"/>
              </a:lnSpc>
            </a:pPr>
            <a:endParaRPr sz="2400" b="0">
              <a:latin typeface="等线" panose="02010600030101010101" charset="-122"/>
              <a:ea typeface="等线" panose="02010600030101010101" charset="-122"/>
              <a:cs typeface="等线" panose="02010600030101010101" charset="-122"/>
            </a:endParaRPr>
          </a:p>
          <a:p>
            <a:pPr algn="l">
              <a:lnSpc>
                <a:spcPct val="100000"/>
              </a:lnSpc>
              <a:buClrTx/>
              <a:buSzTx/>
              <a:buFontTx/>
            </a:pPr>
            <a:r>
              <a:rPr lang="en-US" sz="2400" b="1">
                <a:latin typeface="等线" panose="02010600030101010101" charset="-122"/>
                <a:ea typeface="等线" panose="02010600030101010101" charset="-122"/>
                <a:cs typeface="等线" panose="02010600030101010101" charset="-122"/>
              </a:rPr>
              <a:t>结点和组件的关系可以归纳为以下两点:</a:t>
            </a:r>
            <a:endParaRPr lang="en-US" sz="2400" b="1">
              <a:latin typeface="等线" panose="02010600030101010101" charset="-122"/>
              <a:ea typeface="等线" panose="02010600030101010101" charset="-122"/>
              <a:cs typeface="等线" panose="02010600030101010101" charset="-122"/>
            </a:endParaRPr>
          </a:p>
          <a:p>
            <a:pPr indent="266700">
              <a:lnSpc>
                <a:spcPct val="130000"/>
              </a:lnSpc>
            </a:pPr>
            <a:r>
              <a:rPr sz="2400" b="0">
                <a:latin typeface="等线" panose="02010600030101010101" charset="-122"/>
                <a:ea typeface="等线" panose="02010600030101010101" charset="-122"/>
                <a:cs typeface="等线" panose="02010600030101010101" charset="-122"/>
              </a:rPr>
              <a:t>（1）组件是参与系统执行的事物，而结点是执行组件的事物。简单的说就是组件是被结点执行的事物，如假设结点是一台服务器，则组件就是其上运行的软件。</a:t>
            </a:r>
            <a:endParaRPr sz="2400" b="0">
              <a:latin typeface="等线" panose="02010600030101010101" charset="-122"/>
              <a:ea typeface="等线" panose="02010600030101010101" charset="-122"/>
              <a:cs typeface="等线" panose="02010600030101010101" charset="-122"/>
            </a:endParaRPr>
          </a:p>
          <a:p>
            <a:pPr indent="266700">
              <a:lnSpc>
                <a:spcPct val="130000"/>
              </a:lnSpc>
            </a:pPr>
            <a:r>
              <a:rPr sz="2400" b="0">
                <a:latin typeface="等线" panose="02010600030101010101" charset="-122"/>
                <a:ea typeface="等线" panose="02010600030101010101" charset="-122"/>
                <a:cs typeface="等线" panose="02010600030101010101" charset="-122"/>
              </a:rPr>
              <a:t>（2）组件表示逻辑元素的物理模块，而结点表示组件的物理部署。这表明一个组件是逻辑单元(如类)的物理实现，而一个结点则是组件被部署的地点。一个类可以被一个或多个组件实现，而一个组件也可以部署在一个或多个节点上。</a:t>
            </a:r>
            <a:endParaRPr lang="zh-CN" altLang="en-US" sz="2000" b="0">
              <a:latin typeface="等线" panose="02010600030101010101" charset="-122"/>
              <a:ea typeface="等线" panose="02010600030101010101" charset="-122"/>
              <a:cs typeface="等线" panose="02010600030101010101" charset="-122"/>
            </a:endParaRPr>
          </a:p>
        </p:txBody>
      </p:sp>
      <p:grpSp>
        <p:nvGrpSpPr>
          <p:cNvPr id="3" name="组合 2"/>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 name="文本框 103"/>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716280" y="1350645"/>
            <a:ext cx="10975340" cy="1899285"/>
          </a:xfrm>
          <a:prstGeom prst="rect">
            <a:avLst/>
          </a:prstGeom>
          <a:noFill/>
          <a:ln w="9525">
            <a:noFill/>
          </a:ln>
        </p:spPr>
        <p:txBody>
          <a:bodyPr wrap="square">
            <a:spAutoFit/>
          </a:bodyPr>
          <a:p>
            <a:pPr algn="l">
              <a:lnSpc>
                <a:spcPct val="100000"/>
              </a:lnSpc>
              <a:buClrTx/>
              <a:buSzTx/>
              <a:buFontTx/>
            </a:pPr>
            <a:r>
              <a:rPr lang="en-US" sz="2400" b="1">
                <a:latin typeface="等线" panose="02010600030101010101" charset="-122"/>
                <a:ea typeface="等线" panose="02010600030101010101" charset="-122"/>
                <a:cs typeface="等线" panose="02010600030101010101" charset="-122"/>
              </a:rPr>
              <a:t>4.关系</a:t>
            </a:r>
            <a:endParaRPr lang="en-US" sz="2400" b="1">
              <a:latin typeface="等线" panose="02010600030101010101" charset="-122"/>
              <a:ea typeface="等线" panose="02010600030101010101" charset="-122"/>
              <a:cs typeface="等线" panose="02010600030101010101" charset="-122"/>
            </a:endParaRPr>
          </a:p>
          <a:p>
            <a:pPr indent="266700">
              <a:lnSpc>
                <a:spcPct val="13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部署图中也可以包括依赖、泛化、关联及实现关系。</a:t>
            </a:r>
            <a:endParaRPr sz="2400" b="0">
              <a:latin typeface="等线" panose="02010600030101010101" charset="-122"/>
              <a:ea typeface="等线" panose="02010600030101010101" charset="-122"/>
              <a:cs typeface="等线" panose="02010600030101010101" charset="-122"/>
            </a:endParaRPr>
          </a:p>
          <a:p>
            <a:pPr indent="266700">
              <a:lnSpc>
                <a:spcPct val="130000"/>
              </a:lnSpc>
            </a:pPr>
            <a:r>
              <a:rPr lang="en-US" sz="2400" b="0">
                <a:latin typeface="等线" panose="02010600030101010101" charset="-122"/>
                <a:ea typeface="等线" panose="02010600030101010101" charset="-122"/>
                <a:cs typeface="等线" panose="02010600030101010101" charset="-122"/>
              </a:rPr>
              <a:t>    </a:t>
            </a:r>
            <a:r>
              <a:rPr sz="2400" b="0">
                <a:latin typeface="等线" panose="02010600030101010101" charset="-122"/>
                <a:ea typeface="等线" panose="02010600030101010101" charset="-122"/>
                <a:cs typeface="等线" panose="02010600030101010101" charset="-122"/>
              </a:rPr>
              <a:t>部署图中的依赖关系使用虚线箭头表示。它通常用在部署图中的组件和组件之间，组件依赖外部提供的服务（由组件到接口）。图8.18示意了依赖关系。</a:t>
            </a:r>
            <a:endParaRPr lang="zh-CN" altLang="en-US" sz="2000" b="0">
              <a:latin typeface="等线" panose="02010600030101010101" charset="-122"/>
              <a:ea typeface="等线" panose="02010600030101010101" charset="-122"/>
              <a:cs typeface="等线" panose="02010600030101010101" charset="-122"/>
            </a:endParaRPr>
          </a:p>
        </p:txBody>
      </p:sp>
      <p:pic>
        <p:nvPicPr>
          <p:cNvPr id="39" name="图片 37"/>
          <p:cNvPicPr>
            <a:picLocks noChangeAspect="1"/>
          </p:cNvPicPr>
          <p:nvPr/>
        </p:nvPicPr>
        <p:blipFill>
          <a:blip r:embed="rId1"/>
          <a:stretch>
            <a:fillRect/>
          </a:stretch>
        </p:blipFill>
        <p:spPr>
          <a:xfrm>
            <a:off x="849630" y="3369310"/>
            <a:ext cx="3933190" cy="1242695"/>
          </a:xfrm>
          <a:prstGeom prst="rect">
            <a:avLst/>
          </a:prstGeom>
          <a:noFill/>
          <a:ln>
            <a:noFill/>
          </a:ln>
        </p:spPr>
      </p:pic>
      <p:sp>
        <p:nvSpPr>
          <p:cNvPr id="100" name="文本框 99"/>
          <p:cNvSpPr txBox="1"/>
          <p:nvPr/>
        </p:nvSpPr>
        <p:spPr>
          <a:xfrm>
            <a:off x="5111750" y="3910965"/>
            <a:ext cx="7080250" cy="1014730"/>
          </a:xfrm>
          <a:prstGeom prst="rect">
            <a:avLst/>
          </a:prstGeom>
          <a:noFill/>
          <a:ln w="9525">
            <a:noFill/>
          </a:ln>
        </p:spPr>
        <p:txBody>
          <a:bodyPr wrap="square">
            <a:spAutoFit/>
          </a:bodyPr>
          <a:p>
            <a:pPr indent="0"/>
            <a:r>
              <a:rPr lang="zh-CN" sz="2000" b="0">
                <a:latin typeface="等线" panose="02010600030101010101" charset="-122"/>
                <a:ea typeface="等线" panose="02010600030101010101" charset="-122"/>
                <a:cs typeface="等线" panose="02010600030101010101" charset="-122"/>
              </a:rPr>
              <a:t>实现关系是</a:t>
            </a:r>
            <a:r>
              <a:rPr lang="zh-CN" sz="2000" b="0">
                <a:latin typeface="等线" panose="02010600030101010101" charset="-122"/>
                <a:ea typeface="等线" panose="02010600030101010101" charset="-122"/>
                <a:cs typeface="等线" panose="02010600030101010101" charset="-122"/>
              </a:rPr>
              <a:t>结点内组件向外提供服务，其表示符号是一条实线。关联关系是体现结点间通信关联，其表示符号也是一条实线。如图</a:t>
            </a:r>
            <a:r>
              <a:rPr lang="en-US" sz="2000" b="0">
                <a:latin typeface="等线" panose="02010600030101010101" charset="-122"/>
                <a:ea typeface="等线" panose="02010600030101010101" charset="-122"/>
                <a:cs typeface="等线" panose="02010600030101010101" charset="-122"/>
              </a:rPr>
              <a:t>8.19</a:t>
            </a:r>
            <a:r>
              <a:rPr lang="zh-CN" sz="2000" b="0">
                <a:latin typeface="等线" panose="02010600030101010101" charset="-122"/>
                <a:ea typeface="等线" panose="02010600030101010101" charset="-122"/>
                <a:cs typeface="等线" panose="02010600030101010101" charset="-122"/>
              </a:rPr>
              <a:t>所示。</a:t>
            </a:r>
            <a:endParaRPr lang="zh-CN" altLang="en-US" sz="2000">
              <a:latin typeface="等线" panose="02010600030101010101" charset="-122"/>
              <a:ea typeface="等线" panose="02010600030101010101" charset="-122"/>
              <a:cs typeface="等线" panose="02010600030101010101" charset="-122"/>
            </a:endParaRPr>
          </a:p>
        </p:txBody>
      </p:sp>
      <p:pic>
        <p:nvPicPr>
          <p:cNvPr id="40" name="图片 38"/>
          <p:cNvPicPr>
            <a:picLocks noChangeAspect="1"/>
          </p:cNvPicPr>
          <p:nvPr/>
        </p:nvPicPr>
        <p:blipFill>
          <a:blip r:embed="rId2"/>
          <a:stretch>
            <a:fillRect/>
          </a:stretch>
        </p:blipFill>
        <p:spPr>
          <a:xfrm>
            <a:off x="6320155" y="5131435"/>
            <a:ext cx="4813935" cy="1543050"/>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215" y="1350010"/>
            <a:ext cx="7251065" cy="4966335"/>
          </a:xfrm>
          <a:prstGeom prst="rect">
            <a:avLst/>
          </a:prstGeom>
          <a:noFill/>
          <a:ln w="9525">
            <a:noFill/>
          </a:ln>
        </p:spPr>
        <p:txBody>
          <a:bodyPr wrap="square">
            <a:spAutoFit/>
          </a:bodyPr>
          <a:p>
            <a:pPr algn="l">
              <a:lnSpc>
                <a:spcPct val="110000"/>
              </a:lnSpc>
              <a:buClrTx/>
              <a:buSzTx/>
              <a:buFontTx/>
            </a:pPr>
            <a:r>
              <a:rPr lang="zh-CN" sz="2800" b="1">
                <a:ea typeface="等线" panose="02010600030101010101" charset="-122"/>
              </a:rPr>
              <a:t>2.扩展关系</a:t>
            </a:r>
            <a:endParaRPr lang="zh-CN" sz="2800" b="1">
              <a:ea typeface="等线" panose="02010600030101010101" charset="-122"/>
            </a:endParaRPr>
          </a:p>
          <a:p>
            <a:pPr algn="l">
              <a:lnSpc>
                <a:spcPct val="110000"/>
              </a:lnSpc>
              <a:buClrTx/>
              <a:buSzTx/>
              <a:buFontTx/>
            </a:pPr>
            <a:r>
              <a:rPr lang="en-US" altLang="zh-CN" sz="2000" b="0">
                <a:ea typeface="等线" panose="02010600030101010101" charset="-122"/>
              </a:rPr>
              <a:t>         </a:t>
            </a:r>
            <a:r>
              <a:rPr lang="zh-CN" sz="2000" b="0">
                <a:solidFill>
                  <a:srgbClr val="FF0000"/>
                </a:solidFill>
                <a:ea typeface="等线" panose="02010600030101010101" charset="-122"/>
              </a:rPr>
              <a:t>扩展</a:t>
            </a:r>
            <a:r>
              <a:rPr lang="zh-CN" sz="2000" b="0">
                <a:ea typeface="等线" panose="02010600030101010101" charset="-122"/>
              </a:rPr>
              <a:t>（extend）关系是对基本用例的扩展，基本用例是一个完整的用例，即使没有子用例的参与，也可以完成一个完整的功能。在扩展关系中，对于扩展用例（Extension Use Case）有更多的规则限制，即基本用例必须声明若干</a:t>
            </a:r>
            <a:r>
              <a:rPr lang="en-US" altLang="zh-CN" sz="2000" b="0">
                <a:solidFill>
                  <a:srgbClr val="FF0000"/>
                </a:solidFill>
                <a:ea typeface="等线" panose="02010600030101010101" charset="-122"/>
              </a:rPr>
              <a:t>“</a:t>
            </a:r>
            <a:r>
              <a:rPr lang="zh-CN" sz="2000" b="0">
                <a:solidFill>
                  <a:srgbClr val="FF0000"/>
                </a:solidFill>
                <a:ea typeface="等线" panose="02010600030101010101" charset="-122"/>
              </a:rPr>
              <a:t>扩展点</a:t>
            </a:r>
            <a:r>
              <a:rPr lang="en-US" altLang="zh-CN" sz="2000" b="0">
                <a:solidFill>
                  <a:srgbClr val="FF0000"/>
                </a:solidFill>
                <a:ea typeface="等线" panose="02010600030101010101" charset="-122"/>
              </a:rPr>
              <a:t>”</a:t>
            </a:r>
            <a:r>
              <a:rPr lang="zh-CN" sz="2000" b="0">
                <a:ea typeface="等线" panose="02010600030101010101" charset="-122"/>
              </a:rPr>
              <a:t>（Extension Point），而扩展用例只能在这些扩展点上增加新的行为和定义。在以下几种情况，可以使用扩展用例：</a:t>
            </a:r>
            <a:endParaRPr lang="zh-CN" sz="2000" b="0">
              <a:ea typeface="等线" panose="02010600030101010101" charset="-122"/>
            </a:endParaRPr>
          </a:p>
          <a:p>
            <a:pPr algn="l">
              <a:lnSpc>
                <a:spcPct val="110000"/>
              </a:lnSpc>
              <a:buClrTx/>
              <a:buSzTx/>
              <a:buFontTx/>
            </a:pPr>
            <a:r>
              <a:rPr lang="zh-CN" sz="2000" b="0">
                <a:ea typeface="等线" panose="02010600030101010101" charset="-122"/>
              </a:rPr>
              <a:t>（1）表明用例的某一部分是</a:t>
            </a:r>
            <a:r>
              <a:rPr lang="zh-CN" sz="2000" b="0">
                <a:solidFill>
                  <a:srgbClr val="FF0000"/>
                </a:solidFill>
                <a:ea typeface="等线" panose="02010600030101010101" charset="-122"/>
              </a:rPr>
              <a:t>可选</a:t>
            </a:r>
            <a:r>
              <a:rPr lang="zh-CN" sz="2000" b="0">
                <a:ea typeface="等线" panose="02010600030101010101" charset="-122"/>
              </a:rPr>
              <a:t>的系统行为。</a:t>
            </a:r>
            <a:endParaRPr lang="zh-CN" sz="2000" b="0">
              <a:ea typeface="等线" panose="02010600030101010101" charset="-122"/>
            </a:endParaRPr>
          </a:p>
          <a:p>
            <a:pPr algn="l">
              <a:lnSpc>
                <a:spcPct val="110000"/>
              </a:lnSpc>
              <a:buClrTx/>
              <a:buSzTx/>
              <a:buFontTx/>
            </a:pPr>
            <a:r>
              <a:rPr lang="zh-CN" sz="2000" b="0">
                <a:ea typeface="等线" panose="02010600030101010101" charset="-122"/>
              </a:rPr>
              <a:t>（2）表面只在</a:t>
            </a:r>
            <a:r>
              <a:rPr lang="zh-CN" sz="2000" b="0">
                <a:solidFill>
                  <a:srgbClr val="FF0000"/>
                </a:solidFill>
                <a:ea typeface="等线" panose="02010600030101010101" charset="-122"/>
              </a:rPr>
              <a:t>特定条件（如例外条件）</a:t>
            </a:r>
            <a:r>
              <a:rPr lang="zh-CN" sz="2000" b="0">
                <a:ea typeface="等线" panose="02010600030101010101" charset="-122"/>
              </a:rPr>
              <a:t>下才执行的分支。</a:t>
            </a:r>
            <a:endParaRPr lang="zh-CN" sz="2000" b="0">
              <a:ea typeface="等线" panose="02010600030101010101" charset="-122"/>
            </a:endParaRPr>
          </a:p>
          <a:p>
            <a:pPr algn="l">
              <a:lnSpc>
                <a:spcPct val="110000"/>
              </a:lnSpc>
              <a:buClrTx/>
              <a:buSzTx/>
              <a:buFontTx/>
            </a:pPr>
            <a:r>
              <a:rPr lang="zh-CN" sz="2000" b="0">
                <a:ea typeface="等线" panose="02010600030101010101" charset="-122"/>
              </a:rPr>
              <a:t>（3）表明可能只有一组行为，其中一个或多个可以在基本用例中的</a:t>
            </a:r>
            <a:r>
              <a:rPr lang="zh-CN" sz="2000" b="0">
                <a:solidFill>
                  <a:srgbClr val="FF0000"/>
                </a:solidFill>
                <a:ea typeface="等线" panose="02010600030101010101" charset="-122"/>
              </a:rPr>
              <a:t>扩展点处</a:t>
            </a:r>
            <a:r>
              <a:rPr lang="zh-CN" sz="2000" b="0">
                <a:ea typeface="等线" panose="02010600030101010101" charset="-122"/>
              </a:rPr>
              <a:t>插入。所插入的行为和插入的顺序取决于在执行基本用例时与主角进行的交互。</a:t>
            </a:r>
            <a:endParaRPr lang="zh-CN" sz="2000" b="0">
              <a:ea typeface="等线" panose="02010600030101010101" charset="-122"/>
            </a:endParaRPr>
          </a:p>
          <a:p>
            <a:pPr algn="l">
              <a:lnSpc>
                <a:spcPct val="110000"/>
              </a:lnSpc>
              <a:buClrTx/>
              <a:buSzTx/>
              <a:buFontTx/>
            </a:pPr>
            <a:r>
              <a:rPr lang="zh-CN" sz="2000" b="0">
                <a:ea typeface="等线" panose="02010600030101010101" charset="-122"/>
              </a:rPr>
              <a:t>在UML图中，使用带虚线箭头表示，并在线上标有&lt;&lt;extend&gt;&gt;。</a:t>
            </a:r>
            <a:endParaRPr lang="zh-CN" sz="2000">
              <a:ea typeface="等线" panose="02010600030101010101" charset="-122"/>
            </a:endParaRPr>
          </a:p>
        </p:txBody>
      </p:sp>
      <p:pic>
        <p:nvPicPr>
          <p:cNvPr id="2"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6985" y="3206115"/>
            <a:ext cx="4645025" cy="1864995"/>
          </a:xfrm>
          <a:prstGeom prst="rect">
            <a:avLst/>
          </a:prstGeom>
        </p:spPr>
      </p:pic>
      <p:grpSp>
        <p:nvGrpSpPr>
          <p:cNvPr id="3" name="组合 2"/>
          <p:cNvGrpSpPr/>
          <p:nvPr/>
        </p:nvGrpSpPr>
        <p:grpSpPr>
          <a:xfrm>
            <a:off x="3961311" y="276043"/>
            <a:ext cx="4540704" cy="1074057"/>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5" name="文本框 104"/>
            <p:cNvSpPr txBox="1"/>
            <p:nvPr/>
          </p:nvSpPr>
          <p:spPr>
            <a:xfrm>
              <a:off x="4324078" y="1257118"/>
              <a:ext cx="3001645" cy="460375"/>
            </a:xfrm>
            <a:prstGeom prst="rect">
              <a:avLst/>
            </a:prstGeom>
            <a:noFill/>
          </p:spPr>
          <p:txBody>
            <a:bodyPr wrap="square" rtlCol="0">
              <a:spAutoFit/>
            </a:bodyPr>
            <a:p>
              <a:pPr algn="dist"/>
              <a:r>
                <a:rPr lang="zh-CN" altLang="en-US" sz="2400" b="1" dirty="0" smtClean="0">
                  <a:latin typeface="方正静蕾简体" panose="02000000000000000000" pitchFamily="2" charset="-122"/>
                  <a:ea typeface="方正静蕾简体" panose="02000000000000000000" pitchFamily="2" charset="-122"/>
                </a:rPr>
                <a:t>用例间的可视化表示</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6280" y="1350645"/>
            <a:ext cx="10975340" cy="2940685"/>
          </a:xfrm>
          <a:prstGeom prst="rect">
            <a:avLst/>
          </a:prstGeom>
          <a:noFill/>
          <a:ln w="9525">
            <a:noFill/>
          </a:ln>
        </p:spPr>
        <p:txBody>
          <a:bodyPr wrap="square">
            <a:spAutoFit/>
          </a:bodyPr>
          <a:p>
            <a:pPr algn="l">
              <a:lnSpc>
                <a:spcPct val="100000"/>
              </a:lnSpc>
              <a:buClrTx/>
              <a:buSzTx/>
              <a:buFontTx/>
            </a:pPr>
            <a:r>
              <a:rPr lang="en-US" sz="2400" b="1">
                <a:latin typeface="等线" panose="02010600030101010101" charset="-122"/>
                <a:ea typeface="等线" panose="02010600030101010101" charset="-122"/>
                <a:cs typeface="等线" panose="02010600030101010101" charset="-122"/>
              </a:rPr>
              <a:t>5.部署图的系统建模及应用</a:t>
            </a:r>
            <a:endParaRPr lang="en-US" sz="2400" b="1">
              <a:latin typeface="等线" panose="02010600030101010101" charset="-122"/>
              <a:ea typeface="等线" panose="02010600030101010101" charset="-122"/>
              <a:cs typeface="等线" panose="02010600030101010101" charset="-122"/>
            </a:endParaRPr>
          </a:p>
          <a:p>
            <a:pPr indent="266700">
              <a:lnSpc>
                <a:spcPct val="130000"/>
              </a:lnSpc>
            </a:pPr>
            <a:r>
              <a:rPr lang="en-US" sz="2400" b="0">
                <a:latin typeface="等线" panose="02010600030101010101" charset="-122"/>
                <a:ea typeface="等线" panose="02010600030101010101" charset="-122"/>
                <a:cs typeface="等线" panose="02010600030101010101" charset="-122"/>
              </a:rPr>
              <a:t>   </a:t>
            </a: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部署图用于对系统的</a:t>
            </a:r>
            <a:r>
              <a:rPr sz="2000" b="0">
                <a:solidFill>
                  <a:srgbClr val="FF0000"/>
                </a:solidFill>
                <a:latin typeface="等线" panose="02010600030101010101" charset="-122"/>
                <a:ea typeface="等线" panose="02010600030101010101" charset="-122"/>
                <a:cs typeface="等线" panose="02010600030101010101" charset="-122"/>
              </a:rPr>
              <a:t>静态部署视图建模</a:t>
            </a:r>
            <a:r>
              <a:rPr sz="2000" b="0">
                <a:latin typeface="等线" panose="02010600030101010101" charset="-122"/>
                <a:ea typeface="等线" panose="02010600030101010101" charset="-122"/>
                <a:cs typeface="等线" panose="02010600030101010101" charset="-122"/>
              </a:rPr>
              <a:t>。这种视图主要用来解决构成物理系统的各组成部分的分布、提交和安装。</a:t>
            </a:r>
            <a:endParaRPr sz="2000" b="0">
              <a:latin typeface="等线" panose="02010600030101010101" charset="-122"/>
              <a:ea typeface="等线" panose="02010600030101010101" charset="-122"/>
              <a:cs typeface="等线" panose="02010600030101010101" charset="-122"/>
            </a:endParaRPr>
          </a:p>
          <a:p>
            <a:pPr indent="266700">
              <a:lnSpc>
                <a:spcPct val="13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有些开发的系统</a:t>
            </a:r>
            <a:r>
              <a:rPr sz="2000" b="0">
                <a:solidFill>
                  <a:srgbClr val="FF0000"/>
                </a:solidFill>
                <a:latin typeface="等线" panose="02010600030101010101" charset="-122"/>
                <a:ea typeface="等线" panose="02010600030101010101" charset="-122"/>
                <a:cs typeface="等线" panose="02010600030101010101" charset="-122"/>
              </a:rPr>
              <a:t>不需要部署图</a:t>
            </a:r>
            <a:r>
              <a:rPr sz="2000" b="0">
                <a:latin typeface="等线" panose="02010600030101010101" charset="-122"/>
                <a:ea typeface="等线" panose="02010600030101010101" charset="-122"/>
                <a:cs typeface="等线" panose="02010600030101010101" charset="-122"/>
              </a:rPr>
              <a:t>，比如开发的软件是将运行在一台机器上而且只和该机器上已由宿主操作系统管理的标准设备(如键盘)相互作用，就不必要设计部署图。</a:t>
            </a:r>
            <a:endParaRPr sz="2000" b="0">
              <a:latin typeface="等线" panose="02010600030101010101" charset="-122"/>
              <a:ea typeface="等线" panose="02010600030101010101" charset="-122"/>
              <a:cs typeface="等线" panose="02010600030101010101" charset="-122"/>
            </a:endParaRPr>
          </a:p>
          <a:p>
            <a:pPr indent="266700">
              <a:lnSpc>
                <a:spcPct val="13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如果软件交互设备是物理地分布在多个处理器上的，则使用部署图有助于思考系统中软件到硬件的映射。</a:t>
            </a:r>
            <a:endParaRPr lang="zh-CN" altLang="en-US" sz="2000" b="0">
              <a:latin typeface="等线" panose="02010600030101010101" charset="-122"/>
              <a:ea typeface="等线" panose="02010600030101010101" charset="-122"/>
              <a:cs typeface="等线" panose="02010600030101010101" charset="-122"/>
            </a:endParaRPr>
          </a:p>
        </p:txBody>
      </p:sp>
      <p:pic>
        <p:nvPicPr>
          <p:cNvPr id="41" name="图片 39"/>
          <p:cNvPicPr>
            <a:picLocks noChangeAspect="1"/>
          </p:cNvPicPr>
          <p:nvPr/>
        </p:nvPicPr>
        <p:blipFill>
          <a:blip r:embed="rId1"/>
          <a:stretch>
            <a:fillRect/>
          </a:stretch>
        </p:blipFill>
        <p:spPr>
          <a:xfrm>
            <a:off x="2340610" y="4049395"/>
            <a:ext cx="6431280" cy="2561590"/>
          </a:xfrm>
          <a:prstGeom prst="rect">
            <a:avLst/>
          </a:prstGeom>
          <a:noFill/>
          <a:ln>
            <a:noFill/>
          </a:ln>
        </p:spPr>
      </p:pic>
      <p:grpSp>
        <p:nvGrpSpPr>
          <p:cNvPr id="3" name="组合 2"/>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5" name="文本框 104"/>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6280" y="1350645"/>
            <a:ext cx="10975340" cy="2061210"/>
          </a:xfrm>
          <a:prstGeom prst="rect">
            <a:avLst/>
          </a:prstGeom>
          <a:noFill/>
          <a:ln w="9525">
            <a:noFill/>
          </a:ln>
        </p:spPr>
        <p:txBody>
          <a:bodyPr wrap="square">
            <a:spAutoFit/>
          </a:bodyPr>
          <a:p>
            <a:pPr algn="l">
              <a:lnSpc>
                <a:spcPct val="100000"/>
              </a:lnSpc>
              <a:buClrTx/>
              <a:buSzTx/>
              <a:buFontTx/>
            </a:pPr>
            <a:r>
              <a:rPr lang="en-US" sz="2400" b="1">
                <a:latin typeface="等线" panose="02010600030101010101" charset="-122"/>
                <a:ea typeface="等线" panose="02010600030101010101" charset="-122"/>
                <a:cs typeface="等线" panose="02010600030101010101" charset="-122"/>
              </a:rPr>
              <a:t>5.1对嵌入式系统建模</a:t>
            </a:r>
            <a:endParaRPr lang="en-US" sz="2400" b="1">
              <a:latin typeface="等线" panose="02010600030101010101" charset="-122"/>
              <a:ea typeface="等线" panose="02010600030101010101" charset="-122"/>
              <a:cs typeface="等线" panose="02010600030101010101" charset="-122"/>
            </a:endParaRPr>
          </a:p>
          <a:p>
            <a:pPr indent="266700">
              <a:lnSpc>
                <a:spcPct val="13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嵌入式系统是一种软件密集的硬件集合。</a:t>
            </a:r>
            <a:endParaRPr sz="2000" b="0">
              <a:latin typeface="等线" panose="02010600030101010101" charset="-122"/>
              <a:ea typeface="等线" panose="02010600030101010101" charset="-122"/>
              <a:cs typeface="等线" panose="02010600030101010101" charset="-122"/>
            </a:endParaRPr>
          </a:p>
          <a:p>
            <a:pPr indent="266700">
              <a:lnSpc>
                <a:spcPct val="130000"/>
              </a:lnSpc>
            </a:pPr>
            <a:r>
              <a:rPr lang="en-US" sz="2000" b="0">
                <a:latin typeface="等线" panose="02010600030101010101" charset="-122"/>
                <a:ea typeface="等线" panose="02010600030101010101" charset="-122"/>
                <a:cs typeface="等线" panose="02010600030101010101" charset="-122"/>
              </a:rPr>
              <a:t>   </a:t>
            </a:r>
            <a:r>
              <a:rPr sz="2000" b="0">
                <a:latin typeface="等线" panose="02010600030101010101" charset="-122"/>
                <a:ea typeface="等线" panose="02010600030101010101" charset="-122"/>
                <a:cs typeface="等线" panose="02010600030101010101" charset="-122"/>
              </a:rPr>
              <a:t>其硬件与物理世界相互作用。嵌入式系统包括控制设备(如马达、传动装置和显示器）的软件，又包括由外部的刺激〈如传感器输入、运动和温度变化)所控制的软件。可以用部署图对组成一个嵌入式系统的设备和处理器建模。</a:t>
            </a:r>
            <a:endParaRPr sz="2000" b="0">
              <a:latin typeface="等线" panose="02010600030101010101" charset="-122"/>
              <a:ea typeface="等线" panose="02010600030101010101" charset="-122"/>
              <a:cs typeface="等线" panose="02010600030101010101" charset="-122"/>
            </a:endParaRPr>
          </a:p>
        </p:txBody>
      </p:sp>
      <p:pic>
        <p:nvPicPr>
          <p:cNvPr id="42" name="图片 40"/>
          <p:cNvPicPr>
            <a:picLocks noChangeAspect="1"/>
          </p:cNvPicPr>
          <p:nvPr/>
        </p:nvPicPr>
        <p:blipFill>
          <a:blip r:embed="rId1"/>
          <a:stretch>
            <a:fillRect/>
          </a:stretch>
        </p:blipFill>
        <p:spPr>
          <a:xfrm>
            <a:off x="2514600" y="3576320"/>
            <a:ext cx="6765290" cy="2915285"/>
          </a:xfrm>
          <a:prstGeom prst="rect">
            <a:avLst/>
          </a:prstGeom>
          <a:noFill/>
          <a:ln>
            <a:noFill/>
          </a:ln>
        </p:spPr>
      </p:pic>
      <p:grpSp>
        <p:nvGrpSpPr>
          <p:cNvPr id="3" name="组合 2"/>
          <p:cNvGrpSpPr/>
          <p:nvPr/>
        </p:nvGrpSpPr>
        <p:grpSpPr>
          <a:xfrm>
            <a:off x="3602355" y="197485"/>
            <a:ext cx="4987925" cy="1073785"/>
            <a:chOff x="3659868" y="841828"/>
            <a:chExt cx="4540704" cy="1074057"/>
          </a:xfrm>
        </p:grpSpPr>
        <p:sp>
          <p:nvSpPr>
            <p:cNvPr id="4" name="任意多边形 3"/>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3659868" y="841828"/>
              <a:ext cx="4540704" cy="1074057"/>
              <a:chOff x="4429125" y="2685143"/>
              <a:chExt cx="4118758" cy="1182009"/>
            </a:xfrm>
          </p:grpSpPr>
          <p:sp>
            <p:nvSpPr>
              <p:cNvPr id="6"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
                <a:endParaRPr lang="zh-CN" altLang="en-US"/>
              </a:p>
            </p:txBody>
          </p:sp>
          <p:sp>
            <p:nvSpPr>
              <p:cNvPr id="7"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8"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5" name="文本框 104"/>
            <p:cNvSpPr txBox="1"/>
            <p:nvPr/>
          </p:nvSpPr>
          <p:spPr>
            <a:xfrm>
              <a:off x="4311926" y="1236898"/>
              <a:ext cx="3057966" cy="460492"/>
            </a:xfrm>
            <a:prstGeom prst="rect">
              <a:avLst/>
            </a:prstGeom>
            <a:noFill/>
          </p:spPr>
          <p:txBody>
            <a:bodyPr wrap="square" rtlCol="0">
              <a:spAutoFit/>
            </a:bodyPr>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765" y="1359535"/>
            <a:ext cx="10975340" cy="570865"/>
          </a:xfrm>
          <a:prstGeom prst="rect">
            <a:avLst/>
          </a:prstGeom>
          <a:noFill/>
          <a:ln w="9525">
            <a:noFill/>
          </a:ln>
        </p:spPr>
        <p:txBody>
          <a:bodyPr wrap="square">
            <a:spAutoFit/>
          </a:bodyPr>
          <a:p>
            <a:pPr indent="266700" algn="ctr">
              <a:lnSpc>
                <a:spcPct val="130000"/>
              </a:lnSpc>
            </a:pPr>
            <a:r>
              <a:rPr lang="zh-CN" sz="2400" b="1">
                <a:latin typeface="等线" panose="02010600030101010101" charset="-122"/>
                <a:ea typeface="等线" panose="02010600030101010101" charset="-122"/>
                <a:cs typeface="等线" panose="02010600030101010101" charset="-122"/>
              </a:rPr>
              <a:t>举例</a:t>
            </a:r>
            <a:r>
              <a:rPr lang="zh-CN" sz="2400" b="0">
                <a:latin typeface="等线" panose="02010600030101010101" charset="-122"/>
                <a:ea typeface="等线" panose="02010600030101010101" charset="-122"/>
                <a:cs typeface="等线" panose="02010600030101010101" charset="-122"/>
              </a:rPr>
              <a:t>：</a:t>
            </a:r>
            <a:r>
              <a:rPr sz="2400" b="0">
                <a:latin typeface="等线" panose="02010600030101010101" charset="-122"/>
                <a:ea typeface="等线" panose="02010600030101010101" charset="-122"/>
                <a:cs typeface="等线" panose="02010600030101010101" charset="-122"/>
              </a:rPr>
              <a:t>为一个嵌入式部署图示例</a:t>
            </a:r>
            <a:endParaRPr sz="2000" b="0">
              <a:latin typeface="等线" panose="02010600030101010101" charset="-122"/>
              <a:ea typeface="等线" panose="02010600030101010101" charset="-122"/>
              <a:cs typeface="等线" panose="02010600030101010101" charset="-122"/>
            </a:endParaRPr>
          </a:p>
        </p:txBody>
      </p:sp>
      <p:pic>
        <p:nvPicPr>
          <p:cNvPr id="3" name="图片 42"/>
          <p:cNvPicPr>
            <a:picLocks noChangeAspect="1"/>
          </p:cNvPicPr>
          <p:nvPr/>
        </p:nvPicPr>
        <p:blipFill>
          <a:blip r:embed="rId1"/>
          <a:stretch>
            <a:fillRect/>
          </a:stretch>
        </p:blipFill>
        <p:spPr>
          <a:xfrm>
            <a:off x="2571115" y="2112645"/>
            <a:ext cx="7049135" cy="4459605"/>
          </a:xfrm>
          <a:prstGeom prst="rect">
            <a:avLst/>
          </a:prstGeom>
          <a:noFill/>
          <a:ln>
            <a:noFill/>
          </a:ln>
        </p:spPr>
      </p:pic>
      <p:grpSp>
        <p:nvGrpSpPr>
          <p:cNvPr id="4" name="组合 3"/>
          <p:cNvGrpSpPr/>
          <p:nvPr/>
        </p:nvGrpSpPr>
        <p:grpSpPr>
          <a:xfrm>
            <a:off x="3602355" y="197485"/>
            <a:ext cx="4987925" cy="1073785"/>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5" name="文本框 104"/>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765" y="1350645"/>
            <a:ext cx="10975340" cy="2940685"/>
          </a:xfrm>
          <a:prstGeom prst="rect">
            <a:avLst/>
          </a:prstGeom>
          <a:noFill/>
          <a:ln w="9525">
            <a:noFill/>
          </a:ln>
        </p:spPr>
        <p:txBody>
          <a:bodyPr wrap="square">
            <a:spAutoFit/>
          </a:bodyPr>
          <a:p>
            <a:pPr algn="l">
              <a:lnSpc>
                <a:spcPct val="100000"/>
              </a:lnSpc>
              <a:buClrTx/>
              <a:buSzTx/>
              <a:buFontTx/>
            </a:pPr>
            <a:r>
              <a:rPr lang="en-US" sz="2400" b="1">
                <a:latin typeface="等线" panose="02010600030101010101" charset="-122"/>
                <a:ea typeface="等线" panose="02010600030101010101" charset="-122"/>
                <a:cs typeface="等线" panose="02010600030101010101" charset="-122"/>
              </a:rPr>
              <a:t>5.2对客户/服务器系统建模</a:t>
            </a:r>
            <a:endParaRPr lang="en-US" sz="2400" b="1">
              <a:latin typeface="等线" panose="02010600030101010101" charset="-122"/>
              <a:ea typeface="等线" panose="02010600030101010101" charset="-122"/>
              <a:cs typeface="等线" panose="02010600030101010101" charset="-122"/>
            </a:endParaRPr>
          </a:p>
          <a:p>
            <a:pPr indent="266700" algn="l">
              <a:lnSpc>
                <a:spcPct val="130000"/>
              </a:lnSpc>
            </a:pPr>
            <a:r>
              <a:rPr lang="en-US" sz="24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客户/服务器系统是一种常用的体系结构，它注重于将在客户机上的系统的用户界面和在服务器的系统永久数据清晰地分开。它要求对客户/服务器间的网络连接及系统中的软件组件在结点上的物理分布做出决策。可以用部署图对这种客户/服务器系统的拓扑结构建模。当开发的软件要运行在多台计算机上时，就必须决定如何将软件组件以合理的方式部署在各个节点。其中客户机/服务器结构就是一种典型的分布式系统模型，它包含三层B/S结构、两层C/S结构。图8.21为客户/服务器系统部署图的应用。</a:t>
            </a:r>
            <a:endParaRPr sz="2000" b="0">
              <a:latin typeface="等线" panose="02010600030101010101" charset="-122"/>
              <a:ea typeface="等线" panose="02010600030101010101" charset="-122"/>
              <a:cs typeface="等线" panose="02010600030101010101" charset="-122"/>
            </a:endParaRPr>
          </a:p>
        </p:txBody>
      </p:sp>
      <p:pic>
        <p:nvPicPr>
          <p:cNvPr id="4" name="图片 43"/>
          <p:cNvPicPr>
            <a:picLocks noChangeAspect="1"/>
          </p:cNvPicPr>
          <p:nvPr/>
        </p:nvPicPr>
        <p:blipFill>
          <a:blip r:embed="rId1"/>
          <a:stretch>
            <a:fillRect/>
          </a:stretch>
        </p:blipFill>
        <p:spPr>
          <a:xfrm>
            <a:off x="3847465" y="3962400"/>
            <a:ext cx="4859655" cy="2705735"/>
          </a:xfrm>
          <a:prstGeom prst="rect">
            <a:avLst/>
          </a:prstGeom>
          <a:noFill/>
          <a:ln>
            <a:noFill/>
          </a:ln>
        </p:spPr>
      </p:pic>
      <p:grpSp>
        <p:nvGrpSpPr>
          <p:cNvPr id="3" name="组合 2"/>
          <p:cNvGrpSpPr/>
          <p:nvPr/>
        </p:nvGrpSpPr>
        <p:grpSpPr>
          <a:xfrm>
            <a:off x="3602355" y="197485"/>
            <a:ext cx="4987925" cy="1073785"/>
            <a:chOff x="3659868" y="841828"/>
            <a:chExt cx="4540704" cy="1074057"/>
          </a:xfrm>
        </p:grpSpPr>
        <p:sp>
          <p:nvSpPr>
            <p:cNvPr id="5" name="任意多边形 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659868" y="841828"/>
              <a:ext cx="4540704" cy="1074057"/>
              <a:chOff x="4429125" y="2685143"/>
              <a:chExt cx="4118758" cy="1182009"/>
            </a:xfrm>
          </p:grpSpPr>
          <p:sp>
            <p:nvSpPr>
              <p:cNvPr id="7"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5" name="文本框 104"/>
            <p:cNvSpPr txBox="1"/>
            <p:nvPr/>
          </p:nvSpPr>
          <p:spPr>
            <a:xfrm>
              <a:off x="4311926" y="1236898"/>
              <a:ext cx="3057966" cy="460492"/>
            </a:xfrm>
            <a:prstGeom prst="rect">
              <a:avLst/>
            </a:prstGeom>
            <a:noFill/>
          </p:spPr>
          <p:txBody>
            <a:bodyPr wrap="square" rtlCol="0">
              <a:spAutoFit/>
            </a:bodyPr>
            <a:lstStyle/>
            <a:p>
              <a:pPr algn="ctr"/>
              <a:r>
                <a:rPr lang="zh-CN" altLang="en-US" sz="2400" b="1" dirty="0" smtClean="0">
                  <a:latin typeface="方正静蕾简体" panose="02000000000000000000" pitchFamily="2" charset="-122"/>
                  <a:ea typeface="方正静蕾简体" panose="02000000000000000000" pitchFamily="2" charset="-122"/>
                  <a:sym typeface="+mn-ea"/>
                </a:rPr>
                <a:t>部署图</a:t>
              </a:r>
              <a:r>
                <a:rPr lang="en-US" altLang="zh-CN" sz="2400" b="1" dirty="0" smtClean="0">
                  <a:latin typeface="方正静蕾简体" panose="02000000000000000000" pitchFamily="2" charset="-122"/>
                  <a:ea typeface="方正静蕾简体" panose="02000000000000000000" pitchFamily="2" charset="-122"/>
                  <a:sym typeface="+mn-ea"/>
                </a:rPr>
                <a:t>-</a:t>
              </a:r>
              <a:r>
                <a:rPr lang="zh-CN" altLang="en-US" sz="2400" b="1" dirty="0" smtClean="0">
                  <a:latin typeface="方正静蕾简体" panose="02000000000000000000" pitchFamily="2" charset="-122"/>
                  <a:ea typeface="方正静蕾简体" panose="02000000000000000000" pitchFamily="2" charset="-122"/>
                </a:rPr>
                <a:t>结点</a:t>
              </a:r>
              <a:endParaRPr lang="zh-CN" altLang="en-US" sz="2400" b="1" dirty="0" smtClean="0">
                <a:latin typeface="方正静蕾简体" panose="02000000000000000000" pitchFamily="2" charset="-122"/>
                <a:ea typeface="方正静蕾简体" panose="02000000000000000000"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324643" y="1208951"/>
              <a:ext cx="3057966"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sym typeface="+mn-ea"/>
                </a:rPr>
                <a:t>部署图</a:t>
              </a:r>
              <a:r>
                <a:rPr lang="en-US" altLang="zh-CN" sz="2400" dirty="0" smtClean="0">
                  <a:latin typeface="方正静蕾简体" panose="02000000000000000000" pitchFamily="2" charset="-122"/>
                  <a:ea typeface="方正静蕾简体" panose="02000000000000000000" pitchFamily="2" charset="-122"/>
                  <a:sym typeface="+mn-ea"/>
                </a:rPr>
                <a:t>-</a:t>
              </a:r>
              <a:r>
                <a:rPr lang="zh-CN" altLang="en-US" sz="2400" dirty="0" smtClean="0">
                  <a:latin typeface="方正静蕾简体" panose="02000000000000000000" pitchFamily="2" charset="-122"/>
                  <a:ea typeface="方正静蕾简体" panose="02000000000000000000" pitchFamily="2" charset="-122"/>
                </a:rPr>
                <a:t>结点</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2" name="文本框 1"/>
          <p:cNvSpPr txBox="1"/>
          <p:nvPr/>
        </p:nvSpPr>
        <p:spPr>
          <a:xfrm>
            <a:off x="659765" y="1350645"/>
            <a:ext cx="10975340" cy="2061210"/>
          </a:xfrm>
          <a:prstGeom prst="rect">
            <a:avLst/>
          </a:prstGeom>
          <a:noFill/>
          <a:ln w="9525">
            <a:noFill/>
          </a:ln>
        </p:spPr>
        <p:txBody>
          <a:bodyPr wrap="square">
            <a:spAutoFit/>
          </a:bodyPr>
          <a:p>
            <a:pPr algn="l">
              <a:lnSpc>
                <a:spcPct val="100000"/>
              </a:lnSpc>
              <a:buClrTx/>
              <a:buSzTx/>
              <a:buFontTx/>
            </a:pPr>
            <a:r>
              <a:rPr lang="en-US" sz="2400" b="1">
                <a:latin typeface="等线" panose="02010600030101010101" charset="-122"/>
                <a:ea typeface="等线" panose="02010600030101010101" charset="-122"/>
                <a:cs typeface="等线" panose="02010600030101010101" charset="-122"/>
              </a:rPr>
              <a:t>5.3对全分布式系统建模</a:t>
            </a:r>
            <a:endParaRPr lang="en-US" sz="2400" b="1">
              <a:latin typeface="等线" panose="02010600030101010101" charset="-122"/>
              <a:ea typeface="等线" panose="02010600030101010101" charset="-122"/>
              <a:cs typeface="等线" panose="02010600030101010101" charset="-122"/>
            </a:endParaRPr>
          </a:p>
          <a:p>
            <a:pPr indent="266700" algn="l">
              <a:lnSpc>
                <a:spcPct val="130000"/>
              </a:lnSpc>
            </a:pPr>
            <a:r>
              <a:rPr lang="en-US" sz="2000">
                <a:latin typeface="等线" panose="02010600030101010101" charset="-122"/>
                <a:ea typeface="等线" panose="02010600030101010101" charset="-122"/>
                <a:cs typeface="等线" panose="02010600030101010101" charset="-122"/>
              </a:rPr>
              <a:t>    </a:t>
            </a:r>
            <a:r>
              <a:rPr sz="2000">
                <a:latin typeface="等线" panose="02010600030101010101" charset="-122"/>
                <a:ea typeface="等线" panose="02010600030101010101" charset="-122"/>
                <a:cs typeface="等线" panose="02010600030101010101" charset="-122"/>
              </a:rPr>
              <a:t>广泛意义上的分布式系统通常是由多级服务器构成。这种系统中一般存在着多种版本的软件组件，其中的一些版本的软件组件甚至可以在结点间迁移。构造这样的系统，需要对系统拓扑结构的不断变化做出决策。可以用部署图可视化系统的当前拓扑结构及组件的分布情况，并推断拓扑结构变化的影响。</a:t>
            </a:r>
            <a:endParaRPr sz="2000" b="0">
              <a:latin typeface="等线" panose="02010600030101010101" charset="-122"/>
              <a:ea typeface="等线" panose="02010600030101010101" charset="-122"/>
              <a:cs typeface="等线" panose="02010600030101010101" charset="-122"/>
            </a:endParaRPr>
          </a:p>
        </p:txBody>
      </p:sp>
      <p:pic>
        <p:nvPicPr>
          <p:cNvPr id="3" name="图片 44"/>
          <p:cNvPicPr>
            <a:picLocks noChangeAspect="1"/>
          </p:cNvPicPr>
          <p:nvPr/>
        </p:nvPicPr>
        <p:blipFill>
          <a:blip r:embed="rId1"/>
          <a:stretch>
            <a:fillRect/>
          </a:stretch>
        </p:blipFill>
        <p:spPr>
          <a:xfrm>
            <a:off x="3074035" y="3145790"/>
            <a:ext cx="5642610" cy="3488055"/>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02355" y="197485"/>
            <a:ext cx="4987925" cy="1073785"/>
            <a:chOff x="3659868" y="841828"/>
            <a:chExt cx="4540704" cy="1074057"/>
          </a:xfrm>
        </p:grpSpPr>
        <p:sp>
          <p:nvSpPr>
            <p:cNvPr id="45" name="任意多边形 44"/>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659868" y="841828"/>
              <a:ext cx="4540704" cy="1074057"/>
              <a:chOff x="4429125" y="2685143"/>
              <a:chExt cx="4118758" cy="1182009"/>
            </a:xfrm>
          </p:grpSpPr>
          <p:sp>
            <p:nvSpPr>
              <p:cNvPr id="48"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4278976" y="1208951"/>
              <a:ext cx="3058544" cy="460492"/>
            </a:xfrm>
            <a:prstGeom prst="rect">
              <a:avLst/>
            </a:prstGeom>
            <a:noFill/>
          </p:spPr>
          <p:txBody>
            <a:bodyPr wrap="square" rtlCol="0">
              <a:spAutoFit/>
            </a:bodyPr>
            <a:lstStyle/>
            <a:p>
              <a:pPr algn="ctr"/>
              <a:r>
                <a:rPr lang="zh-CN" altLang="en-US" sz="2400" dirty="0" smtClean="0">
                  <a:latin typeface="方正静蕾简体" panose="02000000000000000000" pitchFamily="2" charset="-122"/>
                  <a:ea typeface="方正静蕾简体" panose="02000000000000000000" pitchFamily="2" charset="-122"/>
                </a:rPr>
                <a:t>问题提问</a:t>
              </a:r>
              <a:endParaRPr lang="zh-CN" altLang="en-US" sz="2400" dirty="0" smtClean="0">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797560" y="2148205"/>
            <a:ext cx="10700385" cy="521970"/>
          </a:xfrm>
          <a:prstGeom prst="rect">
            <a:avLst/>
          </a:prstGeom>
          <a:noFill/>
          <a:ln w="9525">
            <a:noFill/>
          </a:ln>
        </p:spPr>
        <p:txBody>
          <a:bodyPr wrap="square">
            <a:spAutoFit/>
          </a:bodyPr>
          <a:p>
            <a:pPr indent="0" algn="ctr"/>
            <a:r>
              <a:rPr lang="zh-CN" sz="2800" b="0">
                <a:latin typeface="等线" panose="02010600030101010101" charset="-122"/>
                <a:ea typeface="等线" panose="02010600030101010101" charset="-122"/>
                <a:cs typeface="等线" panose="02010600030101010101" charset="-122"/>
              </a:rPr>
              <a:t>判断题</a:t>
            </a:r>
            <a:r>
              <a:rPr sz="2800" b="0">
                <a:latin typeface="等线" panose="02010600030101010101" charset="-122"/>
                <a:ea typeface="等线" panose="02010600030101010101" charset="-122"/>
                <a:cs typeface="等线" panose="02010600030101010101" charset="-122"/>
              </a:rPr>
              <a:t>：结点间的连接是一段电线或电缆？</a:t>
            </a:r>
            <a:endParaRPr sz="2800" b="0">
              <a:latin typeface="等线" panose="02010600030101010101" charset="-122"/>
              <a:ea typeface="等线" panose="02010600030101010101" charset="-122"/>
              <a:cs typeface="等线" panose="02010600030101010101" charset="-122"/>
            </a:endParaRPr>
          </a:p>
        </p:txBody>
      </p:sp>
      <p:sp>
        <p:nvSpPr>
          <p:cNvPr id="2" name="文本框 1"/>
          <p:cNvSpPr txBox="1"/>
          <p:nvPr/>
        </p:nvSpPr>
        <p:spPr>
          <a:xfrm>
            <a:off x="2248535" y="2919730"/>
            <a:ext cx="7798435" cy="829945"/>
          </a:xfrm>
          <a:prstGeom prst="rect">
            <a:avLst/>
          </a:prstGeom>
          <a:noFill/>
        </p:spPr>
        <p:txBody>
          <a:bodyPr wrap="square" rtlCol="0">
            <a:spAutoFit/>
          </a:bodyPr>
          <a:p>
            <a:pPr algn="ctr"/>
            <a:r>
              <a:rPr sz="2400">
                <a:solidFill>
                  <a:srgbClr val="FF0000"/>
                </a:solidFill>
                <a:latin typeface="等线" panose="02010600030101010101" charset="-122"/>
                <a:ea typeface="等线" panose="02010600030101010101" charset="-122"/>
                <a:cs typeface="等线" panose="02010600030101010101" charset="-122"/>
              </a:rPr>
              <a:t>答：错误。一个连接不一定要是一段电线或电缆。也可以表示红外线或者通过卫星的无线连接。</a:t>
            </a:r>
            <a:endParaRPr lang="en-US" altLang="zh-CN" sz="2400">
              <a:solidFill>
                <a:srgbClr val="FF0000"/>
              </a:solidFill>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strips(down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3790950" y="5133975"/>
            <a:ext cx="4158615" cy="706755"/>
          </a:xfrm>
          <a:prstGeom prst="rect">
            <a:avLst/>
          </a:prstGeom>
          <a:noFill/>
        </p:spPr>
        <p:txBody>
          <a:bodyPr wrap="square" rtlCol="0">
            <a:spAutoFit/>
          </a:bodyPr>
          <a:lstStyle/>
          <a:p>
            <a:pPr algn="ctr"/>
            <a:r>
              <a:rPr lang="zh-CN" altLang="en-US" sz="4000" dirty="0" smtClean="0">
                <a:latin typeface="方正静蕾简体" panose="02000000000000000000" pitchFamily="2" charset="-122"/>
                <a:ea typeface="方正静蕾简体" panose="02000000000000000000" pitchFamily="2" charset="-122"/>
                <a:sym typeface="+mn-ea"/>
              </a:rPr>
              <a:t>参考文献</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06</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31"/>
          <p:cNvSpPr/>
          <p:nvPr/>
        </p:nvSpPr>
        <p:spPr>
          <a:xfrm rot="5400000">
            <a:off x="4653915" y="294640"/>
            <a:ext cx="4133215" cy="832929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 name="connsiteX0-783" fmla="*/ 84755 w 673460"/>
              <a:gd name="connsiteY0-784" fmla="*/ 13918 h 568883"/>
              <a:gd name="connsiteX1-785" fmla="*/ 672364 w 673460"/>
              <a:gd name="connsiteY1-786" fmla="*/ 14845 h 568883"/>
              <a:gd name="connsiteX2-787" fmla="*/ 673460 w 673460"/>
              <a:gd name="connsiteY2-788" fmla="*/ 540528 h 568883"/>
              <a:gd name="connsiteX3-789" fmla="*/ 43142 w 673460"/>
              <a:gd name="connsiteY3-790" fmla="*/ 525832 h 568883"/>
              <a:gd name="connsiteX4-791" fmla="*/ 84755 w 673460"/>
              <a:gd name="connsiteY4-792" fmla="*/ 13918 h 568883"/>
              <a:gd name="connsiteX0-793" fmla="*/ 84755 w 673460"/>
              <a:gd name="connsiteY0-794" fmla="*/ 13918 h 559604"/>
              <a:gd name="connsiteX1-795" fmla="*/ 672364 w 673460"/>
              <a:gd name="connsiteY1-796" fmla="*/ 14845 h 559604"/>
              <a:gd name="connsiteX2-797" fmla="*/ 673460 w 673460"/>
              <a:gd name="connsiteY2-798" fmla="*/ 540528 h 559604"/>
              <a:gd name="connsiteX3-799" fmla="*/ 43142 w 673460"/>
              <a:gd name="connsiteY3-800" fmla="*/ 525832 h 559604"/>
              <a:gd name="connsiteX4-801" fmla="*/ 84755 w 673460"/>
              <a:gd name="connsiteY4-802" fmla="*/ 13918 h 559604"/>
              <a:gd name="connsiteX0-803" fmla="*/ 84755 w 675575"/>
              <a:gd name="connsiteY0-804" fmla="*/ 13918 h 562548"/>
              <a:gd name="connsiteX1-805" fmla="*/ 672364 w 675575"/>
              <a:gd name="connsiteY1-806" fmla="*/ 14845 h 562548"/>
              <a:gd name="connsiteX2-807" fmla="*/ 675575 w 675575"/>
              <a:gd name="connsiteY2-808" fmla="*/ 545971 h 562548"/>
              <a:gd name="connsiteX3-809" fmla="*/ 43142 w 675575"/>
              <a:gd name="connsiteY3-810" fmla="*/ 525832 h 562548"/>
              <a:gd name="connsiteX4-811" fmla="*/ 84755 w 675575"/>
              <a:gd name="connsiteY4-812" fmla="*/ 13918 h 562548"/>
              <a:gd name="connsiteX0-813" fmla="*/ 84755 w 680821"/>
              <a:gd name="connsiteY0-814" fmla="*/ 13918 h 562548"/>
              <a:gd name="connsiteX1-815" fmla="*/ 680821 w 680821"/>
              <a:gd name="connsiteY1-816" fmla="*/ 14845 h 562548"/>
              <a:gd name="connsiteX2-817" fmla="*/ 675575 w 680821"/>
              <a:gd name="connsiteY2-818" fmla="*/ 545971 h 562548"/>
              <a:gd name="connsiteX3-819" fmla="*/ 43142 w 680821"/>
              <a:gd name="connsiteY3-820" fmla="*/ 525832 h 562548"/>
              <a:gd name="connsiteX4-821" fmla="*/ 84755 w 680821"/>
              <a:gd name="connsiteY4-822" fmla="*/ 13918 h 562548"/>
              <a:gd name="connsiteX0-823" fmla="*/ 72868 w 690076"/>
              <a:gd name="connsiteY0-824" fmla="*/ 20358 h 559916"/>
              <a:gd name="connsiteX1-825" fmla="*/ 690076 w 690076"/>
              <a:gd name="connsiteY1-826" fmla="*/ 12213 h 559916"/>
              <a:gd name="connsiteX2-827" fmla="*/ 684830 w 690076"/>
              <a:gd name="connsiteY2-828" fmla="*/ 543339 h 559916"/>
              <a:gd name="connsiteX3-829" fmla="*/ 52397 w 690076"/>
              <a:gd name="connsiteY3-830" fmla="*/ 523200 h 559916"/>
              <a:gd name="connsiteX4-831" fmla="*/ 72868 w 690076"/>
              <a:gd name="connsiteY4-832" fmla="*/ 20358 h 559916"/>
              <a:gd name="connsiteX0-833" fmla="*/ 72868 w 690076"/>
              <a:gd name="connsiteY0-834" fmla="*/ 22718 h 562276"/>
              <a:gd name="connsiteX1-835" fmla="*/ 690076 w 690076"/>
              <a:gd name="connsiteY1-836" fmla="*/ 14573 h 562276"/>
              <a:gd name="connsiteX2-837" fmla="*/ 684830 w 690076"/>
              <a:gd name="connsiteY2-838" fmla="*/ 545699 h 562276"/>
              <a:gd name="connsiteX3-839" fmla="*/ 52397 w 690076"/>
              <a:gd name="connsiteY3-840" fmla="*/ 525560 h 562276"/>
              <a:gd name="connsiteX4-841" fmla="*/ 72868 w 690076"/>
              <a:gd name="connsiteY4-842" fmla="*/ 22718 h 562276"/>
              <a:gd name="connsiteX0-843" fmla="*/ 59152 w 676360"/>
              <a:gd name="connsiteY0-844" fmla="*/ 22718 h 562276"/>
              <a:gd name="connsiteX1-845" fmla="*/ 676360 w 676360"/>
              <a:gd name="connsiteY1-846" fmla="*/ 14573 h 562276"/>
              <a:gd name="connsiteX2-847" fmla="*/ 671114 w 676360"/>
              <a:gd name="connsiteY2-848" fmla="*/ 545699 h 562276"/>
              <a:gd name="connsiteX3-849" fmla="*/ 38681 w 676360"/>
              <a:gd name="connsiteY3-850" fmla="*/ 525560 h 562276"/>
              <a:gd name="connsiteX4-851" fmla="*/ 103808 w 676360"/>
              <a:gd name="connsiteY4-852" fmla="*/ 279153 h 562276"/>
              <a:gd name="connsiteX5-853" fmla="*/ 59152 w 676360"/>
              <a:gd name="connsiteY5-854" fmla="*/ 22718 h 562276"/>
              <a:gd name="connsiteX0-855" fmla="*/ 41341 w 658549"/>
              <a:gd name="connsiteY0-856" fmla="*/ 22718 h 562276"/>
              <a:gd name="connsiteX1-857" fmla="*/ 658549 w 658549"/>
              <a:gd name="connsiteY1-858" fmla="*/ 14573 h 562276"/>
              <a:gd name="connsiteX2-859" fmla="*/ 653303 w 658549"/>
              <a:gd name="connsiteY2-860" fmla="*/ 545699 h 562276"/>
              <a:gd name="connsiteX3-861" fmla="*/ 20870 w 658549"/>
              <a:gd name="connsiteY3-862" fmla="*/ 525560 h 562276"/>
              <a:gd name="connsiteX4-863" fmla="*/ 85997 w 658549"/>
              <a:gd name="connsiteY4-864" fmla="*/ 279153 h 562276"/>
              <a:gd name="connsiteX5-865" fmla="*/ 41341 w 658549"/>
              <a:gd name="connsiteY5-866" fmla="*/ 22718 h 562276"/>
              <a:gd name="connsiteX0-867" fmla="*/ 23542 w 640750"/>
              <a:gd name="connsiteY0-868" fmla="*/ 22718 h 562276"/>
              <a:gd name="connsiteX1-869" fmla="*/ 640750 w 640750"/>
              <a:gd name="connsiteY1-870" fmla="*/ 14573 h 562276"/>
              <a:gd name="connsiteX2-871" fmla="*/ 635504 w 640750"/>
              <a:gd name="connsiteY2-872" fmla="*/ 545699 h 562276"/>
              <a:gd name="connsiteX3-873" fmla="*/ 3071 w 640750"/>
              <a:gd name="connsiteY3-874" fmla="*/ 525560 h 562276"/>
              <a:gd name="connsiteX4-875" fmla="*/ 68198 w 640750"/>
              <a:gd name="connsiteY4-876" fmla="*/ 279153 h 562276"/>
              <a:gd name="connsiteX5-877" fmla="*/ 23542 w 640750"/>
              <a:gd name="connsiteY5-878" fmla="*/ 22718 h 562276"/>
              <a:gd name="connsiteX0-879" fmla="*/ 24044 w 641252"/>
              <a:gd name="connsiteY0-880" fmla="*/ 22718 h 562276"/>
              <a:gd name="connsiteX1-881" fmla="*/ 641252 w 641252"/>
              <a:gd name="connsiteY1-882" fmla="*/ 14573 h 562276"/>
              <a:gd name="connsiteX2-883" fmla="*/ 636006 w 641252"/>
              <a:gd name="connsiteY2-884" fmla="*/ 545699 h 562276"/>
              <a:gd name="connsiteX3-885" fmla="*/ 3573 w 641252"/>
              <a:gd name="connsiteY3-886" fmla="*/ 525560 h 562276"/>
              <a:gd name="connsiteX4-887" fmla="*/ 68700 w 641252"/>
              <a:gd name="connsiteY4-888" fmla="*/ 279153 h 562276"/>
              <a:gd name="connsiteX5-889" fmla="*/ 24044 w 641252"/>
              <a:gd name="connsiteY5-890" fmla="*/ 22718 h 562276"/>
              <a:gd name="connsiteX0-891" fmla="*/ 31476 w 648684"/>
              <a:gd name="connsiteY0-892" fmla="*/ 22718 h 562276"/>
              <a:gd name="connsiteX1-893" fmla="*/ 648684 w 648684"/>
              <a:gd name="connsiteY1-894" fmla="*/ 14573 h 562276"/>
              <a:gd name="connsiteX2-895" fmla="*/ 643438 w 648684"/>
              <a:gd name="connsiteY2-896" fmla="*/ 545699 h 562276"/>
              <a:gd name="connsiteX3-897" fmla="*/ 11005 w 648684"/>
              <a:gd name="connsiteY3-898" fmla="*/ 525560 h 562276"/>
              <a:gd name="connsiteX4-899" fmla="*/ 76132 w 648684"/>
              <a:gd name="connsiteY4-900" fmla="*/ 279153 h 562276"/>
              <a:gd name="connsiteX5-901" fmla="*/ 31476 w 648684"/>
              <a:gd name="connsiteY5-902" fmla="*/ 22718 h 562276"/>
            </a:gdLst>
            <a:ahLst/>
            <a:cxnLst>
              <a:cxn ang="0">
                <a:pos x="connsiteX0-891" y="connsiteY0-892"/>
              </a:cxn>
              <a:cxn ang="0">
                <a:pos x="connsiteX1-893" y="connsiteY1-894"/>
              </a:cxn>
              <a:cxn ang="0">
                <a:pos x="connsiteX2-895" y="connsiteY2-896"/>
              </a:cxn>
              <a:cxn ang="0">
                <a:pos x="connsiteX3-897" y="connsiteY3-898"/>
              </a:cxn>
              <a:cxn ang="0">
                <a:pos x="connsiteX4-899" y="connsiteY4-900"/>
              </a:cxn>
              <a:cxn ang="0">
                <a:pos x="connsiteX5-901" y="connsiteY5-902"/>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rgbClr val="9DC3E6"/>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2" name="椭圆 31"/>
          <p:cNvSpPr/>
          <p:nvPr/>
        </p:nvSpPr>
        <p:spPr>
          <a:xfrm rot="16200000" flipH="1">
            <a:off x="6499225" y="2218690"/>
            <a:ext cx="4215765" cy="413766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Lst>
            <a:ahLst/>
            <a:cxnLst>
              <a:cxn ang="0">
                <a:pos x="connsiteX0-763" y="connsiteY0-764"/>
              </a:cxn>
              <a:cxn ang="0">
                <a:pos x="connsiteX1-765" y="connsiteY1-766"/>
              </a:cxn>
              <a:cxn ang="0">
                <a:pos x="connsiteX2-767" y="connsiteY2-768"/>
              </a:cxn>
              <a:cxn ang="0">
                <a:pos x="connsiteX3-769" y="connsiteY3-770"/>
              </a:cxn>
              <a:cxn ang="0">
                <a:pos x="connsiteX4-771" y="connsiteY4-772"/>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1" name="椭圆 31"/>
          <p:cNvSpPr/>
          <p:nvPr/>
        </p:nvSpPr>
        <p:spPr>
          <a:xfrm rot="5400000">
            <a:off x="2644775" y="2254250"/>
            <a:ext cx="4215765" cy="406717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Lst>
            <a:ahLst/>
            <a:cxnLst>
              <a:cxn ang="0">
                <a:pos x="connsiteX0-773" y="connsiteY0-774"/>
              </a:cxn>
              <a:cxn ang="0">
                <a:pos x="connsiteX1-775" y="connsiteY1-776"/>
              </a:cxn>
              <a:cxn ang="0">
                <a:pos x="connsiteX2-777" y="connsiteY2-778"/>
              </a:cxn>
              <a:cxn ang="0">
                <a:pos x="connsiteX3-779" y="connsiteY3-780"/>
              </a:cxn>
              <a:cxn ang="0">
                <a:pos x="connsiteX4-781" y="connsiteY4-782"/>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112" name="组合 111"/>
          <p:cNvGrpSpPr/>
          <p:nvPr/>
        </p:nvGrpSpPr>
        <p:grpSpPr>
          <a:xfrm>
            <a:off x="10411605" y="4194370"/>
            <a:ext cx="1921680" cy="2201350"/>
            <a:chOff x="4999038" y="1544638"/>
            <a:chExt cx="2709863" cy="3138488"/>
          </a:xfrm>
        </p:grpSpPr>
        <p:sp>
          <p:nvSpPr>
            <p:cNvPr id="113"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26"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27"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28"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1"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2"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6"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7"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8"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9"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40"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43"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5" name="组合 154"/>
          <p:cNvGrpSpPr/>
          <p:nvPr/>
        </p:nvGrpSpPr>
        <p:grpSpPr>
          <a:xfrm>
            <a:off x="0" y="2674620"/>
            <a:ext cx="3312795" cy="3859530"/>
            <a:chOff x="8724903" y="3030540"/>
            <a:chExt cx="574675" cy="868363"/>
          </a:xfrm>
          <a:solidFill>
            <a:schemeClr val="tx1"/>
          </a:solidFill>
        </p:grpSpPr>
        <p:sp>
          <p:nvSpPr>
            <p:cNvPr id="156" name="Freeform 15"/>
            <p:cNvSpPr/>
            <p:nvPr/>
          </p:nvSpPr>
          <p:spPr bwMode="auto">
            <a:xfrm>
              <a:off x="8943980" y="3236915"/>
              <a:ext cx="3175"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157" name="Freeform 16"/>
            <p:cNvSpPr>
              <a:spLocks noEditPoints="1"/>
            </p:cNvSpPr>
            <p:nvPr/>
          </p:nvSpPr>
          <p:spPr bwMode="auto">
            <a:xfrm>
              <a:off x="8724903" y="3030540"/>
              <a:ext cx="574675" cy="868363"/>
            </a:xfrm>
            <a:custGeom>
              <a:avLst/>
              <a:gdLst>
                <a:gd name="T0" fmla="*/ 8 w 153"/>
                <a:gd name="T1" fmla="*/ 136 h 231"/>
                <a:gd name="T2" fmla="*/ 78 w 153"/>
                <a:gd name="T3" fmla="*/ 52 h 231"/>
                <a:gd name="T4" fmla="*/ 72 w 153"/>
                <a:gd name="T5" fmla="*/ 58 h 231"/>
                <a:gd name="T6" fmla="*/ 57 w 153"/>
                <a:gd name="T7" fmla="*/ 210 h 231"/>
                <a:gd name="T8" fmla="*/ 146 w 153"/>
                <a:gd name="T9" fmla="*/ 14 h 231"/>
                <a:gd name="T10" fmla="*/ 37 w 153"/>
                <a:gd name="T11" fmla="*/ 56 h 231"/>
                <a:gd name="T12" fmla="*/ 67 w 153"/>
                <a:gd name="T13" fmla="*/ 56 h 231"/>
                <a:gd name="T14" fmla="*/ 83 w 153"/>
                <a:gd name="T15" fmla="*/ 56 h 231"/>
                <a:gd name="T16" fmla="*/ 113 w 153"/>
                <a:gd name="T17" fmla="*/ 59 h 231"/>
                <a:gd name="T18" fmla="*/ 41 w 153"/>
                <a:gd name="T19" fmla="*/ 64 h 231"/>
                <a:gd name="T20" fmla="*/ 36 w 153"/>
                <a:gd name="T21" fmla="*/ 63 h 231"/>
                <a:gd name="T22" fmla="*/ 39 w 153"/>
                <a:gd name="T23" fmla="*/ 65 h 231"/>
                <a:gd name="T24" fmla="*/ 49 w 153"/>
                <a:gd name="T25" fmla="*/ 66 h 231"/>
                <a:gd name="T26" fmla="*/ 45 w 153"/>
                <a:gd name="T27" fmla="*/ 71 h 231"/>
                <a:gd name="T28" fmla="*/ 21 w 153"/>
                <a:gd name="T29" fmla="*/ 79 h 231"/>
                <a:gd name="T30" fmla="*/ 53 w 153"/>
                <a:gd name="T31" fmla="*/ 73 h 231"/>
                <a:gd name="T32" fmla="*/ 39 w 153"/>
                <a:gd name="T33" fmla="*/ 74 h 231"/>
                <a:gd name="T34" fmla="*/ 59 w 153"/>
                <a:gd name="T35" fmla="*/ 77 h 231"/>
                <a:gd name="T36" fmla="*/ 33 w 153"/>
                <a:gd name="T37" fmla="*/ 78 h 231"/>
                <a:gd name="T38" fmla="*/ 46 w 153"/>
                <a:gd name="T39" fmla="*/ 79 h 231"/>
                <a:gd name="T40" fmla="*/ 65 w 153"/>
                <a:gd name="T41" fmla="*/ 81 h 231"/>
                <a:gd name="T42" fmla="*/ 29 w 153"/>
                <a:gd name="T43" fmla="*/ 86 h 231"/>
                <a:gd name="T44" fmla="*/ 31 w 153"/>
                <a:gd name="T45" fmla="*/ 84 h 231"/>
                <a:gd name="T46" fmla="*/ 55 w 153"/>
                <a:gd name="T47" fmla="*/ 86 h 231"/>
                <a:gd name="T48" fmla="*/ 51 w 153"/>
                <a:gd name="T49" fmla="*/ 90 h 231"/>
                <a:gd name="T50" fmla="*/ 63 w 153"/>
                <a:gd name="T51" fmla="*/ 93 h 231"/>
                <a:gd name="T52" fmla="*/ 66 w 153"/>
                <a:gd name="T53" fmla="*/ 95 h 231"/>
                <a:gd name="T54" fmla="*/ 37 w 153"/>
                <a:gd name="T55" fmla="*/ 98 h 231"/>
                <a:gd name="T56" fmla="*/ 40 w 153"/>
                <a:gd name="T57" fmla="*/ 101 h 231"/>
                <a:gd name="T58" fmla="*/ 41 w 153"/>
                <a:gd name="T59" fmla="*/ 104 h 231"/>
                <a:gd name="T60" fmla="*/ 34 w 153"/>
                <a:gd name="T61" fmla="*/ 105 h 231"/>
                <a:gd name="T62" fmla="*/ 34 w 153"/>
                <a:gd name="T63" fmla="*/ 106 h 231"/>
                <a:gd name="T64" fmla="*/ 43 w 153"/>
                <a:gd name="T65" fmla="*/ 108 h 231"/>
                <a:gd name="T66" fmla="*/ 39 w 153"/>
                <a:gd name="T67" fmla="*/ 113 h 231"/>
                <a:gd name="T68" fmla="*/ 43 w 153"/>
                <a:gd name="T69" fmla="*/ 114 h 231"/>
                <a:gd name="T70" fmla="*/ 63 w 153"/>
                <a:gd name="T71" fmla="*/ 115 h 231"/>
                <a:gd name="T72" fmla="*/ 47 w 153"/>
                <a:gd name="T73" fmla="*/ 118 h 231"/>
                <a:gd name="T74" fmla="*/ 59 w 153"/>
                <a:gd name="T75" fmla="*/ 122 h 231"/>
                <a:gd name="T76" fmla="*/ 47 w 153"/>
                <a:gd name="T77" fmla="*/ 123 h 231"/>
                <a:gd name="T78" fmla="*/ 54 w 153"/>
                <a:gd name="T79" fmla="*/ 126 h 231"/>
                <a:gd name="T80" fmla="*/ 43 w 153"/>
                <a:gd name="T81" fmla="*/ 128 h 231"/>
                <a:gd name="T82" fmla="*/ 58 w 153"/>
                <a:gd name="T83" fmla="*/ 128 h 231"/>
                <a:gd name="T84" fmla="*/ 59 w 153"/>
                <a:gd name="T85" fmla="*/ 134 h 231"/>
                <a:gd name="T86" fmla="*/ 50 w 153"/>
                <a:gd name="T87" fmla="*/ 135 h 231"/>
                <a:gd name="T88" fmla="*/ 53 w 153"/>
                <a:gd name="T89" fmla="*/ 140 h 231"/>
                <a:gd name="T90" fmla="*/ 42 w 153"/>
                <a:gd name="T91" fmla="*/ 144 h 231"/>
                <a:gd name="T92" fmla="*/ 6 w 153"/>
                <a:gd name="T93" fmla="*/ 149 h 231"/>
                <a:gd name="T94" fmla="*/ 64 w 153"/>
                <a:gd name="T95" fmla="*/ 170 h 231"/>
                <a:gd name="T96" fmla="*/ 34 w 153"/>
                <a:gd name="T97" fmla="*/ 157 h 231"/>
                <a:gd name="T98" fmla="*/ 63 w 153"/>
                <a:gd name="T99" fmla="*/ 162 h 231"/>
                <a:gd name="T100" fmla="*/ 31 w 153"/>
                <a:gd name="T101" fmla="*/ 179 h 231"/>
                <a:gd name="T102" fmla="*/ 56 w 153"/>
                <a:gd name="T103" fmla="*/ 174 h 231"/>
                <a:gd name="T104" fmla="*/ 61 w 153"/>
                <a:gd name="T105" fmla="*/ 177 h 231"/>
                <a:gd name="T106" fmla="*/ 31 w 153"/>
                <a:gd name="T107" fmla="*/ 195 h 231"/>
                <a:gd name="T108" fmla="*/ 60 w 153"/>
                <a:gd name="T109" fmla="*/ 187 h 231"/>
                <a:gd name="T110" fmla="*/ 65 w 153"/>
                <a:gd name="T111" fmla="*/ 195 h 231"/>
                <a:gd name="T112" fmla="*/ 57 w 153"/>
                <a:gd name="T113" fmla="*/ 199 h 231"/>
                <a:gd name="T114" fmla="*/ 63 w 153"/>
                <a:gd name="T115" fmla="*/ 206 h 231"/>
                <a:gd name="T116" fmla="*/ 66 w 153"/>
                <a:gd name="T117" fmla="*/ 213 h 231"/>
                <a:gd name="T118" fmla="*/ 35 w 153"/>
                <a:gd name="T119" fmla="*/ 217 h 231"/>
                <a:gd name="T120" fmla="*/ 62 w 153"/>
                <a:gd name="T121" fmla="*/ 220 h 231"/>
                <a:gd name="T122" fmla="*/ 27 w 153"/>
                <a:gd name="T123" fmla="*/ 22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 h="231">
                  <a:moveTo>
                    <a:pt x="39" y="219"/>
                  </a:moveTo>
                  <a:cubicBezTo>
                    <a:pt x="39" y="219"/>
                    <a:pt x="39" y="219"/>
                    <a:pt x="38" y="219"/>
                  </a:cubicBezTo>
                  <a:cubicBezTo>
                    <a:pt x="39" y="221"/>
                    <a:pt x="40" y="222"/>
                    <a:pt x="41" y="224"/>
                  </a:cubicBezTo>
                  <a:cubicBezTo>
                    <a:pt x="41" y="224"/>
                    <a:pt x="42" y="224"/>
                    <a:pt x="42" y="224"/>
                  </a:cubicBezTo>
                  <a:cubicBezTo>
                    <a:pt x="42" y="225"/>
                    <a:pt x="41" y="224"/>
                    <a:pt x="40" y="224"/>
                  </a:cubicBezTo>
                  <a:cubicBezTo>
                    <a:pt x="40" y="225"/>
                    <a:pt x="40" y="225"/>
                    <a:pt x="40" y="226"/>
                  </a:cubicBezTo>
                  <a:cubicBezTo>
                    <a:pt x="39" y="227"/>
                    <a:pt x="38" y="225"/>
                    <a:pt x="37" y="225"/>
                  </a:cubicBezTo>
                  <a:cubicBezTo>
                    <a:pt x="37" y="226"/>
                    <a:pt x="38" y="227"/>
                    <a:pt x="39" y="228"/>
                  </a:cubicBezTo>
                  <a:cubicBezTo>
                    <a:pt x="39" y="228"/>
                    <a:pt x="40" y="227"/>
                    <a:pt x="40" y="227"/>
                  </a:cubicBezTo>
                  <a:cubicBezTo>
                    <a:pt x="41" y="227"/>
                    <a:pt x="41" y="226"/>
                    <a:pt x="41" y="226"/>
                  </a:cubicBezTo>
                  <a:cubicBezTo>
                    <a:pt x="41" y="226"/>
                    <a:pt x="41" y="226"/>
                    <a:pt x="42" y="226"/>
                  </a:cubicBezTo>
                  <a:cubicBezTo>
                    <a:pt x="42" y="227"/>
                    <a:pt x="42" y="228"/>
                    <a:pt x="41" y="228"/>
                  </a:cubicBezTo>
                  <a:cubicBezTo>
                    <a:pt x="41" y="228"/>
                    <a:pt x="41" y="228"/>
                    <a:pt x="40" y="228"/>
                  </a:cubicBezTo>
                  <a:cubicBezTo>
                    <a:pt x="38" y="229"/>
                    <a:pt x="36" y="230"/>
                    <a:pt x="33" y="230"/>
                  </a:cubicBezTo>
                  <a:cubicBezTo>
                    <a:pt x="32" y="230"/>
                    <a:pt x="33" y="230"/>
                    <a:pt x="32" y="231"/>
                  </a:cubicBezTo>
                  <a:cubicBezTo>
                    <a:pt x="31" y="230"/>
                    <a:pt x="30" y="229"/>
                    <a:pt x="29" y="230"/>
                  </a:cubicBezTo>
                  <a:cubicBezTo>
                    <a:pt x="28" y="228"/>
                    <a:pt x="26" y="229"/>
                    <a:pt x="25" y="228"/>
                  </a:cubicBezTo>
                  <a:cubicBezTo>
                    <a:pt x="24" y="228"/>
                    <a:pt x="24" y="229"/>
                    <a:pt x="23" y="228"/>
                  </a:cubicBezTo>
                  <a:cubicBezTo>
                    <a:pt x="23" y="228"/>
                    <a:pt x="23" y="228"/>
                    <a:pt x="23" y="227"/>
                  </a:cubicBezTo>
                  <a:cubicBezTo>
                    <a:pt x="22" y="227"/>
                    <a:pt x="21" y="228"/>
                    <a:pt x="20" y="228"/>
                  </a:cubicBezTo>
                  <a:cubicBezTo>
                    <a:pt x="21" y="227"/>
                    <a:pt x="21" y="226"/>
                    <a:pt x="22" y="226"/>
                  </a:cubicBezTo>
                  <a:cubicBezTo>
                    <a:pt x="23" y="225"/>
                    <a:pt x="23" y="224"/>
                    <a:pt x="24" y="224"/>
                  </a:cubicBezTo>
                  <a:cubicBezTo>
                    <a:pt x="23" y="223"/>
                    <a:pt x="24" y="222"/>
                    <a:pt x="24" y="221"/>
                  </a:cubicBezTo>
                  <a:cubicBezTo>
                    <a:pt x="26" y="220"/>
                    <a:pt x="26" y="215"/>
                    <a:pt x="29" y="215"/>
                  </a:cubicBezTo>
                  <a:cubicBezTo>
                    <a:pt x="29" y="210"/>
                    <a:pt x="30" y="205"/>
                    <a:pt x="29" y="201"/>
                  </a:cubicBezTo>
                  <a:cubicBezTo>
                    <a:pt x="30" y="198"/>
                    <a:pt x="30" y="193"/>
                    <a:pt x="30" y="189"/>
                  </a:cubicBezTo>
                  <a:cubicBezTo>
                    <a:pt x="30" y="186"/>
                    <a:pt x="30" y="184"/>
                    <a:pt x="29" y="182"/>
                  </a:cubicBezTo>
                  <a:cubicBezTo>
                    <a:pt x="29" y="181"/>
                    <a:pt x="30" y="181"/>
                    <a:pt x="30" y="180"/>
                  </a:cubicBezTo>
                  <a:cubicBezTo>
                    <a:pt x="30" y="175"/>
                    <a:pt x="30" y="169"/>
                    <a:pt x="31" y="163"/>
                  </a:cubicBezTo>
                  <a:cubicBezTo>
                    <a:pt x="31" y="159"/>
                    <a:pt x="32" y="156"/>
                    <a:pt x="32" y="152"/>
                  </a:cubicBezTo>
                  <a:cubicBezTo>
                    <a:pt x="32" y="152"/>
                    <a:pt x="32" y="151"/>
                    <a:pt x="32" y="151"/>
                  </a:cubicBezTo>
                  <a:cubicBezTo>
                    <a:pt x="32" y="150"/>
                    <a:pt x="32" y="150"/>
                    <a:pt x="32" y="149"/>
                  </a:cubicBezTo>
                  <a:cubicBezTo>
                    <a:pt x="33" y="147"/>
                    <a:pt x="32" y="144"/>
                    <a:pt x="32" y="141"/>
                  </a:cubicBezTo>
                  <a:cubicBezTo>
                    <a:pt x="32" y="142"/>
                    <a:pt x="32" y="143"/>
                    <a:pt x="31" y="144"/>
                  </a:cubicBezTo>
                  <a:cubicBezTo>
                    <a:pt x="31" y="144"/>
                    <a:pt x="31" y="143"/>
                    <a:pt x="31" y="143"/>
                  </a:cubicBezTo>
                  <a:cubicBezTo>
                    <a:pt x="30" y="137"/>
                    <a:pt x="30" y="129"/>
                    <a:pt x="29" y="123"/>
                  </a:cubicBezTo>
                  <a:cubicBezTo>
                    <a:pt x="29" y="118"/>
                    <a:pt x="29" y="114"/>
                    <a:pt x="28" y="110"/>
                  </a:cubicBezTo>
                  <a:cubicBezTo>
                    <a:pt x="27" y="99"/>
                    <a:pt x="26" y="88"/>
                    <a:pt x="24" y="78"/>
                  </a:cubicBezTo>
                  <a:cubicBezTo>
                    <a:pt x="23" y="80"/>
                    <a:pt x="22" y="83"/>
                    <a:pt x="21" y="84"/>
                  </a:cubicBezTo>
                  <a:cubicBezTo>
                    <a:pt x="21" y="86"/>
                    <a:pt x="20" y="87"/>
                    <a:pt x="20" y="88"/>
                  </a:cubicBezTo>
                  <a:cubicBezTo>
                    <a:pt x="18" y="92"/>
                    <a:pt x="17" y="98"/>
                    <a:pt x="15" y="101"/>
                  </a:cubicBezTo>
                  <a:cubicBezTo>
                    <a:pt x="16" y="104"/>
                    <a:pt x="14" y="106"/>
                    <a:pt x="14" y="109"/>
                  </a:cubicBezTo>
                  <a:cubicBezTo>
                    <a:pt x="14" y="109"/>
                    <a:pt x="14" y="110"/>
                    <a:pt x="13" y="110"/>
                  </a:cubicBezTo>
                  <a:cubicBezTo>
                    <a:pt x="13" y="111"/>
                    <a:pt x="13" y="112"/>
                    <a:pt x="12" y="113"/>
                  </a:cubicBezTo>
                  <a:cubicBezTo>
                    <a:pt x="12" y="115"/>
                    <a:pt x="12" y="118"/>
                    <a:pt x="11" y="120"/>
                  </a:cubicBezTo>
                  <a:cubicBezTo>
                    <a:pt x="11" y="121"/>
                    <a:pt x="11" y="122"/>
                    <a:pt x="11" y="123"/>
                  </a:cubicBezTo>
                  <a:cubicBezTo>
                    <a:pt x="10" y="126"/>
                    <a:pt x="9" y="130"/>
                    <a:pt x="9" y="133"/>
                  </a:cubicBezTo>
                  <a:cubicBezTo>
                    <a:pt x="9" y="133"/>
                    <a:pt x="9" y="133"/>
                    <a:pt x="9" y="133"/>
                  </a:cubicBezTo>
                  <a:cubicBezTo>
                    <a:pt x="9" y="133"/>
                    <a:pt x="9" y="134"/>
                    <a:pt x="9" y="134"/>
                  </a:cubicBezTo>
                  <a:cubicBezTo>
                    <a:pt x="9" y="135"/>
                    <a:pt x="8" y="136"/>
                    <a:pt x="8" y="136"/>
                  </a:cubicBezTo>
                  <a:cubicBezTo>
                    <a:pt x="9" y="136"/>
                    <a:pt x="8" y="136"/>
                    <a:pt x="8" y="136"/>
                  </a:cubicBezTo>
                  <a:cubicBezTo>
                    <a:pt x="8" y="138"/>
                    <a:pt x="9" y="141"/>
                    <a:pt x="8" y="143"/>
                  </a:cubicBezTo>
                  <a:cubicBezTo>
                    <a:pt x="8" y="143"/>
                    <a:pt x="9" y="143"/>
                    <a:pt x="9" y="143"/>
                  </a:cubicBezTo>
                  <a:cubicBezTo>
                    <a:pt x="9" y="145"/>
                    <a:pt x="8" y="147"/>
                    <a:pt x="9" y="149"/>
                  </a:cubicBezTo>
                  <a:cubicBezTo>
                    <a:pt x="9" y="149"/>
                    <a:pt x="8" y="150"/>
                    <a:pt x="8" y="150"/>
                  </a:cubicBezTo>
                  <a:cubicBezTo>
                    <a:pt x="8" y="150"/>
                    <a:pt x="9" y="150"/>
                    <a:pt x="9" y="150"/>
                  </a:cubicBezTo>
                  <a:cubicBezTo>
                    <a:pt x="8" y="153"/>
                    <a:pt x="6" y="157"/>
                    <a:pt x="5" y="160"/>
                  </a:cubicBezTo>
                  <a:cubicBezTo>
                    <a:pt x="4" y="162"/>
                    <a:pt x="4" y="163"/>
                    <a:pt x="5" y="165"/>
                  </a:cubicBezTo>
                  <a:cubicBezTo>
                    <a:pt x="4" y="166"/>
                    <a:pt x="5" y="168"/>
                    <a:pt x="3" y="169"/>
                  </a:cubicBezTo>
                  <a:cubicBezTo>
                    <a:pt x="2" y="168"/>
                    <a:pt x="3" y="167"/>
                    <a:pt x="3" y="165"/>
                  </a:cubicBezTo>
                  <a:cubicBezTo>
                    <a:pt x="3" y="165"/>
                    <a:pt x="2" y="166"/>
                    <a:pt x="2" y="166"/>
                  </a:cubicBezTo>
                  <a:cubicBezTo>
                    <a:pt x="0" y="164"/>
                    <a:pt x="2" y="162"/>
                    <a:pt x="3" y="161"/>
                  </a:cubicBezTo>
                  <a:cubicBezTo>
                    <a:pt x="4" y="158"/>
                    <a:pt x="6" y="156"/>
                    <a:pt x="7" y="153"/>
                  </a:cubicBezTo>
                  <a:cubicBezTo>
                    <a:pt x="7" y="153"/>
                    <a:pt x="6" y="153"/>
                    <a:pt x="6" y="153"/>
                  </a:cubicBezTo>
                  <a:cubicBezTo>
                    <a:pt x="5" y="154"/>
                    <a:pt x="5" y="155"/>
                    <a:pt x="4" y="156"/>
                  </a:cubicBezTo>
                  <a:cubicBezTo>
                    <a:pt x="4" y="157"/>
                    <a:pt x="4" y="160"/>
                    <a:pt x="3" y="161"/>
                  </a:cubicBezTo>
                  <a:cubicBezTo>
                    <a:pt x="1" y="160"/>
                    <a:pt x="2" y="158"/>
                    <a:pt x="2" y="157"/>
                  </a:cubicBezTo>
                  <a:cubicBezTo>
                    <a:pt x="3" y="154"/>
                    <a:pt x="3" y="149"/>
                    <a:pt x="3" y="146"/>
                  </a:cubicBezTo>
                  <a:cubicBezTo>
                    <a:pt x="3" y="145"/>
                    <a:pt x="3" y="146"/>
                    <a:pt x="3" y="146"/>
                  </a:cubicBezTo>
                  <a:cubicBezTo>
                    <a:pt x="1" y="145"/>
                    <a:pt x="4" y="143"/>
                    <a:pt x="3" y="141"/>
                  </a:cubicBezTo>
                  <a:cubicBezTo>
                    <a:pt x="4" y="141"/>
                    <a:pt x="4" y="141"/>
                    <a:pt x="4" y="141"/>
                  </a:cubicBezTo>
                  <a:cubicBezTo>
                    <a:pt x="5" y="136"/>
                    <a:pt x="5" y="131"/>
                    <a:pt x="6" y="127"/>
                  </a:cubicBezTo>
                  <a:cubicBezTo>
                    <a:pt x="7" y="123"/>
                    <a:pt x="8" y="117"/>
                    <a:pt x="9" y="112"/>
                  </a:cubicBezTo>
                  <a:cubicBezTo>
                    <a:pt x="8" y="112"/>
                    <a:pt x="7" y="111"/>
                    <a:pt x="8" y="110"/>
                  </a:cubicBezTo>
                  <a:cubicBezTo>
                    <a:pt x="8" y="110"/>
                    <a:pt x="8" y="110"/>
                    <a:pt x="9" y="110"/>
                  </a:cubicBezTo>
                  <a:cubicBezTo>
                    <a:pt x="9" y="109"/>
                    <a:pt x="9" y="108"/>
                    <a:pt x="9" y="108"/>
                  </a:cubicBezTo>
                  <a:cubicBezTo>
                    <a:pt x="9" y="107"/>
                    <a:pt x="8" y="103"/>
                    <a:pt x="9" y="102"/>
                  </a:cubicBezTo>
                  <a:cubicBezTo>
                    <a:pt x="9" y="101"/>
                    <a:pt x="10" y="100"/>
                    <a:pt x="10" y="99"/>
                  </a:cubicBezTo>
                  <a:cubicBezTo>
                    <a:pt x="11" y="101"/>
                    <a:pt x="9" y="103"/>
                    <a:pt x="10" y="104"/>
                  </a:cubicBezTo>
                  <a:cubicBezTo>
                    <a:pt x="11" y="101"/>
                    <a:pt x="12" y="98"/>
                    <a:pt x="13" y="94"/>
                  </a:cubicBezTo>
                  <a:cubicBezTo>
                    <a:pt x="14" y="91"/>
                    <a:pt x="15" y="88"/>
                    <a:pt x="16" y="85"/>
                  </a:cubicBezTo>
                  <a:cubicBezTo>
                    <a:pt x="17" y="83"/>
                    <a:pt x="17" y="81"/>
                    <a:pt x="18" y="79"/>
                  </a:cubicBezTo>
                  <a:cubicBezTo>
                    <a:pt x="18" y="78"/>
                    <a:pt x="19" y="77"/>
                    <a:pt x="18" y="76"/>
                  </a:cubicBezTo>
                  <a:cubicBezTo>
                    <a:pt x="18" y="77"/>
                    <a:pt x="17" y="78"/>
                    <a:pt x="17" y="79"/>
                  </a:cubicBezTo>
                  <a:cubicBezTo>
                    <a:pt x="18" y="74"/>
                    <a:pt x="20" y="68"/>
                    <a:pt x="21" y="63"/>
                  </a:cubicBezTo>
                  <a:cubicBezTo>
                    <a:pt x="21" y="62"/>
                    <a:pt x="21" y="62"/>
                    <a:pt x="21" y="61"/>
                  </a:cubicBezTo>
                  <a:cubicBezTo>
                    <a:pt x="21" y="60"/>
                    <a:pt x="22" y="58"/>
                    <a:pt x="21" y="57"/>
                  </a:cubicBezTo>
                  <a:cubicBezTo>
                    <a:pt x="22" y="56"/>
                    <a:pt x="23" y="56"/>
                    <a:pt x="25" y="55"/>
                  </a:cubicBezTo>
                  <a:cubicBezTo>
                    <a:pt x="24" y="55"/>
                    <a:pt x="24" y="55"/>
                    <a:pt x="24" y="54"/>
                  </a:cubicBezTo>
                  <a:cubicBezTo>
                    <a:pt x="25" y="53"/>
                    <a:pt x="26" y="52"/>
                    <a:pt x="28" y="52"/>
                  </a:cubicBezTo>
                  <a:cubicBezTo>
                    <a:pt x="28" y="52"/>
                    <a:pt x="28" y="50"/>
                    <a:pt x="29" y="50"/>
                  </a:cubicBezTo>
                  <a:cubicBezTo>
                    <a:pt x="29" y="51"/>
                    <a:pt x="29" y="51"/>
                    <a:pt x="29" y="52"/>
                  </a:cubicBezTo>
                  <a:cubicBezTo>
                    <a:pt x="31" y="51"/>
                    <a:pt x="33" y="48"/>
                    <a:pt x="36" y="49"/>
                  </a:cubicBezTo>
                  <a:cubicBezTo>
                    <a:pt x="35" y="50"/>
                    <a:pt x="35" y="50"/>
                    <a:pt x="35" y="50"/>
                  </a:cubicBezTo>
                  <a:cubicBezTo>
                    <a:pt x="37" y="52"/>
                    <a:pt x="40" y="52"/>
                    <a:pt x="43" y="53"/>
                  </a:cubicBezTo>
                  <a:cubicBezTo>
                    <a:pt x="47" y="52"/>
                    <a:pt x="50" y="52"/>
                    <a:pt x="52" y="52"/>
                  </a:cubicBezTo>
                  <a:cubicBezTo>
                    <a:pt x="53" y="52"/>
                    <a:pt x="54" y="52"/>
                    <a:pt x="55" y="52"/>
                  </a:cubicBezTo>
                  <a:cubicBezTo>
                    <a:pt x="56" y="52"/>
                    <a:pt x="57" y="52"/>
                    <a:pt x="57" y="52"/>
                  </a:cubicBezTo>
                  <a:cubicBezTo>
                    <a:pt x="60" y="52"/>
                    <a:pt x="62" y="50"/>
                    <a:pt x="64" y="50"/>
                  </a:cubicBezTo>
                  <a:cubicBezTo>
                    <a:pt x="66" y="50"/>
                    <a:pt x="68" y="50"/>
                    <a:pt x="68" y="52"/>
                  </a:cubicBezTo>
                  <a:cubicBezTo>
                    <a:pt x="69" y="51"/>
                    <a:pt x="68" y="51"/>
                    <a:pt x="69" y="51"/>
                  </a:cubicBezTo>
                  <a:cubicBezTo>
                    <a:pt x="71" y="50"/>
                    <a:pt x="75" y="51"/>
                    <a:pt x="78" y="52"/>
                  </a:cubicBezTo>
                  <a:cubicBezTo>
                    <a:pt x="79" y="52"/>
                    <a:pt x="81" y="52"/>
                    <a:pt x="83" y="52"/>
                  </a:cubicBezTo>
                  <a:cubicBezTo>
                    <a:pt x="87" y="53"/>
                    <a:pt x="92" y="54"/>
                    <a:pt x="96" y="55"/>
                  </a:cubicBezTo>
                  <a:cubicBezTo>
                    <a:pt x="99" y="55"/>
                    <a:pt x="102" y="55"/>
                    <a:pt x="105" y="56"/>
                  </a:cubicBezTo>
                  <a:cubicBezTo>
                    <a:pt x="107" y="56"/>
                    <a:pt x="109" y="56"/>
                    <a:pt x="110" y="56"/>
                  </a:cubicBezTo>
                  <a:cubicBezTo>
                    <a:pt x="111" y="56"/>
                    <a:pt x="112" y="55"/>
                    <a:pt x="112" y="54"/>
                  </a:cubicBezTo>
                  <a:cubicBezTo>
                    <a:pt x="116" y="51"/>
                    <a:pt x="120" y="47"/>
                    <a:pt x="122" y="43"/>
                  </a:cubicBezTo>
                  <a:cubicBezTo>
                    <a:pt x="126" y="38"/>
                    <a:pt x="130" y="33"/>
                    <a:pt x="134" y="27"/>
                  </a:cubicBezTo>
                  <a:cubicBezTo>
                    <a:pt x="134" y="27"/>
                    <a:pt x="134" y="26"/>
                    <a:pt x="135" y="26"/>
                  </a:cubicBezTo>
                  <a:cubicBezTo>
                    <a:pt x="135" y="26"/>
                    <a:pt x="135" y="25"/>
                    <a:pt x="135" y="25"/>
                  </a:cubicBezTo>
                  <a:cubicBezTo>
                    <a:pt x="136" y="24"/>
                    <a:pt x="137" y="23"/>
                    <a:pt x="138" y="22"/>
                  </a:cubicBezTo>
                  <a:cubicBezTo>
                    <a:pt x="138" y="21"/>
                    <a:pt x="138" y="21"/>
                    <a:pt x="138" y="21"/>
                  </a:cubicBezTo>
                  <a:cubicBezTo>
                    <a:pt x="138" y="20"/>
                    <a:pt x="139" y="20"/>
                    <a:pt x="139" y="19"/>
                  </a:cubicBezTo>
                  <a:cubicBezTo>
                    <a:pt x="139" y="19"/>
                    <a:pt x="139" y="19"/>
                    <a:pt x="139" y="19"/>
                  </a:cubicBezTo>
                  <a:cubicBezTo>
                    <a:pt x="139" y="17"/>
                    <a:pt x="141" y="16"/>
                    <a:pt x="141" y="15"/>
                  </a:cubicBezTo>
                  <a:cubicBezTo>
                    <a:pt x="141" y="15"/>
                    <a:pt x="141" y="15"/>
                    <a:pt x="141" y="14"/>
                  </a:cubicBezTo>
                  <a:cubicBezTo>
                    <a:pt x="143" y="12"/>
                    <a:pt x="144" y="10"/>
                    <a:pt x="146" y="8"/>
                  </a:cubicBezTo>
                  <a:cubicBezTo>
                    <a:pt x="147" y="8"/>
                    <a:pt x="147" y="9"/>
                    <a:pt x="148" y="9"/>
                  </a:cubicBezTo>
                  <a:cubicBezTo>
                    <a:pt x="148" y="8"/>
                    <a:pt x="149" y="7"/>
                    <a:pt x="149" y="5"/>
                  </a:cubicBezTo>
                  <a:cubicBezTo>
                    <a:pt x="150" y="4"/>
                    <a:pt x="150" y="3"/>
                    <a:pt x="152" y="2"/>
                  </a:cubicBezTo>
                  <a:cubicBezTo>
                    <a:pt x="152" y="1"/>
                    <a:pt x="152" y="0"/>
                    <a:pt x="153" y="0"/>
                  </a:cubicBezTo>
                  <a:cubicBezTo>
                    <a:pt x="153" y="1"/>
                    <a:pt x="153" y="1"/>
                    <a:pt x="153" y="1"/>
                  </a:cubicBezTo>
                  <a:cubicBezTo>
                    <a:pt x="153" y="2"/>
                    <a:pt x="152" y="3"/>
                    <a:pt x="151" y="4"/>
                  </a:cubicBezTo>
                  <a:cubicBezTo>
                    <a:pt x="151" y="4"/>
                    <a:pt x="151" y="5"/>
                    <a:pt x="151" y="5"/>
                  </a:cubicBezTo>
                  <a:cubicBezTo>
                    <a:pt x="151" y="6"/>
                    <a:pt x="150" y="6"/>
                    <a:pt x="150" y="7"/>
                  </a:cubicBezTo>
                  <a:cubicBezTo>
                    <a:pt x="149" y="7"/>
                    <a:pt x="150" y="8"/>
                    <a:pt x="149" y="8"/>
                  </a:cubicBezTo>
                  <a:cubicBezTo>
                    <a:pt x="149" y="10"/>
                    <a:pt x="147" y="12"/>
                    <a:pt x="148" y="14"/>
                  </a:cubicBezTo>
                  <a:cubicBezTo>
                    <a:pt x="147" y="15"/>
                    <a:pt x="149" y="18"/>
                    <a:pt x="149" y="19"/>
                  </a:cubicBezTo>
                  <a:cubicBezTo>
                    <a:pt x="148" y="20"/>
                    <a:pt x="146" y="21"/>
                    <a:pt x="145" y="21"/>
                  </a:cubicBezTo>
                  <a:cubicBezTo>
                    <a:pt x="145" y="22"/>
                    <a:pt x="144" y="22"/>
                    <a:pt x="145" y="22"/>
                  </a:cubicBezTo>
                  <a:cubicBezTo>
                    <a:pt x="142" y="24"/>
                    <a:pt x="139" y="26"/>
                    <a:pt x="138" y="29"/>
                  </a:cubicBezTo>
                  <a:cubicBezTo>
                    <a:pt x="138" y="29"/>
                    <a:pt x="138" y="29"/>
                    <a:pt x="138" y="29"/>
                  </a:cubicBezTo>
                  <a:cubicBezTo>
                    <a:pt x="137" y="29"/>
                    <a:pt x="137" y="29"/>
                    <a:pt x="137" y="29"/>
                  </a:cubicBezTo>
                  <a:cubicBezTo>
                    <a:pt x="134" y="31"/>
                    <a:pt x="133" y="35"/>
                    <a:pt x="130" y="37"/>
                  </a:cubicBezTo>
                  <a:cubicBezTo>
                    <a:pt x="130" y="37"/>
                    <a:pt x="129" y="37"/>
                    <a:pt x="129" y="38"/>
                  </a:cubicBezTo>
                  <a:cubicBezTo>
                    <a:pt x="129" y="38"/>
                    <a:pt x="129" y="39"/>
                    <a:pt x="129" y="39"/>
                  </a:cubicBezTo>
                  <a:cubicBezTo>
                    <a:pt x="128" y="40"/>
                    <a:pt x="127" y="41"/>
                    <a:pt x="126" y="42"/>
                  </a:cubicBezTo>
                  <a:cubicBezTo>
                    <a:pt x="126" y="43"/>
                    <a:pt x="126" y="43"/>
                    <a:pt x="126" y="43"/>
                  </a:cubicBezTo>
                  <a:cubicBezTo>
                    <a:pt x="126" y="43"/>
                    <a:pt x="126" y="43"/>
                    <a:pt x="126" y="43"/>
                  </a:cubicBezTo>
                  <a:cubicBezTo>
                    <a:pt x="124" y="45"/>
                    <a:pt x="123" y="48"/>
                    <a:pt x="121" y="50"/>
                  </a:cubicBezTo>
                  <a:cubicBezTo>
                    <a:pt x="119" y="54"/>
                    <a:pt x="116" y="57"/>
                    <a:pt x="114" y="61"/>
                  </a:cubicBezTo>
                  <a:cubicBezTo>
                    <a:pt x="114" y="61"/>
                    <a:pt x="114" y="61"/>
                    <a:pt x="113" y="61"/>
                  </a:cubicBezTo>
                  <a:cubicBezTo>
                    <a:pt x="113" y="61"/>
                    <a:pt x="113" y="61"/>
                    <a:pt x="113" y="60"/>
                  </a:cubicBezTo>
                  <a:cubicBezTo>
                    <a:pt x="112" y="60"/>
                    <a:pt x="111" y="61"/>
                    <a:pt x="110" y="61"/>
                  </a:cubicBezTo>
                  <a:cubicBezTo>
                    <a:pt x="109" y="61"/>
                    <a:pt x="108" y="60"/>
                    <a:pt x="106" y="60"/>
                  </a:cubicBezTo>
                  <a:cubicBezTo>
                    <a:pt x="106" y="60"/>
                    <a:pt x="106" y="61"/>
                    <a:pt x="106" y="61"/>
                  </a:cubicBezTo>
                  <a:cubicBezTo>
                    <a:pt x="100" y="60"/>
                    <a:pt x="95" y="59"/>
                    <a:pt x="90" y="59"/>
                  </a:cubicBezTo>
                  <a:cubicBezTo>
                    <a:pt x="89" y="59"/>
                    <a:pt x="87" y="59"/>
                    <a:pt x="86" y="59"/>
                  </a:cubicBezTo>
                  <a:cubicBezTo>
                    <a:pt x="85" y="59"/>
                    <a:pt x="83" y="58"/>
                    <a:pt x="82" y="59"/>
                  </a:cubicBezTo>
                  <a:cubicBezTo>
                    <a:pt x="81" y="59"/>
                    <a:pt x="80" y="60"/>
                    <a:pt x="78" y="60"/>
                  </a:cubicBezTo>
                  <a:cubicBezTo>
                    <a:pt x="79" y="59"/>
                    <a:pt x="79" y="59"/>
                    <a:pt x="80" y="59"/>
                  </a:cubicBezTo>
                  <a:cubicBezTo>
                    <a:pt x="77" y="59"/>
                    <a:pt x="74" y="58"/>
                    <a:pt x="72" y="58"/>
                  </a:cubicBezTo>
                  <a:cubicBezTo>
                    <a:pt x="72" y="63"/>
                    <a:pt x="72" y="71"/>
                    <a:pt x="71" y="76"/>
                  </a:cubicBezTo>
                  <a:cubicBezTo>
                    <a:pt x="71" y="78"/>
                    <a:pt x="70" y="79"/>
                    <a:pt x="70" y="81"/>
                  </a:cubicBezTo>
                  <a:cubicBezTo>
                    <a:pt x="70" y="82"/>
                    <a:pt x="70" y="82"/>
                    <a:pt x="70" y="83"/>
                  </a:cubicBezTo>
                  <a:cubicBezTo>
                    <a:pt x="70" y="84"/>
                    <a:pt x="70" y="85"/>
                    <a:pt x="70" y="86"/>
                  </a:cubicBezTo>
                  <a:cubicBezTo>
                    <a:pt x="70" y="87"/>
                    <a:pt x="70" y="87"/>
                    <a:pt x="70" y="88"/>
                  </a:cubicBezTo>
                  <a:cubicBezTo>
                    <a:pt x="69" y="90"/>
                    <a:pt x="69" y="91"/>
                    <a:pt x="69" y="93"/>
                  </a:cubicBezTo>
                  <a:cubicBezTo>
                    <a:pt x="69" y="94"/>
                    <a:pt x="69" y="95"/>
                    <a:pt x="69" y="97"/>
                  </a:cubicBezTo>
                  <a:cubicBezTo>
                    <a:pt x="69" y="98"/>
                    <a:pt x="68" y="100"/>
                    <a:pt x="68" y="102"/>
                  </a:cubicBezTo>
                  <a:cubicBezTo>
                    <a:pt x="67" y="104"/>
                    <a:pt x="68" y="106"/>
                    <a:pt x="67" y="108"/>
                  </a:cubicBezTo>
                  <a:cubicBezTo>
                    <a:pt x="67" y="109"/>
                    <a:pt x="67" y="111"/>
                    <a:pt x="67" y="112"/>
                  </a:cubicBezTo>
                  <a:cubicBezTo>
                    <a:pt x="67" y="114"/>
                    <a:pt x="67" y="117"/>
                    <a:pt x="67" y="118"/>
                  </a:cubicBezTo>
                  <a:cubicBezTo>
                    <a:pt x="67" y="119"/>
                    <a:pt x="68" y="119"/>
                    <a:pt x="68" y="119"/>
                  </a:cubicBezTo>
                  <a:cubicBezTo>
                    <a:pt x="68" y="119"/>
                    <a:pt x="67" y="119"/>
                    <a:pt x="67" y="120"/>
                  </a:cubicBezTo>
                  <a:cubicBezTo>
                    <a:pt x="67" y="120"/>
                    <a:pt x="67" y="123"/>
                    <a:pt x="67" y="124"/>
                  </a:cubicBezTo>
                  <a:cubicBezTo>
                    <a:pt x="67" y="125"/>
                    <a:pt x="66" y="128"/>
                    <a:pt x="66" y="129"/>
                  </a:cubicBezTo>
                  <a:cubicBezTo>
                    <a:pt x="66" y="130"/>
                    <a:pt x="66" y="130"/>
                    <a:pt x="66" y="131"/>
                  </a:cubicBezTo>
                  <a:cubicBezTo>
                    <a:pt x="66" y="131"/>
                    <a:pt x="66" y="132"/>
                    <a:pt x="66" y="133"/>
                  </a:cubicBezTo>
                  <a:cubicBezTo>
                    <a:pt x="66" y="137"/>
                    <a:pt x="66" y="141"/>
                    <a:pt x="66" y="147"/>
                  </a:cubicBezTo>
                  <a:cubicBezTo>
                    <a:pt x="66" y="147"/>
                    <a:pt x="66" y="148"/>
                    <a:pt x="66" y="149"/>
                  </a:cubicBezTo>
                  <a:cubicBezTo>
                    <a:pt x="66" y="152"/>
                    <a:pt x="67" y="157"/>
                    <a:pt x="66" y="161"/>
                  </a:cubicBezTo>
                  <a:cubicBezTo>
                    <a:pt x="67" y="164"/>
                    <a:pt x="66" y="167"/>
                    <a:pt x="66" y="170"/>
                  </a:cubicBezTo>
                  <a:cubicBezTo>
                    <a:pt x="66" y="170"/>
                    <a:pt x="67" y="170"/>
                    <a:pt x="67" y="170"/>
                  </a:cubicBezTo>
                  <a:cubicBezTo>
                    <a:pt x="67" y="171"/>
                    <a:pt x="67" y="171"/>
                    <a:pt x="66" y="171"/>
                  </a:cubicBezTo>
                  <a:cubicBezTo>
                    <a:pt x="66" y="174"/>
                    <a:pt x="66" y="176"/>
                    <a:pt x="66" y="179"/>
                  </a:cubicBezTo>
                  <a:cubicBezTo>
                    <a:pt x="66" y="179"/>
                    <a:pt x="66" y="179"/>
                    <a:pt x="66" y="180"/>
                  </a:cubicBezTo>
                  <a:cubicBezTo>
                    <a:pt x="66" y="180"/>
                    <a:pt x="66" y="181"/>
                    <a:pt x="66" y="181"/>
                  </a:cubicBezTo>
                  <a:cubicBezTo>
                    <a:pt x="67" y="183"/>
                    <a:pt x="66" y="185"/>
                    <a:pt x="66" y="187"/>
                  </a:cubicBezTo>
                  <a:cubicBezTo>
                    <a:pt x="66" y="190"/>
                    <a:pt x="66" y="194"/>
                    <a:pt x="66" y="197"/>
                  </a:cubicBezTo>
                  <a:cubicBezTo>
                    <a:pt x="67" y="201"/>
                    <a:pt x="66" y="207"/>
                    <a:pt x="67" y="212"/>
                  </a:cubicBezTo>
                  <a:cubicBezTo>
                    <a:pt x="67" y="213"/>
                    <a:pt x="67" y="214"/>
                    <a:pt x="67" y="215"/>
                  </a:cubicBezTo>
                  <a:cubicBezTo>
                    <a:pt x="68" y="215"/>
                    <a:pt x="69" y="216"/>
                    <a:pt x="70" y="216"/>
                  </a:cubicBezTo>
                  <a:cubicBezTo>
                    <a:pt x="70" y="217"/>
                    <a:pt x="70" y="218"/>
                    <a:pt x="69" y="217"/>
                  </a:cubicBezTo>
                  <a:cubicBezTo>
                    <a:pt x="70" y="219"/>
                    <a:pt x="71" y="220"/>
                    <a:pt x="72" y="221"/>
                  </a:cubicBezTo>
                  <a:cubicBezTo>
                    <a:pt x="72" y="223"/>
                    <a:pt x="72" y="226"/>
                    <a:pt x="72" y="227"/>
                  </a:cubicBezTo>
                  <a:cubicBezTo>
                    <a:pt x="70" y="228"/>
                    <a:pt x="68" y="229"/>
                    <a:pt x="65" y="229"/>
                  </a:cubicBezTo>
                  <a:cubicBezTo>
                    <a:pt x="65" y="229"/>
                    <a:pt x="65" y="230"/>
                    <a:pt x="65" y="230"/>
                  </a:cubicBezTo>
                  <a:cubicBezTo>
                    <a:pt x="65" y="230"/>
                    <a:pt x="64" y="230"/>
                    <a:pt x="63" y="230"/>
                  </a:cubicBezTo>
                  <a:cubicBezTo>
                    <a:pt x="63" y="230"/>
                    <a:pt x="63" y="229"/>
                    <a:pt x="62" y="229"/>
                  </a:cubicBezTo>
                  <a:cubicBezTo>
                    <a:pt x="59" y="229"/>
                    <a:pt x="56" y="229"/>
                    <a:pt x="53" y="229"/>
                  </a:cubicBezTo>
                  <a:cubicBezTo>
                    <a:pt x="53" y="229"/>
                    <a:pt x="53" y="229"/>
                    <a:pt x="53" y="229"/>
                  </a:cubicBezTo>
                  <a:cubicBezTo>
                    <a:pt x="52" y="227"/>
                    <a:pt x="54" y="228"/>
                    <a:pt x="54" y="227"/>
                  </a:cubicBezTo>
                  <a:cubicBezTo>
                    <a:pt x="53" y="227"/>
                    <a:pt x="53" y="228"/>
                    <a:pt x="51" y="228"/>
                  </a:cubicBezTo>
                  <a:cubicBezTo>
                    <a:pt x="51" y="226"/>
                    <a:pt x="53" y="225"/>
                    <a:pt x="54" y="223"/>
                  </a:cubicBezTo>
                  <a:cubicBezTo>
                    <a:pt x="53" y="223"/>
                    <a:pt x="51" y="226"/>
                    <a:pt x="50" y="225"/>
                  </a:cubicBezTo>
                  <a:cubicBezTo>
                    <a:pt x="52" y="222"/>
                    <a:pt x="55" y="221"/>
                    <a:pt x="57" y="218"/>
                  </a:cubicBezTo>
                  <a:cubicBezTo>
                    <a:pt x="57" y="218"/>
                    <a:pt x="56" y="218"/>
                    <a:pt x="56" y="218"/>
                  </a:cubicBezTo>
                  <a:cubicBezTo>
                    <a:pt x="55" y="217"/>
                    <a:pt x="56" y="215"/>
                    <a:pt x="57" y="214"/>
                  </a:cubicBezTo>
                  <a:cubicBezTo>
                    <a:pt x="57" y="212"/>
                    <a:pt x="58" y="211"/>
                    <a:pt x="59" y="209"/>
                  </a:cubicBezTo>
                  <a:cubicBezTo>
                    <a:pt x="60" y="209"/>
                    <a:pt x="60" y="209"/>
                    <a:pt x="60" y="208"/>
                  </a:cubicBezTo>
                  <a:cubicBezTo>
                    <a:pt x="60" y="208"/>
                    <a:pt x="60" y="208"/>
                    <a:pt x="60" y="208"/>
                  </a:cubicBezTo>
                  <a:cubicBezTo>
                    <a:pt x="59" y="208"/>
                    <a:pt x="59" y="210"/>
                    <a:pt x="57" y="210"/>
                  </a:cubicBezTo>
                  <a:cubicBezTo>
                    <a:pt x="56" y="209"/>
                    <a:pt x="57" y="208"/>
                    <a:pt x="57" y="207"/>
                  </a:cubicBezTo>
                  <a:cubicBezTo>
                    <a:pt x="57" y="207"/>
                    <a:pt x="57" y="206"/>
                    <a:pt x="57" y="206"/>
                  </a:cubicBezTo>
                  <a:cubicBezTo>
                    <a:pt x="57" y="204"/>
                    <a:pt x="57" y="202"/>
                    <a:pt x="56" y="199"/>
                  </a:cubicBezTo>
                  <a:cubicBezTo>
                    <a:pt x="56" y="199"/>
                    <a:pt x="56" y="200"/>
                    <a:pt x="55" y="199"/>
                  </a:cubicBezTo>
                  <a:cubicBezTo>
                    <a:pt x="55" y="197"/>
                    <a:pt x="57" y="196"/>
                    <a:pt x="56" y="194"/>
                  </a:cubicBezTo>
                  <a:cubicBezTo>
                    <a:pt x="57" y="193"/>
                    <a:pt x="55" y="192"/>
                    <a:pt x="55" y="190"/>
                  </a:cubicBezTo>
                  <a:cubicBezTo>
                    <a:pt x="55" y="190"/>
                    <a:pt x="56" y="190"/>
                    <a:pt x="56" y="190"/>
                  </a:cubicBezTo>
                  <a:cubicBezTo>
                    <a:pt x="56" y="187"/>
                    <a:pt x="56" y="184"/>
                    <a:pt x="56" y="182"/>
                  </a:cubicBezTo>
                  <a:cubicBezTo>
                    <a:pt x="56" y="181"/>
                    <a:pt x="55" y="181"/>
                    <a:pt x="55" y="180"/>
                  </a:cubicBezTo>
                  <a:cubicBezTo>
                    <a:pt x="55" y="179"/>
                    <a:pt x="55" y="179"/>
                    <a:pt x="55" y="179"/>
                  </a:cubicBezTo>
                  <a:cubicBezTo>
                    <a:pt x="56" y="178"/>
                    <a:pt x="55" y="178"/>
                    <a:pt x="55" y="177"/>
                  </a:cubicBezTo>
                  <a:cubicBezTo>
                    <a:pt x="55" y="170"/>
                    <a:pt x="54" y="161"/>
                    <a:pt x="53" y="153"/>
                  </a:cubicBezTo>
                  <a:cubicBezTo>
                    <a:pt x="53" y="153"/>
                    <a:pt x="52" y="153"/>
                    <a:pt x="52" y="153"/>
                  </a:cubicBezTo>
                  <a:cubicBezTo>
                    <a:pt x="52" y="152"/>
                    <a:pt x="53" y="151"/>
                    <a:pt x="52" y="149"/>
                  </a:cubicBezTo>
                  <a:cubicBezTo>
                    <a:pt x="52" y="149"/>
                    <a:pt x="51" y="150"/>
                    <a:pt x="51" y="149"/>
                  </a:cubicBezTo>
                  <a:cubicBezTo>
                    <a:pt x="51" y="149"/>
                    <a:pt x="51" y="149"/>
                    <a:pt x="51" y="148"/>
                  </a:cubicBezTo>
                  <a:cubicBezTo>
                    <a:pt x="49" y="147"/>
                    <a:pt x="50" y="144"/>
                    <a:pt x="48" y="143"/>
                  </a:cubicBezTo>
                  <a:cubicBezTo>
                    <a:pt x="48" y="144"/>
                    <a:pt x="48" y="145"/>
                    <a:pt x="47" y="145"/>
                  </a:cubicBezTo>
                  <a:cubicBezTo>
                    <a:pt x="47" y="144"/>
                    <a:pt x="47" y="144"/>
                    <a:pt x="47" y="143"/>
                  </a:cubicBezTo>
                  <a:cubicBezTo>
                    <a:pt x="46" y="145"/>
                    <a:pt x="45" y="147"/>
                    <a:pt x="44" y="149"/>
                  </a:cubicBezTo>
                  <a:cubicBezTo>
                    <a:pt x="44" y="151"/>
                    <a:pt x="43" y="152"/>
                    <a:pt x="44" y="154"/>
                  </a:cubicBezTo>
                  <a:cubicBezTo>
                    <a:pt x="43" y="157"/>
                    <a:pt x="43" y="161"/>
                    <a:pt x="42" y="163"/>
                  </a:cubicBezTo>
                  <a:cubicBezTo>
                    <a:pt x="42" y="163"/>
                    <a:pt x="42" y="162"/>
                    <a:pt x="41" y="162"/>
                  </a:cubicBezTo>
                  <a:cubicBezTo>
                    <a:pt x="43" y="158"/>
                    <a:pt x="43" y="153"/>
                    <a:pt x="43" y="149"/>
                  </a:cubicBezTo>
                  <a:cubicBezTo>
                    <a:pt x="42" y="149"/>
                    <a:pt x="43" y="152"/>
                    <a:pt x="42" y="152"/>
                  </a:cubicBezTo>
                  <a:cubicBezTo>
                    <a:pt x="42" y="153"/>
                    <a:pt x="42" y="154"/>
                    <a:pt x="42" y="156"/>
                  </a:cubicBezTo>
                  <a:cubicBezTo>
                    <a:pt x="41" y="157"/>
                    <a:pt x="41" y="158"/>
                    <a:pt x="41" y="160"/>
                  </a:cubicBezTo>
                  <a:cubicBezTo>
                    <a:pt x="41" y="160"/>
                    <a:pt x="41" y="161"/>
                    <a:pt x="41" y="162"/>
                  </a:cubicBezTo>
                  <a:cubicBezTo>
                    <a:pt x="41" y="163"/>
                    <a:pt x="40" y="166"/>
                    <a:pt x="41" y="169"/>
                  </a:cubicBezTo>
                  <a:cubicBezTo>
                    <a:pt x="41" y="170"/>
                    <a:pt x="40" y="172"/>
                    <a:pt x="40" y="174"/>
                  </a:cubicBezTo>
                  <a:cubicBezTo>
                    <a:pt x="40" y="175"/>
                    <a:pt x="40" y="175"/>
                    <a:pt x="40" y="176"/>
                  </a:cubicBezTo>
                  <a:cubicBezTo>
                    <a:pt x="40" y="179"/>
                    <a:pt x="40" y="181"/>
                    <a:pt x="39" y="185"/>
                  </a:cubicBezTo>
                  <a:cubicBezTo>
                    <a:pt x="39" y="187"/>
                    <a:pt x="39" y="189"/>
                    <a:pt x="39" y="190"/>
                  </a:cubicBezTo>
                  <a:cubicBezTo>
                    <a:pt x="39" y="191"/>
                    <a:pt x="39" y="191"/>
                    <a:pt x="39" y="191"/>
                  </a:cubicBezTo>
                  <a:cubicBezTo>
                    <a:pt x="39" y="192"/>
                    <a:pt x="39" y="192"/>
                    <a:pt x="39" y="193"/>
                  </a:cubicBezTo>
                  <a:cubicBezTo>
                    <a:pt x="38" y="197"/>
                    <a:pt x="38" y="201"/>
                    <a:pt x="38" y="205"/>
                  </a:cubicBezTo>
                  <a:cubicBezTo>
                    <a:pt x="37" y="207"/>
                    <a:pt x="37" y="208"/>
                    <a:pt x="37" y="210"/>
                  </a:cubicBezTo>
                  <a:cubicBezTo>
                    <a:pt x="37" y="211"/>
                    <a:pt x="38" y="212"/>
                    <a:pt x="38" y="213"/>
                  </a:cubicBezTo>
                  <a:cubicBezTo>
                    <a:pt x="38" y="213"/>
                    <a:pt x="37" y="214"/>
                    <a:pt x="37" y="213"/>
                  </a:cubicBezTo>
                  <a:cubicBezTo>
                    <a:pt x="37" y="214"/>
                    <a:pt x="37" y="214"/>
                    <a:pt x="37" y="214"/>
                  </a:cubicBezTo>
                  <a:cubicBezTo>
                    <a:pt x="38" y="216"/>
                    <a:pt x="39" y="217"/>
                    <a:pt x="39" y="219"/>
                  </a:cubicBezTo>
                  <a:close/>
                  <a:moveTo>
                    <a:pt x="37" y="215"/>
                  </a:moveTo>
                  <a:cubicBezTo>
                    <a:pt x="37" y="214"/>
                    <a:pt x="36" y="214"/>
                    <a:pt x="36" y="214"/>
                  </a:cubicBezTo>
                  <a:cubicBezTo>
                    <a:pt x="36" y="214"/>
                    <a:pt x="37" y="215"/>
                    <a:pt x="37" y="215"/>
                  </a:cubicBezTo>
                  <a:close/>
                  <a:moveTo>
                    <a:pt x="144" y="15"/>
                  </a:moveTo>
                  <a:cubicBezTo>
                    <a:pt x="144" y="15"/>
                    <a:pt x="145" y="14"/>
                    <a:pt x="145" y="14"/>
                  </a:cubicBezTo>
                  <a:cubicBezTo>
                    <a:pt x="145" y="14"/>
                    <a:pt x="145" y="15"/>
                    <a:pt x="144" y="15"/>
                  </a:cubicBezTo>
                  <a:close/>
                  <a:moveTo>
                    <a:pt x="146" y="15"/>
                  </a:moveTo>
                  <a:cubicBezTo>
                    <a:pt x="147" y="15"/>
                    <a:pt x="146" y="16"/>
                    <a:pt x="147" y="16"/>
                  </a:cubicBezTo>
                  <a:cubicBezTo>
                    <a:pt x="147" y="15"/>
                    <a:pt x="147" y="14"/>
                    <a:pt x="146" y="14"/>
                  </a:cubicBezTo>
                  <a:cubicBezTo>
                    <a:pt x="147" y="14"/>
                    <a:pt x="146" y="14"/>
                    <a:pt x="146" y="14"/>
                  </a:cubicBezTo>
                  <a:cubicBezTo>
                    <a:pt x="146" y="14"/>
                    <a:pt x="146" y="14"/>
                    <a:pt x="146" y="15"/>
                  </a:cubicBezTo>
                  <a:close/>
                  <a:moveTo>
                    <a:pt x="142" y="18"/>
                  </a:moveTo>
                  <a:cubicBezTo>
                    <a:pt x="143" y="18"/>
                    <a:pt x="144" y="18"/>
                    <a:pt x="144" y="17"/>
                  </a:cubicBezTo>
                  <a:cubicBezTo>
                    <a:pt x="143" y="17"/>
                    <a:pt x="143" y="18"/>
                    <a:pt x="142" y="18"/>
                  </a:cubicBezTo>
                  <a:close/>
                  <a:moveTo>
                    <a:pt x="130" y="34"/>
                  </a:moveTo>
                  <a:cubicBezTo>
                    <a:pt x="132" y="32"/>
                    <a:pt x="134" y="30"/>
                    <a:pt x="135" y="28"/>
                  </a:cubicBezTo>
                  <a:cubicBezTo>
                    <a:pt x="133" y="30"/>
                    <a:pt x="131" y="32"/>
                    <a:pt x="130" y="34"/>
                  </a:cubicBezTo>
                  <a:close/>
                  <a:moveTo>
                    <a:pt x="122" y="44"/>
                  </a:moveTo>
                  <a:cubicBezTo>
                    <a:pt x="122" y="44"/>
                    <a:pt x="123" y="44"/>
                    <a:pt x="123" y="44"/>
                  </a:cubicBezTo>
                  <a:cubicBezTo>
                    <a:pt x="124" y="43"/>
                    <a:pt x="125" y="41"/>
                    <a:pt x="125" y="40"/>
                  </a:cubicBezTo>
                  <a:cubicBezTo>
                    <a:pt x="124" y="42"/>
                    <a:pt x="123" y="43"/>
                    <a:pt x="122" y="44"/>
                  </a:cubicBezTo>
                  <a:close/>
                  <a:moveTo>
                    <a:pt x="30" y="52"/>
                  </a:moveTo>
                  <a:cubicBezTo>
                    <a:pt x="30" y="52"/>
                    <a:pt x="30" y="52"/>
                    <a:pt x="31" y="52"/>
                  </a:cubicBezTo>
                  <a:cubicBezTo>
                    <a:pt x="31" y="52"/>
                    <a:pt x="31" y="52"/>
                    <a:pt x="31" y="51"/>
                  </a:cubicBezTo>
                  <a:cubicBezTo>
                    <a:pt x="31" y="51"/>
                    <a:pt x="31" y="51"/>
                    <a:pt x="31" y="51"/>
                  </a:cubicBezTo>
                  <a:cubicBezTo>
                    <a:pt x="31" y="52"/>
                    <a:pt x="30" y="52"/>
                    <a:pt x="30" y="52"/>
                  </a:cubicBezTo>
                  <a:close/>
                  <a:moveTo>
                    <a:pt x="61" y="56"/>
                  </a:moveTo>
                  <a:cubicBezTo>
                    <a:pt x="62" y="56"/>
                    <a:pt x="62" y="58"/>
                    <a:pt x="63" y="59"/>
                  </a:cubicBezTo>
                  <a:cubicBezTo>
                    <a:pt x="63" y="59"/>
                    <a:pt x="63" y="58"/>
                    <a:pt x="64" y="58"/>
                  </a:cubicBezTo>
                  <a:cubicBezTo>
                    <a:pt x="64" y="57"/>
                    <a:pt x="64" y="56"/>
                    <a:pt x="64" y="55"/>
                  </a:cubicBezTo>
                  <a:cubicBezTo>
                    <a:pt x="63" y="56"/>
                    <a:pt x="64" y="57"/>
                    <a:pt x="63" y="57"/>
                  </a:cubicBezTo>
                  <a:cubicBezTo>
                    <a:pt x="61" y="55"/>
                    <a:pt x="65" y="51"/>
                    <a:pt x="66" y="55"/>
                  </a:cubicBezTo>
                  <a:cubicBezTo>
                    <a:pt x="67" y="55"/>
                    <a:pt x="68" y="54"/>
                    <a:pt x="68" y="54"/>
                  </a:cubicBezTo>
                  <a:cubicBezTo>
                    <a:pt x="67" y="53"/>
                    <a:pt x="66" y="53"/>
                    <a:pt x="67" y="52"/>
                  </a:cubicBezTo>
                  <a:cubicBezTo>
                    <a:pt x="65" y="51"/>
                    <a:pt x="62" y="51"/>
                    <a:pt x="60" y="52"/>
                  </a:cubicBezTo>
                  <a:cubicBezTo>
                    <a:pt x="62" y="53"/>
                    <a:pt x="63" y="51"/>
                    <a:pt x="64" y="52"/>
                  </a:cubicBezTo>
                  <a:cubicBezTo>
                    <a:pt x="64" y="54"/>
                    <a:pt x="62" y="54"/>
                    <a:pt x="61" y="56"/>
                  </a:cubicBezTo>
                  <a:close/>
                  <a:moveTo>
                    <a:pt x="112" y="56"/>
                  </a:moveTo>
                  <a:cubicBezTo>
                    <a:pt x="114" y="55"/>
                    <a:pt x="114" y="53"/>
                    <a:pt x="116" y="52"/>
                  </a:cubicBezTo>
                  <a:cubicBezTo>
                    <a:pt x="116" y="52"/>
                    <a:pt x="117" y="52"/>
                    <a:pt x="116" y="52"/>
                  </a:cubicBezTo>
                  <a:cubicBezTo>
                    <a:pt x="115" y="53"/>
                    <a:pt x="113" y="54"/>
                    <a:pt x="112" y="56"/>
                  </a:cubicBezTo>
                  <a:close/>
                  <a:moveTo>
                    <a:pt x="33" y="54"/>
                  </a:moveTo>
                  <a:cubicBezTo>
                    <a:pt x="33" y="54"/>
                    <a:pt x="33" y="54"/>
                    <a:pt x="33" y="54"/>
                  </a:cubicBezTo>
                  <a:cubicBezTo>
                    <a:pt x="32" y="55"/>
                    <a:pt x="32" y="56"/>
                    <a:pt x="32" y="57"/>
                  </a:cubicBezTo>
                  <a:cubicBezTo>
                    <a:pt x="32" y="57"/>
                    <a:pt x="31" y="58"/>
                    <a:pt x="32" y="59"/>
                  </a:cubicBezTo>
                  <a:cubicBezTo>
                    <a:pt x="34" y="57"/>
                    <a:pt x="34" y="54"/>
                    <a:pt x="35" y="52"/>
                  </a:cubicBezTo>
                  <a:cubicBezTo>
                    <a:pt x="33" y="51"/>
                    <a:pt x="33" y="53"/>
                    <a:pt x="33" y="54"/>
                  </a:cubicBezTo>
                  <a:close/>
                  <a:moveTo>
                    <a:pt x="71" y="52"/>
                  </a:moveTo>
                  <a:cubicBezTo>
                    <a:pt x="73" y="53"/>
                    <a:pt x="75" y="53"/>
                    <a:pt x="77" y="52"/>
                  </a:cubicBezTo>
                  <a:cubicBezTo>
                    <a:pt x="75" y="52"/>
                    <a:pt x="72" y="51"/>
                    <a:pt x="71" y="52"/>
                  </a:cubicBezTo>
                  <a:close/>
                  <a:moveTo>
                    <a:pt x="69" y="52"/>
                  </a:moveTo>
                  <a:cubicBezTo>
                    <a:pt x="69" y="52"/>
                    <a:pt x="70" y="53"/>
                    <a:pt x="70" y="52"/>
                  </a:cubicBezTo>
                  <a:cubicBezTo>
                    <a:pt x="69" y="53"/>
                    <a:pt x="69" y="52"/>
                    <a:pt x="69" y="52"/>
                  </a:cubicBezTo>
                  <a:close/>
                  <a:moveTo>
                    <a:pt x="35" y="55"/>
                  </a:moveTo>
                  <a:cubicBezTo>
                    <a:pt x="36" y="54"/>
                    <a:pt x="37" y="54"/>
                    <a:pt x="37" y="53"/>
                  </a:cubicBezTo>
                  <a:cubicBezTo>
                    <a:pt x="37" y="53"/>
                    <a:pt x="36" y="52"/>
                    <a:pt x="36" y="52"/>
                  </a:cubicBezTo>
                  <a:cubicBezTo>
                    <a:pt x="36" y="53"/>
                    <a:pt x="35" y="54"/>
                    <a:pt x="35" y="55"/>
                  </a:cubicBezTo>
                  <a:close/>
                  <a:moveTo>
                    <a:pt x="56" y="53"/>
                  </a:moveTo>
                  <a:cubicBezTo>
                    <a:pt x="53" y="54"/>
                    <a:pt x="48" y="53"/>
                    <a:pt x="45" y="54"/>
                  </a:cubicBezTo>
                  <a:cubicBezTo>
                    <a:pt x="49" y="55"/>
                    <a:pt x="53" y="54"/>
                    <a:pt x="56" y="53"/>
                  </a:cubicBezTo>
                  <a:close/>
                  <a:moveTo>
                    <a:pt x="37" y="56"/>
                  </a:moveTo>
                  <a:cubicBezTo>
                    <a:pt x="38" y="55"/>
                    <a:pt x="39" y="54"/>
                    <a:pt x="40" y="54"/>
                  </a:cubicBezTo>
                  <a:cubicBezTo>
                    <a:pt x="38" y="53"/>
                    <a:pt x="37" y="55"/>
                    <a:pt x="37" y="56"/>
                  </a:cubicBezTo>
                  <a:close/>
                  <a:moveTo>
                    <a:pt x="61" y="54"/>
                  </a:moveTo>
                  <a:cubicBezTo>
                    <a:pt x="61" y="54"/>
                    <a:pt x="62" y="54"/>
                    <a:pt x="62" y="54"/>
                  </a:cubicBezTo>
                  <a:cubicBezTo>
                    <a:pt x="61" y="54"/>
                    <a:pt x="61" y="54"/>
                    <a:pt x="61" y="54"/>
                  </a:cubicBezTo>
                  <a:close/>
                  <a:moveTo>
                    <a:pt x="29" y="54"/>
                  </a:moveTo>
                  <a:cubicBezTo>
                    <a:pt x="29" y="55"/>
                    <a:pt x="29" y="55"/>
                    <a:pt x="28" y="55"/>
                  </a:cubicBezTo>
                  <a:cubicBezTo>
                    <a:pt x="28" y="55"/>
                    <a:pt x="28" y="54"/>
                    <a:pt x="28" y="54"/>
                  </a:cubicBezTo>
                  <a:cubicBezTo>
                    <a:pt x="28" y="55"/>
                    <a:pt x="27" y="54"/>
                    <a:pt x="27" y="54"/>
                  </a:cubicBezTo>
                  <a:cubicBezTo>
                    <a:pt x="27" y="55"/>
                    <a:pt x="27" y="55"/>
                    <a:pt x="27" y="56"/>
                  </a:cubicBezTo>
                  <a:cubicBezTo>
                    <a:pt x="26" y="55"/>
                    <a:pt x="26" y="55"/>
                    <a:pt x="26" y="55"/>
                  </a:cubicBezTo>
                  <a:cubicBezTo>
                    <a:pt x="26" y="56"/>
                    <a:pt x="26" y="57"/>
                    <a:pt x="26" y="57"/>
                  </a:cubicBezTo>
                  <a:cubicBezTo>
                    <a:pt x="27" y="57"/>
                    <a:pt x="26" y="56"/>
                    <a:pt x="27" y="56"/>
                  </a:cubicBezTo>
                  <a:cubicBezTo>
                    <a:pt x="27" y="56"/>
                    <a:pt x="26" y="57"/>
                    <a:pt x="27" y="58"/>
                  </a:cubicBezTo>
                  <a:cubicBezTo>
                    <a:pt x="27" y="57"/>
                    <a:pt x="27" y="55"/>
                    <a:pt x="29" y="56"/>
                  </a:cubicBezTo>
                  <a:cubicBezTo>
                    <a:pt x="29" y="55"/>
                    <a:pt x="30" y="55"/>
                    <a:pt x="30" y="54"/>
                  </a:cubicBezTo>
                  <a:cubicBezTo>
                    <a:pt x="29" y="54"/>
                    <a:pt x="29" y="54"/>
                    <a:pt x="29" y="54"/>
                  </a:cubicBezTo>
                  <a:close/>
                  <a:moveTo>
                    <a:pt x="63" y="54"/>
                  </a:moveTo>
                  <a:cubicBezTo>
                    <a:pt x="64" y="54"/>
                    <a:pt x="64" y="54"/>
                    <a:pt x="64" y="54"/>
                  </a:cubicBezTo>
                  <a:cubicBezTo>
                    <a:pt x="63" y="54"/>
                    <a:pt x="63" y="54"/>
                    <a:pt x="63" y="54"/>
                  </a:cubicBezTo>
                  <a:close/>
                  <a:moveTo>
                    <a:pt x="38" y="59"/>
                  </a:moveTo>
                  <a:cubicBezTo>
                    <a:pt x="39" y="57"/>
                    <a:pt x="41" y="56"/>
                    <a:pt x="43" y="54"/>
                  </a:cubicBezTo>
                  <a:cubicBezTo>
                    <a:pt x="42" y="54"/>
                    <a:pt x="42" y="54"/>
                    <a:pt x="41" y="54"/>
                  </a:cubicBezTo>
                  <a:cubicBezTo>
                    <a:pt x="40" y="56"/>
                    <a:pt x="38" y="57"/>
                    <a:pt x="38" y="59"/>
                  </a:cubicBezTo>
                  <a:close/>
                  <a:moveTo>
                    <a:pt x="60" y="55"/>
                  </a:moveTo>
                  <a:cubicBezTo>
                    <a:pt x="59" y="55"/>
                    <a:pt x="59" y="55"/>
                    <a:pt x="59" y="55"/>
                  </a:cubicBezTo>
                  <a:cubicBezTo>
                    <a:pt x="59" y="54"/>
                    <a:pt x="59" y="54"/>
                    <a:pt x="59" y="54"/>
                  </a:cubicBezTo>
                  <a:cubicBezTo>
                    <a:pt x="58" y="54"/>
                    <a:pt x="58" y="55"/>
                    <a:pt x="57" y="56"/>
                  </a:cubicBezTo>
                  <a:cubicBezTo>
                    <a:pt x="57" y="57"/>
                    <a:pt x="58" y="57"/>
                    <a:pt x="58" y="58"/>
                  </a:cubicBezTo>
                  <a:cubicBezTo>
                    <a:pt x="59" y="57"/>
                    <a:pt x="60" y="56"/>
                    <a:pt x="60" y="55"/>
                  </a:cubicBezTo>
                  <a:cubicBezTo>
                    <a:pt x="60" y="55"/>
                    <a:pt x="60" y="55"/>
                    <a:pt x="60" y="55"/>
                  </a:cubicBezTo>
                  <a:close/>
                  <a:moveTo>
                    <a:pt x="55" y="54"/>
                  </a:moveTo>
                  <a:cubicBezTo>
                    <a:pt x="53" y="56"/>
                    <a:pt x="52" y="57"/>
                    <a:pt x="51" y="59"/>
                  </a:cubicBezTo>
                  <a:cubicBezTo>
                    <a:pt x="51" y="60"/>
                    <a:pt x="51" y="61"/>
                    <a:pt x="52" y="61"/>
                  </a:cubicBezTo>
                  <a:cubicBezTo>
                    <a:pt x="53" y="61"/>
                    <a:pt x="55" y="58"/>
                    <a:pt x="54" y="57"/>
                  </a:cubicBezTo>
                  <a:cubicBezTo>
                    <a:pt x="54" y="57"/>
                    <a:pt x="54" y="57"/>
                    <a:pt x="54" y="57"/>
                  </a:cubicBezTo>
                  <a:cubicBezTo>
                    <a:pt x="54" y="57"/>
                    <a:pt x="54" y="58"/>
                    <a:pt x="55" y="58"/>
                  </a:cubicBezTo>
                  <a:cubicBezTo>
                    <a:pt x="55" y="57"/>
                    <a:pt x="56" y="56"/>
                    <a:pt x="56" y="56"/>
                  </a:cubicBezTo>
                  <a:cubicBezTo>
                    <a:pt x="57" y="55"/>
                    <a:pt x="57" y="55"/>
                    <a:pt x="57" y="54"/>
                  </a:cubicBezTo>
                  <a:cubicBezTo>
                    <a:pt x="56" y="55"/>
                    <a:pt x="54" y="56"/>
                    <a:pt x="53" y="57"/>
                  </a:cubicBezTo>
                  <a:cubicBezTo>
                    <a:pt x="54" y="56"/>
                    <a:pt x="54" y="55"/>
                    <a:pt x="55" y="54"/>
                  </a:cubicBezTo>
                  <a:close/>
                  <a:moveTo>
                    <a:pt x="67" y="56"/>
                  </a:moveTo>
                  <a:cubicBezTo>
                    <a:pt x="67" y="57"/>
                    <a:pt x="67" y="58"/>
                    <a:pt x="68" y="59"/>
                  </a:cubicBezTo>
                  <a:cubicBezTo>
                    <a:pt x="68" y="58"/>
                    <a:pt x="69" y="58"/>
                    <a:pt x="68" y="57"/>
                  </a:cubicBezTo>
                  <a:cubicBezTo>
                    <a:pt x="69" y="57"/>
                    <a:pt x="70" y="57"/>
                    <a:pt x="71" y="57"/>
                  </a:cubicBezTo>
                  <a:cubicBezTo>
                    <a:pt x="70" y="57"/>
                    <a:pt x="71" y="57"/>
                    <a:pt x="71" y="57"/>
                  </a:cubicBezTo>
                  <a:cubicBezTo>
                    <a:pt x="70" y="57"/>
                    <a:pt x="70" y="57"/>
                    <a:pt x="70" y="56"/>
                  </a:cubicBezTo>
                  <a:cubicBezTo>
                    <a:pt x="70" y="56"/>
                    <a:pt x="70" y="55"/>
                    <a:pt x="71" y="55"/>
                  </a:cubicBezTo>
                  <a:cubicBezTo>
                    <a:pt x="71" y="54"/>
                    <a:pt x="70" y="54"/>
                    <a:pt x="69" y="54"/>
                  </a:cubicBezTo>
                  <a:cubicBezTo>
                    <a:pt x="69" y="55"/>
                    <a:pt x="69" y="55"/>
                    <a:pt x="69" y="55"/>
                  </a:cubicBezTo>
                  <a:cubicBezTo>
                    <a:pt x="68" y="55"/>
                    <a:pt x="68" y="56"/>
                    <a:pt x="67" y="56"/>
                  </a:cubicBezTo>
                  <a:close/>
                  <a:moveTo>
                    <a:pt x="96" y="56"/>
                  </a:moveTo>
                  <a:cubicBezTo>
                    <a:pt x="93" y="55"/>
                    <a:pt x="87" y="55"/>
                    <a:pt x="84" y="55"/>
                  </a:cubicBezTo>
                  <a:cubicBezTo>
                    <a:pt x="88" y="56"/>
                    <a:pt x="91" y="56"/>
                    <a:pt x="96" y="56"/>
                  </a:cubicBezTo>
                  <a:close/>
                  <a:moveTo>
                    <a:pt x="45" y="56"/>
                  </a:moveTo>
                  <a:cubicBezTo>
                    <a:pt x="46" y="56"/>
                    <a:pt x="46" y="55"/>
                    <a:pt x="47" y="56"/>
                  </a:cubicBezTo>
                  <a:cubicBezTo>
                    <a:pt x="47" y="56"/>
                    <a:pt x="46" y="57"/>
                    <a:pt x="46" y="57"/>
                  </a:cubicBezTo>
                  <a:cubicBezTo>
                    <a:pt x="46" y="58"/>
                    <a:pt x="46" y="58"/>
                    <a:pt x="46" y="58"/>
                  </a:cubicBezTo>
                  <a:cubicBezTo>
                    <a:pt x="47" y="58"/>
                    <a:pt x="47" y="57"/>
                    <a:pt x="48" y="57"/>
                  </a:cubicBezTo>
                  <a:cubicBezTo>
                    <a:pt x="48" y="56"/>
                    <a:pt x="49" y="56"/>
                    <a:pt x="49" y="55"/>
                  </a:cubicBezTo>
                  <a:cubicBezTo>
                    <a:pt x="48" y="55"/>
                    <a:pt x="47" y="55"/>
                    <a:pt x="45" y="55"/>
                  </a:cubicBezTo>
                  <a:cubicBezTo>
                    <a:pt x="45" y="55"/>
                    <a:pt x="45" y="56"/>
                    <a:pt x="45" y="56"/>
                  </a:cubicBezTo>
                  <a:close/>
                  <a:moveTo>
                    <a:pt x="38" y="56"/>
                  </a:moveTo>
                  <a:cubicBezTo>
                    <a:pt x="37" y="57"/>
                    <a:pt x="36" y="57"/>
                    <a:pt x="36" y="58"/>
                  </a:cubicBezTo>
                  <a:cubicBezTo>
                    <a:pt x="36" y="58"/>
                    <a:pt x="35" y="59"/>
                    <a:pt x="36" y="60"/>
                  </a:cubicBezTo>
                  <a:cubicBezTo>
                    <a:pt x="37" y="58"/>
                    <a:pt x="38" y="57"/>
                    <a:pt x="39" y="55"/>
                  </a:cubicBezTo>
                  <a:cubicBezTo>
                    <a:pt x="38" y="55"/>
                    <a:pt x="39" y="56"/>
                    <a:pt x="38" y="56"/>
                  </a:cubicBezTo>
                  <a:close/>
                  <a:moveTo>
                    <a:pt x="35" y="57"/>
                  </a:moveTo>
                  <a:cubicBezTo>
                    <a:pt x="35" y="56"/>
                    <a:pt x="36" y="55"/>
                    <a:pt x="36" y="55"/>
                  </a:cubicBezTo>
                  <a:cubicBezTo>
                    <a:pt x="35" y="56"/>
                    <a:pt x="34" y="56"/>
                    <a:pt x="35" y="57"/>
                  </a:cubicBezTo>
                  <a:close/>
                  <a:moveTo>
                    <a:pt x="51" y="55"/>
                  </a:moveTo>
                  <a:cubicBezTo>
                    <a:pt x="50" y="56"/>
                    <a:pt x="50" y="56"/>
                    <a:pt x="50" y="57"/>
                  </a:cubicBezTo>
                  <a:cubicBezTo>
                    <a:pt x="50" y="57"/>
                    <a:pt x="50" y="57"/>
                    <a:pt x="50" y="57"/>
                  </a:cubicBezTo>
                  <a:cubicBezTo>
                    <a:pt x="51" y="56"/>
                    <a:pt x="52" y="56"/>
                    <a:pt x="52" y="55"/>
                  </a:cubicBezTo>
                  <a:cubicBezTo>
                    <a:pt x="52" y="55"/>
                    <a:pt x="52" y="55"/>
                    <a:pt x="51" y="55"/>
                  </a:cubicBezTo>
                  <a:close/>
                  <a:moveTo>
                    <a:pt x="39" y="61"/>
                  </a:moveTo>
                  <a:cubicBezTo>
                    <a:pt x="39" y="61"/>
                    <a:pt x="39" y="62"/>
                    <a:pt x="40" y="62"/>
                  </a:cubicBezTo>
                  <a:cubicBezTo>
                    <a:pt x="40" y="61"/>
                    <a:pt x="43" y="60"/>
                    <a:pt x="42" y="58"/>
                  </a:cubicBezTo>
                  <a:cubicBezTo>
                    <a:pt x="42" y="58"/>
                    <a:pt x="42" y="57"/>
                    <a:pt x="43" y="57"/>
                  </a:cubicBezTo>
                  <a:cubicBezTo>
                    <a:pt x="43" y="58"/>
                    <a:pt x="43" y="58"/>
                    <a:pt x="43" y="58"/>
                  </a:cubicBezTo>
                  <a:cubicBezTo>
                    <a:pt x="44" y="58"/>
                    <a:pt x="44" y="57"/>
                    <a:pt x="45" y="57"/>
                  </a:cubicBezTo>
                  <a:cubicBezTo>
                    <a:pt x="44" y="56"/>
                    <a:pt x="44" y="56"/>
                    <a:pt x="44" y="55"/>
                  </a:cubicBezTo>
                  <a:cubicBezTo>
                    <a:pt x="42" y="57"/>
                    <a:pt x="41" y="59"/>
                    <a:pt x="39" y="61"/>
                  </a:cubicBezTo>
                  <a:close/>
                  <a:moveTo>
                    <a:pt x="71" y="56"/>
                  </a:moveTo>
                  <a:cubicBezTo>
                    <a:pt x="73" y="56"/>
                    <a:pt x="74" y="56"/>
                    <a:pt x="75" y="55"/>
                  </a:cubicBezTo>
                  <a:cubicBezTo>
                    <a:pt x="73" y="55"/>
                    <a:pt x="72" y="55"/>
                    <a:pt x="71" y="56"/>
                  </a:cubicBezTo>
                  <a:close/>
                  <a:moveTo>
                    <a:pt x="41" y="56"/>
                  </a:moveTo>
                  <a:cubicBezTo>
                    <a:pt x="41" y="58"/>
                    <a:pt x="38" y="58"/>
                    <a:pt x="38" y="60"/>
                  </a:cubicBezTo>
                  <a:cubicBezTo>
                    <a:pt x="40" y="59"/>
                    <a:pt x="42" y="57"/>
                    <a:pt x="42" y="55"/>
                  </a:cubicBezTo>
                  <a:cubicBezTo>
                    <a:pt x="42" y="56"/>
                    <a:pt x="42" y="56"/>
                    <a:pt x="41" y="56"/>
                  </a:cubicBezTo>
                  <a:close/>
                  <a:moveTo>
                    <a:pt x="24" y="57"/>
                  </a:moveTo>
                  <a:cubicBezTo>
                    <a:pt x="23" y="61"/>
                    <a:pt x="22" y="66"/>
                    <a:pt x="21" y="70"/>
                  </a:cubicBezTo>
                  <a:cubicBezTo>
                    <a:pt x="23" y="67"/>
                    <a:pt x="23" y="62"/>
                    <a:pt x="25" y="59"/>
                  </a:cubicBezTo>
                  <a:cubicBezTo>
                    <a:pt x="25" y="58"/>
                    <a:pt x="25" y="57"/>
                    <a:pt x="25" y="56"/>
                  </a:cubicBezTo>
                  <a:cubicBezTo>
                    <a:pt x="24" y="56"/>
                    <a:pt x="24" y="56"/>
                    <a:pt x="24" y="57"/>
                  </a:cubicBezTo>
                  <a:cubicBezTo>
                    <a:pt x="24" y="56"/>
                    <a:pt x="24" y="57"/>
                    <a:pt x="24" y="57"/>
                  </a:cubicBezTo>
                  <a:close/>
                  <a:moveTo>
                    <a:pt x="77" y="57"/>
                  </a:moveTo>
                  <a:cubicBezTo>
                    <a:pt x="77" y="57"/>
                    <a:pt x="78" y="57"/>
                    <a:pt x="78" y="56"/>
                  </a:cubicBezTo>
                  <a:cubicBezTo>
                    <a:pt x="78" y="56"/>
                    <a:pt x="77" y="56"/>
                    <a:pt x="77" y="57"/>
                  </a:cubicBezTo>
                  <a:close/>
                  <a:moveTo>
                    <a:pt x="83" y="57"/>
                  </a:moveTo>
                  <a:cubicBezTo>
                    <a:pt x="85" y="57"/>
                    <a:pt x="87" y="58"/>
                    <a:pt x="89" y="57"/>
                  </a:cubicBezTo>
                  <a:cubicBezTo>
                    <a:pt x="87" y="57"/>
                    <a:pt x="86" y="56"/>
                    <a:pt x="83" y="56"/>
                  </a:cubicBezTo>
                  <a:cubicBezTo>
                    <a:pt x="84" y="56"/>
                    <a:pt x="83" y="57"/>
                    <a:pt x="83" y="57"/>
                  </a:cubicBezTo>
                  <a:close/>
                  <a:moveTo>
                    <a:pt x="50" y="58"/>
                  </a:moveTo>
                  <a:cubicBezTo>
                    <a:pt x="50" y="58"/>
                    <a:pt x="50" y="58"/>
                    <a:pt x="50" y="58"/>
                  </a:cubicBezTo>
                  <a:cubicBezTo>
                    <a:pt x="51" y="58"/>
                    <a:pt x="51" y="57"/>
                    <a:pt x="51" y="57"/>
                  </a:cubicBezTo>
                  <a:cubicBezTo>
                    <a:pt x="51" y="57"/>
                    <a:pt x="50" y="57"/>
                    <a:pt x="50" y="58"/>
                  </a:cubicBezTo>
                  <a:close/>
                  <a:moveTo>
                    <a:pt x="59" y="59"/>
                  </a:moveTo>
                  <a:cubicBezTo>
                    <a:pt x="59" y="59"/>
                    <a:pt x="59" y="60"/>
                    <a:pt x="59" y="60"/>
                  </a:cubicBezTo>
                  <a:cubicBezTo>
                    <a:pt x="60" y="59"/>
                    <a:pt x="61" y="59"/>
                    <a:pt x="61" y="58"/>
                  </a:cubicBezTo>
                  <a:cubicBezTo>
                    <a:pt x="61" y="58"/>
                    <a:pt x="61" y="57"/>
                    <a:pt x="60" y="57"/>
                  </a:cubicBezTo>
                  <a:cubicBezTo>
                    <a:pt x="60" y="57"/>
                    <a:pt x="60" y="57"/>
                    <a:pt x="60" y="57"/>
                  </a:cubicBezTo>
                  <a:cubicBezTo>
                    <a:pt x="60" y="58"/>
                    <a:pt x="59" y="58"/>
                    <a:pt x="59" y="59"/>
                  </a:cubicBezTo>
                  <a:close/>
                  <a:moveTo>
                    <a:pt x="30" y="58"/>
                  </a:moveTo>
                  <a:cubicBezTo>
                    <a:pt x="31" y="58"/>
                    <a:pt x="31" y="57"/>
                    <a:pt x="31" y="57"/>
                  </a:cubicBezTo>
                  <a:cubicBezTo>
                    <a:pt x="31" y="57"/>
                    <a:pt x="30" y="57"/>
                    <a:pt x="30" y="58"/>
                  </a:cubicBezTo>
                  <a:close/>
                  <a:moveTo>
                    <a:pt x="108" y="57"/>
                  </a:moveTo>
                  <a:cubicBezTo>
                    <a:pt x="106" y="57"/>
                    <a:pt x="105" y="57"/>
                    <a:pt x="104" y="57"/>
                  </a:cubicBezTo>
                  <a:cubicBezTo>
                    <a:pt x="106" y="57"/>
                    <a:pt x="107" y="58"/>
                    <a:pt x="108" y="57"/>
                  </a:cubicBezTo>
                  <a:close/>
                  <a:moveTo>
                    <a:pt x="55" y="59"/>
                  </a:moveTo>
                  <a:cubicBezTo>
                    <a:pt x="55" y="59"/>
                    <a:pt x="55" y="60"/>
                    <a:pt x="56" y="61"/>
                  </a:cubicBezTo>
                  <a:cubicBezTo>
                    <a:pt x="58" y="60"/>
                    <a:pt x="56" y="58"/>
                    <a:pt x="56" y="57"/>
                  </a:cubicBezTo>
                  <a:cubicBezTo>
                    <a:pt x="56" y="57"/>
                    <a:pt x="55" y="58"/>
                    <a:pt x="55" y="59"/>
                  </a:cubicBezTo>
                  <a:close/>
                  <a:moveTo>
                    <a:pt x="47" y="60"/>
                  </a:moveTo>
                  <a:cubicBezTo>
                    <a:pt x="48" y="59"/>
                    <a:pt x="48" y="59"/>
                    <a:pt x="49" y="58"/>
                  </a:cubicBezTo>
                  <a:cubicBezTo>
                    <a:pt x="49" y="58"/>
                    <a:pt x="49" y="57"/>
                    <a:pt x="49" y="57"/>
                  </a:cubicBezTo>
                  <a:cubicBezTo>
                    <a:pt x="48" y="58"/>
                    <a:pt x="47" y="59"/>
                    <a:pt x="47" y="60"/>
                  </a:cubicBezTo>
                  <a:close/>
                  <a:moveTo>
                    <a:pt x="32" y="59"/>
                  </a:moveTo>
                  <a:cubicBezTo>
                    <a:pt x="32" y="60"/>
                    <a:pt x="32" y="60"/>
                    <a:pt x="32" y="60"/>
                  </a:cubicBezTo>
                  <a:cubicBezTo>
                    <a:pt x="32" y="59"/>
                    <a:pt x="33" y="58"/>
                    <a:pt x="33" y="59"/>
                  </a:cubicBezTo>
                  <a:cubicBezTo>
                    <a:pt x="33" y="58"/>
                    <a:pt x="33" y="58"/>
                    <a:pt x="33" y="58"/>
                  </a:cubicBezTo>
                  <a:cubicBezTo>
                    <a:pt x="33" y="58"/>
                    <a:pt x="32" y="59"/>
                    <a:pt x="32" y="59"/>
                  </a:cubicBezTo>
                  <a:close/>
                  <a:moveTo>
                    <a:pt x="101" y="58"/>
                  </a:moveTo>
                  <a:cubicBezTo>
                    <a:pt x="102" y="58"/>
                    <a:pt x="102" y="59"/>
                    <a:pt x="103" y="58"/>
                  </a:cubicBezTo>
                  <a:cubicBezTo>
                    <a:pt x="102" y="58"/>
                    <a:pt x="101" y="58"/>
                    <a:pt x="101" y="58"/>
                  </a:cubicBezTo>
                  <a:close/>
                  <a:moveTo>
                    <a:pt x="104" y="58"/>
                  </a:moveTo>
                  <a:cubicBezTo>
                    <a:pt x="104" y="58"/>
                    <a:pt x="105" y="58"/>
                    <a:pt x="105" y="58"/>
                  </a:cubicBezTo>
                  <a:cubicBezTo>
                    <a:pt x="105" y="58"/>
                    <a:pt x="104" y="58"/>
                    <a:pt x="104" y="58"/>
                  </a:cubicBezTo>
                  <a:close/>
                  <a:moveTo>
                    <a:pt x="29" y="59"/>
                  </a:moveTo>
                  <a:cubicBezTo>
                    <a:pt x="29" y="59"/>
                    <a:pt x="30" y="59"/>
                    <a:pt x="29" y="60"/>
                  </a:cubicBezTo>
                  <a:cubicBezTo>
                    <a:pt x="29" y="60"/>
                    <a:pt x="29" y="61"/>
                    <a:pt x="29" y="62"/>
                  </a:cubicBezTo>
                  <a:cubicBezTo>
                    <a:pt x="29" y="61"/>
                    <a:pt x="30" y="61"/>
                    <a:pt x="30" y="61"/>
                  </a:cubicBezTo>
                  <a:cubicBezTo>
                    <a:pt x="30" y="60"/>
                    <a:pt x="31" y="59"/>
                    <a:pt x="30" y="58"/>
                  </a:cubicBezTo>
                  <a:cubicBezTo>
                    <a:pt x="30" y="58"/>
                    <a:pt x="30" y="58"/>
                    <a:pt x="30" y="58"/>
                  </a:cubicBezTo>
                  <a:cubicBezTo>
                    <a:pt x="30" y="59"/>
                    <a:pt x="29" y="59"/>
                    <a:pt x="29" y="59"/>
                  </a:cubicBezTo>
                  <a:close/>
                  <a:moveTo>
                    <a:pt x="44" y="59"/>
                  </a:moveTo>
                  <a:cubicBezTo>
                    <a:pt x="44" y="60"/>
                    <a:pt x="44" y="60"/>
                    <a:pt x="44" y="60"/>
                  </a:cubicBezTo>
                  <a:cubicBezTo>
                    <a:pt x="44" y="60"/>
                    <a:pt x="46" y="59"/>
                    <a:pt x="45" y="58"/>
                  </a:cubicBezTo>
                  <a:cubicBezTo>
                    <a:pt x="45" y="58"/>
                    <a:pt x="45" y="59"/>
                    <a:pt x="44" y="59"/>
                  </a:cubicBezTo>
                  <a:close/>
                  <a:moveTo>
                    <a:pt x="113" y="59"/>
                  </a:moveTo>
                  <a:cubicBezTo>
                    <a:pt x="113" y="59"/>
                    <a:pt x="114" y="59"/>
                    <a:pt x="114" y="58"/>
                  </a:cubicBezTo>
                  <a:cubicBezTo>
                    <a:pt x="113" y="58"/>
                    <a:pt x="113" y="58"/>
                    <a:pt x="113" y="58"/>
                  </a:cubicBezTo>
                  <a:cubicBezTo>
                    <a:pt x="113" y="58"/>
                    <a:pt x="113" y="58"/>
                    <a:pt x="113" y="59"/>
                  </a:cubicBezTo>
                  <a:close/>
                  <a:moveTo>
                    <a:pt x="48" y="61"/>
                  </a:moveTo>
                  <a:cubicBezTo>
                    <a:pt x="48" y="61"/>
                    <a:pt x="49" y="60"/>
                    <a:pt x="50" y="59"/>
                  </a:cubicBezTo>
                  <a:cubicBezTo>
                    <a:pt x="49" y="58"/>
                    <a:pt x="46" y="61"/>
                    <a:pt x="48" y="61"/>
                  </a:cubicBezTo>
                  <a:close/>
                  <a:moveTo>
                    <a:pt x="33" y="62"/>
                  </a:moveTo>
                  <a:cubicBezTo>
                    <a:pt x="33" y="63"/>
                    <a:pt x="33" y="63"/>
                    <a:pt x="33" y="63"/>
                  </a:cubicBezTo>
                  <a:cubicBezTo>
                    <a:pt x="34" y="63"/>
                    <a:pt x="34" y="62"/>
                    <a:pt x="34" y="61"/>
                  </a:cubicBezTo>
                  <a:cubicBezTo>
                    <a:pt x="34" y="60"/>
                    <a:pt x="35" y="59"/>
                    <a:pt x="34" y="59"/>
                  </a:cubicBezTo>
                  <a:cubicBezTo>
                    <a:pt x="34" y="60"/>
                    <a:pt x="34" y="61"/>
                    <a:pt x="33" y="62"/>
                  </a:cubicBezTo>
                  <a:close/>
                  <a:moveTo>
                    <a:pt x="27" y="60"/>
                  </a:moveTo>
                  <a:cubicBezTo>
                    <a:pt x="28" y="60"/>
                    <a:pt x="28" y="60"/>
                    <a:pt x="28" y="59"/>
                  </a:cubicBezTo>
                  <a:cubicBezTo>
                    <a:pt x="27" y="59"/>
                    <a:pt x="27" y="59"/>
                    <a:pt x="27" y="59"/>
                  </a:cubicBezTo>
                  <a:cubicBezTo>
                    <a:pt x="27" y="59"/>
                    <a:pt x="27" y="60"/>
                    <a:pt x="27" y="60"/>
                  </a:cubicBezTo>
                  <a:close/>
                  <a:moveTo>
                    <a:pt x="68" y="62"/>
                  </a:moveTo>
                  <a:cubicBezTo>
                    <a:pt x="68" y="61"/>
                    <a:pt x="68" y="61"/>
                    <a:pt x="69" y="61"/>
                  </a:cubicBezTo>
                  <a:cubicBezTo>
                    <a:pt x="69" y="60"/>
                    <a:pt x="69" y="59"/>
                    <a:pt x="69" y="59"/>
                  </a:cubicBezTo>
                  <a:cubicBezTo>
                    <a:pt x="68" y="60"/>
                    <a:pt x="67" y="61"/>
                    <a:pt x="68" y="62"/>
                  </a:cubicBezTo>
                  <a:close/>
                  <a:moveTo>
                    <a:pt x="63" y="60"/>
                  </a:moveTo>
                  <a:cubicBezTo>
                    <a:pt x="64" y="60"/>
                    <a:pt x="63" y="61"/>
                    <a:pt x="64" y="61"/>
                  </a:cubicBezTo>
                  <a:cubicBezTo>
                    <a:pt x="64" y="60"/>
                    <a:pt x="64" y="60"/>
                    <a:pt x="64" y="59"/>
                  </a:cubicBezTo>
                  <a:cubicBezTo>
                    <a:pt x="64" y="60"/>
                    <a:pt x="63" y="59"/>
                    <a:pt x="63" y="60"/>
                  </a:cubicBezTo>
                  <a:close/>
                  <a:moveTo>
                    <a:pt x="52" y="62"/>
                  </a:moveTo>
                  <a:cubicBezTo>
                    <a:pt x="53" y="63"/>
                    <a:pt x="53" y="64"/>
                    <a:pt x="53" y="64"/>
                  </a:cubicBezTo>
                  <a:cubicBezTo>
                    <a:pt x="54" y="63"/>
                    <a:pt x="55" y="63"/>
                    <a:pt x="55" y="62"/>
                  </a:cubicBezTo>
                  <a:cubicBezTo>
                    <a:pt x="55" y="61"/>
                    <a:pt x="55" y="60"/>
                    <a:pt x="54" y="60"/>
                  </a:cubicBezTo>
                  <a:cubicBezTo>
                    <a:pt x="53" y="61"/>
                    <a:pt x="53" y="61"/>
                    <a:pt x="52" y="62"/>
                  </a:cubicBezTo>
                  <a:close/>
                  <a:moveTo>
                    <a:pt x="60" y="62"/>
                  </a:moveTo>
                  <a:cubicBezTo>
                    <a:pt x="61" y="61"/>
                    <a:pt x="62" y="60"/>
                    <a:pt x="62" y="60"/>
                  </a:cubicBezTo>
                  <a:cubicBezTo>
                    <a:pt x="61" y="60"/>
                    <a:pt x="59" y="61"/>
                    <a:pt x="60" y="62"/>
                  </a:cubicBezTo>
                  <a:close/>
                  <a:moveTo>
                    <a:pt x="44" y="61"/>
                  </a:moveTo>
                  <a:cubicBezTo>
                    <a:pt x="45" y="61"/>
                    <a:pt x="46" y="60"/>
                    <a:pt x="45" y="60"/>
                  </a:cubicBezTo>
                  <a:cubicBezTo>
                    <a:pt x="45" y="60"/>
                    <a:pt x="44" y="61"/>
                    <a:pt x="44" y="61"/>
                  </a:cubicBezTo>
                  <a:close/>
                  <a:moveTo>
                    <a:pt x="36" y="61"/>
                  </a:moveTo>
                  <a:cubicBezTo>
                    <a:pt x="37" y="61"/>
                    <a:pt x="37" y="60"/>
                    <a:pt x="37" y="60"/>
                  </a:cubicBezTo>
                  <a:cubicBezTo>
                    <a:pt x="37" y="60"/>
                    <a:pt x="36" y="61"/>
                    <a:pt x="36" y="61"/>
                  </a:cubicBezTo>
                  <a:close/>
                  <a:moveTo>
                    <a:pt x="48" y="62"/>
                  </a:moveTo>
                  <a:cubicBezTo>
                    <a:pt x="48" y="63"/>
                    <a:pt x="49" y="63"/>
                    <a:pt x="49" y="64"/>
                  </a:cubicBezTo>
                  <a:cubicBezTo>
                    <a:pt x="51" y="63"/>
                    <a:pt x="52" y="61"/>
                    <a:pt x="50" y="60"/>
                  </a:cubicBezTo>
                  <a:cubicBezTo>
                    <a:pt x="49" y="61"/>
                    <a:pt x="49" y="62"/>
                    <a:pt x="48" y="62"/>
                  </a:cubicBezTo>
                  <a:close/>
                  <a:moveTo>
                    <a:pt x="65" y="62"/>
                  </a:moveTo>
                  <a:cubicBezTo>
                    <a:pt x="66" y="62"/>
                    <a:pt x="65" y="60"/>
                    <a:pt x="65" y="60"/>
                  </a:cubicBezTo>
                  <a:cubicBezTo>
                    <a:pt x="65" y="61"/>
                    <a:pt x="65" y="61"/>
                    <a:pt x="65" y="62"/>
                  </a:cubicBezTo>
                  <a:close/>
                  <a:moveTo>
                    <a:pt x="56" y="62"/>
                  </a:moveTo>
                  <a:cubicBezTo>
                    <a:pt x="57" y="62"/>
                    <a:pt x="57" y="61"/>
                    <a:pt x="58" y="61"/>
                  </a:cubicBezTo>
                  <a:cubicBezTo>
                    <a:pt x="58" y="61"/>
                    <a:pt x="58" y="60"/>
                    <a:pt x="57" y="60"/>
                  </a:cubicBezTo>
                  <a:cubicBezTo>
                    <a:pt x="57" y="61"/>
                    <a:pt x="56" y="62"/>
                    <a:pt x="56" y="62"/>
                  </a:cubicBezTo>
                  <a:close/>
                  <a:moveTo>
                    <a:pt x="31" y="62"/>
                  </a:moveTo>
                  <a:cubicBezTo>
                    <a:pt x="31" y="62"/>
                    <a:pt x="32" y="61"/>
                    <a:pt x="31" y="61"/>
                  </a:cubicBezTo>
                  <a:cubicBezTo>
                    <a:pt x="31" y="61"/>
                    <a:pt x="31" y="61"/>
                    <a:pt x="31" y="62"/>
                  </a:cubicBezTo>
                  <a:close/>
                  <a:moveTo>
                    <a:pt x="41" y="64"/>
                  </a:moveTo>
                  <a:cubicBezTo>
                    <a:pt x="41" y="63"/>
                    <a:pt x="44" y="62"/>
                    <a:pt x="43" y="61"/>
                  </a:cubicBezTo>
                  <a:cubicBezTo>
                    <a:pt x="42" y="62"/>
                    <a:pt x="40" y="63"/>
                    <a:pt x="41" y="64"/>
                  </a:cubicBezTo>
                  <a:close/>
                  <a:moveTo>
                    <a:pt x="36" y="62"/>
                  </a:moveTo>
                  <a:cubicBezTo>
                    <a:pt x="37" y="62"/>
                    <a:pt x="37" y="62"/>
                    <a:pt x="37" y="62"/>
                  </a:cubicBezTo>
                  <a:cubicBezTo>
                    <a:pt x="37" y="62"/>
                    <a:pt x="38" y="62"/>
                    <a:pt x="38" y="61"/>
                  </a:cubicBezTo>
                  <a:cubicBezTo>
                    <a:pt x="38" y="61"/>
                    <a:pt x="38" y="61"/>
                    <a:pt x="37" y="61"/>
                  </a:cubicBezTo>
                  <a:cubicBezTo>
                    <a:pt x="37" y="61"/>
                    <a:pt x="37" y="61"/>
                    <a:pt x="36" y="62"/>
                  </a:cubicBezTo>
                  <a:close/>
                  <a:moveTo>
                    <a:pt x="45" y="62"/>
                  </a:moveTo>
                  <a:cubicBezTo>
                    <a:pt x="45" y="61"/>
                    <a:pt x="46" y="61"/>
                    <a:pt x="46" y="61"/>
                  </a:cubicBezTo>
                  <a:cubicBezTo>
                    <a:pt x="46" y="61"/>
                    <a:pt x="45" y="62"/>
                    <a:pt x="45" y="62"/>
                  </a:cubicBezTo>
                  <a:close/>
                  <a:moveTo>
                    <a:pt x="45" y="63"/>
                  </a:moveTo>
                  <a:cubicBezTo>
                    <a:pt x="45" y="63"/>
                    <a:pt x="46" y="63"/>
                    <a:pt x="45" y="64"/>
                  </a:cubicBezTo>
                  <a:cubicBezTo>
                    <a:pt x="46" y="64"/>
                    <a:pt x="46" y="63"/>
                    <a:pt x="47" y="62"/>
                  </a:cubicBezTo>
                  <a:cubicBezTo>
                    <a:pt x="47" y="61"/>
                    <a:pt x="45" y="62"/>
                    <a:pt x="45" y="63"/>
                  </a:cubicBezTo>
                  <a:close/>
                  <a:moveTo>
                    <a:pt x="70" y="61"/>
                  </a:moveTo>
                  <a:cubicBezTo>
                    <a:pt x="71" y="62"/>
                    <a:pt x="70" y="62"/>
                    <a:pt x="70" y="63"/>
                  </a:cubicBezTo>
                  <a:cubicBezTo>
                    <a:pt x="70" y="63"/>
                    <a:pt x="70" y="63"/>
                    <a:pt x="70" y="63"/>
                  </a:cubicBezTo>
                  <a:cubicBezTo>
                    <a:pt x="70" y="64"/>
                    <a:pt x="71" y="65"/>
                    <a:pt x="70" y="66"/>
                  </a:cubicBezTo>
                  <a:cubicBezTo>
                    <a:pt x="69" y="65"/>
                    <a:pt x="70" y="65"/>
                    <a:pt x="69" y="65"/>
                  </a:cubicBezTo>
                  <a:cubicBezTo>
                    <a:pt x="69" y="66"/>
                    <a:pt x="70" y="68"/>
                    <a:pt x="70" y="70"/>
                  </a:cubicBezTo>
                  <a:cubicBezTo>
                    <a:pt x="69" y="70"/>
                    <a:pt x="69" y="70"/>
                    <a:pt x="69" y="70"/>
                  </a:cubicBezTo>
                  <a:cubicBezTo>
                    <a:pt x="69" y="71"/>
                    <a:pt x="69" y="71"/>
                    <a:pt x="69" y="72"/>
                  </a:cubicBezTo>
                  <a:cubicBezTo>
                    <a:pt x="70" y="73"/>
                    <a:pt x="69" y="75"/>
                    <a:pt x="70" y="75"/>
                  </a:cubicBezTo>
                  <a:cubicBezTo>
                    <a:pt x="70" y="70"/>
                    <a:pt x="71" y="66"/>
                    <a:pt x="71" y="62"/>
                  </a:cubicBezTo>
                  <a:cubicBezTo>
                    <a:pt x="71" y="62"/>
                    <a:pt x="71" y="62"/>
                    <a:pt x="71" y="62"/>
                  </a:cubicBezTo>
                  <a:cubicBezTo>
                    <a:pt x="71" y="61"/>
                    <a:pt x="71" y="62"/>
                    <a:pt x="71" y="61"/>
                  </a:cubicBezTo>
                  <a:cubicBezTo>
                    <a:pt x="71" y="61"/>
                    <a:pt x="70" y="61"/>
                    <a:pt x="70" y="61"/>
                  </a:cubicBezTo>
                  <a:close/>
                  <a:moveTo>
                    <a:pt x="61" y="63"/>
                  </a:moveTo>
                  <a:cubicBezTo>
                    <a:pt x="61" y="64"/>
                    <a:pt x="61" y="65"/>
                    <a:pt x="62" y="66"/>
                  </a:cubicBezTo>
                  <a:cubicBezTo>
                    <a:pt x="62" y="64"/>
                    <a:pt x="62" y="62"/>
                    <a:pt x="62" y="61"/>
                  </a:cubicBezTo>
                  <a:cubicBezTo>
                    <a:pt x="62" y="62"/>
                    <a:pt x="61" y="62"/>
                    <a:pt x="61" y="63"/>
                  </a:cubicBezTo>
                  <a:close/>
                  <a:moveTo>
                    <a:pt x="25" y="65"/>
                  </a:moveTo>
                  <a:cubicBezTo>
                    <a:pt x="26" y="64"/>
                    <a:pt x="27" y="63"/>
                    <a:pt x="27" y="62"/>
                  </a:cubicBezTo>
                  <a:cubicBezTo>
                    <a:pt x="26" y="63"/>
                    <a:pt x="26" y="64"/>
                    <a:pt x="25" y="65"/>
                  </a:cubicBezTo>
                  <a:close/>
                  <a:moveTo>
                    <a:pt x="31" y="63"/>
                  </a:moveTo>
                  <a:cubicBezTo>
                    <a:pt x="31" y="63"/>
                    <a:pt x="32" y="63"/>
                    <a:pt x="32" y="64"/>
                  </a:cubicBezTo>
                  <a:cubicBezTo>
                    <a:pt x="31" y="64"/>
                    <a:pt x="31" y="64"/>
                    <a:pt x="31" y="64"/>
                  </a:cubicBezTo>
                  <a:cubicBezTo>
                    <a:pt x="31" y="63"/>
                    <a:pt x="31" y="64"/>
                    <a:pt x="31" y="63"/>
                  </a:cubicBezTo>
                  <a:cubicBezTo>
                    <a:pt x="31" y="63"/>
                    <a:pt x="32" y="63"/>
                    <a:pt x="32" y="62"/>
                  </a:cubicBezTo>
                  <a:cubicBezTo>
                    <a:pt x="31" y="62"/>
                    <a:pt x="31" y="63"/>
                    <a:pt x="31" y="63"/>
                  </a:cubicBezTo>
                  <a:cubicBezTo>
                    <a:pt x="31" y="64"/>
                    <a:pt x="31" y="64"/>
                    <a:pt x="31" y="64"/>
                  </a:cubicBezTo>
                  <a:cubicBezTo>
                    <a:pt x="31" y="64"/>
                    <a:pt x="31" y="64"/>
                    <a:pt x="31" y="64"/>
                  </a:cubicBezTo>
                  <a:cubicBezTo>
                    <a:pt x="31" y="65"/>
                    <a:pt x="31" y="65"/>
                    <a:pt x="32" y="66"/>
                  </a:cubicBezTo>
                  <a:cubicBezTo>
                    <a:pt x="32" y="65"/>
                    <a:pt x="32" y="63"/>
                    <a:pt x="32" y="62"/>
                  </a:cubicBezTo>
                  <a:cubicBezTo>
                    <a:pt x="31" y="63"/>
                    <a:pt x="32" y="63"/>
                    <a:pt x="31" y="63"/>
                  </a:cubicBezTo>
                  <a:close/>
                  <a:moveTo>
                    <a:pt x="42" y="64"/>
                  </a:moveTo>
                  <a:cubicBezTo>
                    <a:pt x="41" y="64"/>
                    <a:pt x="41" y="65"/>
                    <a:pt x="41" y="65"/>
                  </a:cubicBezTo>
                  <a:cubicBezTo>
                    <a:pt x="41" y="64"/>
                    <a:pt x="41" y="65"/>
                    <a:pt x="41" y="65"/>
                  </a:cubicBezTo>
                  <a:cubicBezTo>
                    <a:pt x="42" y="64"/>
                    <a:pt x="44" y="63"/>
                    <a:pt x="43" y="62"/>
                  </a:cubicBezTo>
                  <a:cubicBezTo>
                    <a:pt x="42" y="63"/>
                    <a:pt x="42" y="64"/>
                    <a:pt x="41" y="65"/>
                  </a:cubicBezTo>
                  <a:cubicBezTo>
                    <a:pt x="41" y="64"/>
                    <a:pt x="42" y="64"/>
                    <a:pt x="42" y="64"/>
                  </a:cubicBezTo>
                  <a:close/>
                  <a:moveTo>
                    <a:pt x="35" y="65"/>
                  </a:moveTo>
                  <a:cubicBezTo>
                    <a:pt x="35" y="65"/>
                    <a:pt x="36" y="64"/>
                    <a:pt x="36" y="63"/>
                  </a:cubicBezTo>
                  <a:cubicBezTo>
                    <a:pt x="36" y="63"/>
                    <a:pt x="36" y="62"/>
                    <a:pt x="36" y="62"/>
                  </a:cubicBezTo>
                  <a:cubicBezTo>
                    <a:pt x="35" y="63"/>
                    <a:pt x="35" y="64"/>
                    <a:pt x="35" y="65"/>
                  </a:cubicBezTo>
                  <a:close/>
                  <a:moveTo>
                    <a:pt x="37" y="64"/>
                  </a:moveTo>
                  <a:cubicBezTo>
                    <a:pt x="38" y="64"/>
                    <a:pt x="38" y="64"/>
                    <a:pt x="38" y="64"/>
                  </a:cubicBezTo>
                  <a:cubicBezTo>
                    <a:pt x="38" y="64"/>
                    <a:pt x="39" y="63"/>
                    <a:pt x="39" y="63"/>
                  </a:cubicBezTo>
                  <a:cubicBezTo>
                    <a:pt x="39" y="63"/>
                    <a:pt x="39" y="62"/>
                    <a:pt x="38" y="62"/>
                  </a:cubicBezTo>
                  <a:cubicBezTo>
                    <a:pt x="38" y="63"/>
                    <a:pt x="37" y="63"/>
                    <a:pt x="37" y="64"/>
                  </a:cubicBezTo>
                  <a:close/>
                  <a:moveTo>
                    <a:pt x="57" y="64"/>
                  </a:moveTo>
                  <a:cubicBezTo>
                    <a:pt x="57" y="64"/>
                    <a:pt x="57" y="64"/>
                    <a:pt x="58" y="64"/>
                  </a:cubicBezTo>
                  <a:cubicBezTo>
                    <a:pt x="58" y="64"/>
                    <a:pt x="59" y="63"/>
                    <a:pt x="59" y="63"/>
                  </a:cubicBezTo>
                  <a:cubicBezTo>
                    <a:pt x="58" y="63"/>
                    <a:pt x="58" y="63"/>
                    <a:pt x="57" y="64"/>
                  </a:cubicBezTo>
                  <a:close/>
                  <a:moveTo>
                    <a:pt x="63" y="64"/>
                  </a:moveTo>
                  <a:cubicBezTo>
                    <a:pt x="63" y="64"/>
                    <a:pt x="63" y="64"/>
                    <a:pt x="64" y="64"/>
                  </a:cubicBezTo>
                  <a:cubicBezTo>
                    <a:pt x="63" y="63"/>
                    <a:pt x="63" y="63"/>
                    <a:pt x="63" y="63"/>
                  </a:cubicBezTo>
                  <a:cubicBezTo>
                    <a:pt x="63" y="63"/>
                    <a:pt x="63" y="64"/>
                    <a:pt x="63" y="64"/>
                  </a:cubicBezTo>
                  <a:close/>
                  <a:moveTo>
                    <a:pt x="50" y="65"/>
                  </a:moveTo>
                  <a:cubicBezTo>
                    <a:pt x="50" y="66"/>
                    <a:pt x="50" y="66"/>
                    <a:pt x="51" y="67"/>
                  </a:cubicBezTo>
                  <a:cubicBezTo>
                    <a:pt x="52" y="67"/>
                    <a:pt x="52" y="66"/>
                    <a:pt x="52" y="65"/>
                  </a:cubicBezTo>
                  <a:cubicBezTo>
                    <a:pt x="52" y="64"/>
                    <a:pt x="52" y="63"/>
                    <a:pt x="51" y="63"/>
                  </a:cubicBezTo>
                  <a:cubicBezTo>
                    <a:pt x="51" y="64"/>
                    <a:pt x="50" y="64"/>
                    <a:pt x="50" y="65"/>
                  </a:cubicBezTo>
                  <a:close/>
                  <a:moveTo>
                    <a:pt x="46" y="65"/>
                  </a:moveTo>
                  <a:cubicBezTo>
                    <a:pt x="47" y="65"/>
                    <a:pt x="47" y="66"/>
                    <a:pt x="47" y="66"/>
                  </a:cubicBezTo>
                  <a:cubicBezTo>
                    <a:pt x="47" y="66"/>
                    <a:pt x="47" y="66"/>
                    <a:pt x="48" y="66"/>
                  </a:cubicBezTo>
                  <a:cubicBezTo>
                    <a:pt x="48" y="66"/>
                    <a:pt x="48" y="66"/>
                    <a:pt x="48" y="66"/>
                  </a:cubicBezTo>
                  <a:cubicBezTo>
                    <a:pt x="48" y="66"/>
                    <a:pt x="48" y="66"/>
                    <a:pt x="48" y="65"/>
                  </a:cubicBezTo>
                  <a:cubicBezTo>
                    <a:pt x="48" y="65"/>
                    <a:pt x="48" y="64"/>
                    <a:pt x="47" y="63"/>
                  </a:cubicBezTo>
                  <a:cubicBezTo>
                    <a:pt x="47" y="64"/>
                    <a:pt x="46" y="64"/>
                    <a:pt x="46" y="65"/>
                  </a:cubicBezTo>
                  <a:close/>
                  <a:moveTo>
                    <a:pt x="54" y="64"/>
                  </a:moveTo>
                  <a:cubicBezTo>
                    <a:pt x="54" y="65"/>
                    <a:pt x="54" y="65"/>
                    <a:pt x="54" y="65"/>
                  </a:cubicBezTo>
                  <a:cubicBezTo>
                    <a:pt x="54" y="65"/>
                    <a:pt x="55" y="65"/>
                    <a:pt x="54" y="64"/>
                  </a:cubicBezTo>
                  <a:close/>
                  <a:moveTo>
                    <a:pt x="54" y="66"/>
                  </a:moveTo>
                  <a:cubicBezTo>
                    <a:pt x="55" y="66"/>
                    <a:pt x="57" y="64"/>
                    <a:pt x="56" y="63"/>
                  </a:cubicBezTo>
                  <a:cubicBezTo>
                    <a:pt x="55" y="64"/>
                    <a:pt x="54" y="65"/>
                    <a:pt x="54" y="66"/>
                  </a:cubicBezTo>
                  <a:close/>
                  <a:moveTo>
                    <a:pt x="42" y="66"/>
                  </a:moveTo>
                  <a:cubicBezTo>
                    <a:pt x="42" y="65"/>
                    <a:pt x="43" y="65"/>
                    <a:pt x="43" y="65"/>
                  </a:cubicBezTo>
                  <a:cubicBezTo>
                    <a:pt x="43" y="66"/>
                    <a:pt x="42" y="66"/>
                    <a:pt x="42" y="66"/>
                  </a:cubicBezTo>
                  <a:cubicBezTo>
                    <a:pt x="42" y="67"/>
                    <a:pt x="42" y="67"/>
                    <a:pt x="43" y="67"/>
                  </a:cubicBezTo>
                  <a:cubicBezTo>
                    <a:pt x="44" y="66"/>
                    <a:pt x="44" y="66"/>
                    <a:pt x="45" y="65"/>
                  </a:cubicBezTo>
                  <a:cubicBezTo>
                    <a:pt x="45" y="64"/>
                    <a:pt x="45" y="64"/>
                    <a:pt x="44" y="64"/>
                  </a:cubicBezTo>
                  <a:cubicBezTo>
                    <a:pt x="43" y="63"/>
                    <a:pt x="42" y="65"/>
                    <a:pt x="42" y="66"/>
                  </a:cubicBezTo>
                  <a:close/>
                  <a:moveTo>
                    <a:pt x="27" y="67"/>
                  </a:moveTo>
                  <a:cubicBezTo>
                    <a:pt x="27" y="66"/>
                    <a:pt x="28" y="65"/>
                    <a:pt x="28" y="64"/>
                  </a:cubicBezTo>
                  <a:cubicBezTo>
                    <a:pt x="27" y="65"/>
                    <a:pt x="27" y="66"/>
                    <a:pt x="27" y="67"/>
                  </a:cubicBezTo>
                  <a:close/>
                  <a:moveTo>
                    <a:pt x="36" y="67"/>
                  </a:moveTo>
                  <a:cubicBezTo>
                    <a:pt x="36" y="67"/>
                    <a:pt x="37" y="66"/>
                    <a:pt x="37" y="65"/>
                  </a:cubicBezTo>
                  <a:cubicBezTo>
                    <a:pt x="37" y="64"/>
                    <a:pt x="37" y="64"/>
                    <a:pt x="37" y="64"/>
                  </a:cubicBezTo>
                  <a:cubicBezTo>
                    <a:pt x="36" y="65"/>
                    <a:pt x="35" y="66"/>
                    <a:pt x="36" y="67"/>
                  </a:cubicBezTo>
                  <a:close/>
                  <a:moveTo>
                    <a:pt x="58" y="65"/>
                  </a:moveTo>
                  <a:cubicBezTo>
                    <a:pt x="58" y="65"/>
                    <a:pt x="59" y="64"/>
                    <a:pt x="59" y="64"/>
                  </a:cubicBezTo>
                  <a:cubicBezTo>
                    <a:pt x="58" y="64"/>
                    <a:pt x="58" y="65"/>
                    <a:pt x="58" y="65"/>
                  </a:cubicBezTo>
                  <a:close/>
                  <a:moveTo>
                    <a:pt x="39" y="65"/>
                  </a:moveTo>
                  <a:cubicBezTo>
                    <a:pt x="39" y="66"/>
                    <a:pt x="39" y="66"/>
                    <a:pt x="39" y="66"/>
                  </a:cubicBezTo>
                  <a:cubicBezTo>
                    <a:pt x="39" y="66"/>
                    <a:pt x="40" y="65"/>
                    <a:pt x="40" y="65"/>
                  </a:cubicBezTo>
                  <a:cubicBezTo>
                    <a:pt x="40" y="65"/>
                    <a:pt x="40" y="64"/>
                    <a:pt x="40" y="64"/>
                  </a:cubicBezTo>
                  <a:cubicBezTo>
                    <a:pt x="39" y="65"/>
                    <a:pt x="39" y="65"/>
                    <a:pt x="39" y="65"/>
                  </a:cubicBezTo>
                  <a:close/>
                  <a:moveTo>
                    <a:pt x="58" y="66"/>
                  </a:moveTo>
                  <a:cubicBezTo>
                    <a:pt x="59" y="67"/>
                    <a:pt x="59" y="68"/>
                    <a:pt x="59" y="68"/>
                  </a:cubicBezTo>
                  <a:cubicBezTo>
                    <a:pt x="60" y="68"/>
                    <a:pt x="61" y="67"/>
                    <a:pt x="61" y="66"/>
                  </a:cubicBezTo>
                  <a:cubicBezTo>
                    <a:pt x="60" y="67"/>
                    <a:pt x="60" y="65"/>
                    <a:pt x="59" y="64"/>
                  </a:cubicBezTo>
                  <a:cubicBezTo>
                    <a:pt x="59" y="65"/>
                    <a:pt x="58" y="66"/>
                    <a:pt x="58" y="66"/>
                  </a:cubicBezTo>
                  <a:close/>
                  <a:moveTo>
                    <a:pt x="29" y="67"/>
                  </a:moveTo>
                  <a:cubicBezTo>
                    <a:pt x="30" y="66"/>
                    <a:pt x="30" y="66"/>
                    <a:pt x="30" y="65"/>
                  </a:cubicBezTo>
                  <a:cubicBezTo>
                    <a:pt x="30" y="65"/>
                    <a:pt x="30" y="65"/>
                    <a:pt x="30" y="65"/>
                  </a:cubicBezTo>
                  <a:cubicBezTo>
                    <a:pt x="30" y="66"/>
                    <a:pt x="29" y="66"/>
                    <a:pt x="29" y="67"/>
                  </a:cubicBezTo>
                  <a:close/>
                  <a:moveTo>
                    <a:pt x="63" y="65"/>
                  </a:moveTo>
                  <a:cubicBezTo>
                    <a:pt x="63" y="66"/>
                    <a:pt x="62" y="67"/>
                    <a:pt x="63" y="68"/>
                  </a:cubicBezTo>
                  <a:cubicBezTo>
                    <a:pt x="64" y="67"/>
                    <a:pt x="65" y="67"/>
                    <a:pt x="64" y="66"/>
                  </a:cubicBezTo>
                  <a:cubicBezTo>
                    <a:pt x="64" y="66"/>
                    <a:pt x="64" y="65"/>
                    <a:pt x="64" y="65"/>
                  </a:cubicBezTo>
                  <a:cubicBezTo>
                    <a:pt x="64" y="65"/>
                    <a:pt x="63" y="65"/>
                    <a:pt x="63" y="65"/>
                  </a:cubicBezTo>
                  <a:cubicBezTo>
                    <a:pt x="63" y="65"/>
                    <a:pt x="63" y="66"/>
                    <a:pt x="63" y="65"/>
                  </a:cubicBezTo>
                  <a:close/>
                  <a:moveTo>
                    <a:pt x="24" y="69"/>
                  </a:moveTo>
                  <a:cubicBezTo>
                    <a:pt x="25" y="68"/>
                    <a:pt x="26" y="67"/>
                    <a:pt x="26" y="65"/>
                  </a:cubicBezTo>
                  <a:cubicBezTo>
                    <a:pt x="25" y="66"/>
                    <a:pt x="24" y="67"/>
                    <a:pt x="24" y="69"/>
                  </a:cubicBezTo>
                  <a:close/>
                  <a:moveTo>
                    <a:pt x="39" y="67"/>
                  </a:moveTo>
                  <a:cubicBezTo>
                    <a:pt x="40" y="67"/>
                    <a:pt x="40" y="66"/>
                    <a:pt x="41" y="66"/>
                  </a:cubicBezTo>
                  <a:cubicBezTo>
                    <a:pt x="41" y="66"/>
                    <a:pt x="40" y="66"/>
                    <a:pt x="40" y="66"/>
                  </a:cubicBezTo>
                  <a:cubicBezTo>
                    <a:pt x="40" y="66"/>
                    <a:pt x="39" y="66"/>
                    <a:pt x="39" y="67"/>
                  </a:cubicBezTo>
                  <a:close/>
                  <a:moveTo>
                    <a:pt x="43" y="69"/>
                  </a:moveTo>
                  <a:cubicBezTo>
                    <a:pt x="44" y="69"/>
                    <a:pt x="44" y="70"/>
                    <a:pt x="44" y="70"/>
                  </a:cubicBezTo>
                  <a:cubicBezTo>
                    <a:pt x="45" y="69"/>
                    <a:pt x="47" y="67"/>
                    <a:pt x="45" y="66"/>
                  </a:cubicBezTo>
                  <a:cubicBezTo>
                    <a:pt x="45" y="67"/>
                    <a:pt x="43" y="68"/>
                    <a:pt x="43" y="69"/>
                  </a:cubicBezTo>
                  <a:close/>
                  <a:moveTo>
                    <a:pt x="51" y="68"/>
                  </a:moveTo>
                  <a:cubicBezTo>
                    <a:pt x="51" y="68"/>
                    <a:pt x="52" y="69"/>
                    <a:pt x="52" y="69"/>
                  </a:cubicBezTo>
                  <a:cubicBezTo>
                    <a:pt x="53" y="69"/>
                    <a:pt x="53" y="68"/>
                    <a:pt x="54" y="67"/>
                  </a:cubicBezTo>
                  <a:cubicBezTo>
                    <a:pt x="53" y="66"/>
                    <a:pt x="53" y="66"/>
                    <a:pt x="53" y="66"/>
                  </a:cubicBezTo>
                  <a:cubicBezTo>
                    <a:pt x="52" y="66"/>
                    <a:pt x="52" y="67"/>
                    <a:pt x="51" y="68"/>
                  </a:cubicBezTo>
                  <a:close/>
                  <a:moveTo>
                    <a:pt x="55" y="67"/>
                  </a:moveTo>
                  <a:cubicBezTo>
                    <a:pt x="55" y="67"/>
                    <a:pt x="55" y="68"/>
                    <a:pt x="55" y="68"/>
                  </a:cubicBezTo>
                  <a:cubicBezTo>
                    <a:pt x="56" y="67"/>
                    <a:pt x="56" y="66"/>
                    <a:pt x="56" y="66"/>
                  </a:cubicBezTo>
                  <a:cubicBezTo>
                    <a:pt x="56" y="66"/>
                    <a:pt x="55" y="67"/>
                    <a:pt x="55" y="67"/>
                  </a:cubicBezTo>
                  <a:close/>
                  <a:moveTo>
                    <a:pt x="30" y="67"/>
                  </a:moveTo>
                  <a:cubicBezTo>
                    <a:pt x="31" y="68"/>
                    <a:pt x="31" y="67"/>
                    <a:pt x="31" y="67"/>
                  </a:cubicBezTo>
                  <a:cubicBezTo>
                    <a:pt x="31" y="66"/>
                    <a:pt x="31" y="66"/>
                    <a:pt x="30" y="66"/>
                  </a:cubicBezTo>
                  <a:cubicBezTo>
                    <a:pt x="30" y="66"/>
                    <a:pt x="30" y="67"/>
                    <a:pt x="30" y="67"/>
                  </a:cubicBezTo>
                  <a:close/>
                  <a:moveTo>
                    <a:pt x="32" y="67"/>
                  </a:moveTo>
                  <a:cubicBezTo>
                    <a:pt x="32" y="67"/>
                    <a:pt x="33" y="68"/>
                    <a:pt x="33" y="68"/>
                  </a:cubicBezTo>
                  <a:cubicBezTo>
                    <a:pt x="33" y="67"/>
                    <a:pt x="34" y="67"/>
                    <a:pt x="33" y="66"/>
                  </a:cubicBezTo>
                  <a:cubicBezTo>
                    <a:pt x="33" y="66"/>
                    <a:pt x="33" y="67"/>
                    <a:pt x="32" y="67"/>
                  </a:cubicBezTo>
                  <a:close/>
                  <a:moveTo>
                    <a:pt x="48" y="68"/>
                  </a:moveTo>
                  <a:cubicBezTo>
                    <a:pt x="49" y="68"/>
                    <a:pt x="48" y="69"/>
                    <a:pt x="49" y="69"/>
                  </a:cubicBezTo>
                  <a:cubicBezTo>
                    <a:pt x="49" y="69"/>
                    <a:pt x="50" y="68"/>
                    <a:pt x="50" y="68"/>
                  </a:cubicBezTo>
                  <a:cubicBezTo>
                    <a:pt x="49" y="67"/>
                    <a:pt x="50" y="66"/>
                    <a:pt x="49" y="66"/>
                  </a:cubicBezTo>
                  <a:cubicBezTo>
                    <a:pt x="49" y="67"/>
                    <a:pt x="48" y="67"/>
                    <a:pt x="48" y="68"/>
                  </a:cubicBezTo>
                  <a:close/>
                  <a:moveTo>
                    <a:pt x="36" y="68"/>
                  </a:moveTo>
                  <a:cubicBezTo>
                    <a:pt x="37" y="69"/>
                    <a:pt x="36" y="69"/>
                    <a:pt x="37" y="69"/>
                  </a:cubicBezTo>
                  <a:cubicBezTo>
                    <a:pt x="37" y="68"/>
                    <a:pt x="38" y="68"/>
                    <a:pt x="38" y="67"/>
                  </a:cubicBezTo>
                  <a:cubicBezTo>
                    <a:pt x="38" y="66"/>
                    <a:pt x="37" y="68"/>
                    <a:pt x="36" y="68"/>
                  </a:cubicBezTo>
                  <a:close/>
                  <a:moveTo>
                    <a:pt x="40" y="68"/>
                  </a:moveTo>
                  <a:cubicBezTo>
                    <a:pt x="40" y="68"/>
                    <a:pt x="41" y="68"/>
                    <a:pt x="40" y="69"/>
                  </a:cubicBezTo>
                  <a:cubicBezTo>
                    <a:pt x="41" y="69"/>
                    <a:pt x="41" y="69"/>
                    <a:pt x="41" y="69"/>
                  </a:cubicBezTo>
                  <a:cubicBezTo>
                    <a:pt x="42" y="68"/>
                    <a:pt x="42" y="67"/>
                    <a:pt x="41" y="67"/>
                  </a:cubicBezTo>
                  <a:cubicBezTo>
                    <a:pt x="41" y="67"/>
                    <a:pt x="40" y="67"/>
                    <a:pt x="40" y="68"/>
                  </a:cubicBezTo>
                  <a:close/>
                  <a:moveTo>
                    <a:pt x="66" y="70"/>
                  </a:moveTo>
                  <a:cubicBezTo>
                    <a:pt x="66" y="69"/>
                    <a:pt x="66" y="69"/>
                    <a:pt x="67" y="69"/>
                  </a:cubicBezTo>
                  <a:cubicBezTo>
                    <a:pt x="67" y="68"/>
                    <a:pt x="66" y="67"/>
                    <a:pt x="66" y="67"/>
                  </a:cubicBezTo>
                  <a:cubicBezTo>
                    <a:pt x="66" y="67"/>
                    <a:pt x="66" y="68"/>
                    <a:pt x="66" y="68"/>
                  </a:cubicBezTo>
                  <a:cubicBezTo>
                    <a:pt x="65" y="69"/>
                    <a:pt x="66" y="70"/>
                    <a:pt x="66" y="70"/>
                  </a:cubicBezTo>
                  <a:close/>
                  <a:moveTo>
                    <a:pt x="57" y="68"/>
                  </a:moveTo>
                  <a:cubicBezTo>
                    <a:pt x="56" y="68"/>
                    <a:pt x="56" y="68"/>
                    <a:pt x="56" y="68"/>
                  </a:cubicBezTo>
                  <a:cubicBezTo>
                    <a:pt x="57" y="69"/>
                    <a:pt x="56" y="70"/>
                    <a:pt x="57" y="71"/>
                  </a:cubicBezTo>
                  <a:cubicBezTo>
                    <a:pt x="58" y="70"/>
                    <a:pt x="58" y="70"/>
                    <a:pt x="59" y="69"/>
                  </a:cubicBezTo>
                  <a:cubicBezTo>
                    <a:pt x="58" y="69"/>
                    <a:pt x="58" y="67"/>
                    <a:pt x="57" y="67"/>
                  </a:cubicBezTo>
                  <a:cubicBezTo>
                    <a:pt x="57" y="67"/>
                    <a:pt x="56" y="68"/>
                    <a:pt x="57" y="68"/>
                  </a:cubicBezTo>
                  <a:close/>
                  <a:moveTo>
                    <a:pt x="64" y="69"/>
                  </a:moveTo>
                  <a:cubicBezTo>
                    <a:pt x="64" y="69"/>
                    <a:pt x="64" y="70"/>
                    <a:pt x="65" y="70"/>
                  </a:cubicBezTo>
                  <a:cubicBezTo>
                    <a:pt x="65" y="69"/>
                    <a:pt x="65" y="68"/>
                    <a:pt x="65" y="67"/>
                  </a:cubicBezTo>
                  <a:cubicBezTo>
                    <a:pt x="65" y="68"/>
                    <a:pt x="64" y="68"/>
                    <a:pt x="64" y="69"/>
                  </a:cubicBezTo>
                  <a:close/>
                  <a:moveTo>
                    <a:pt x="34" y="68"/>
                  </a:moveTo>
                  <a:cubicBezTo>
                    <a:pt x="35" y="68"/>
                    <a:pt x="35" y="68"/>
                    <a:pt x="35" y="68"/>
                  </a:cubicBezTo>
                  <a:cubicBezTo>
                    <a:pt x="35" y="67"/>
                    <a:pt x="35" y="67"/>
                    <a:pt x="35" y="67"/>
                  </a:cubicBezTo>
                  <a:cubicBezTo>
                    <a:pt x="34" y="67"/>
                    <a:pt x="35" y="68"/>
                    <a:pt x="34" y="68"/>
                  </a:cubicBezTo>
                  <a:close/>
                  <a:moveTo>
                    <a:pt x="37" y="70"/>
                  </a:moveTo>
                  <a:cubicBezTo>
                    <a:pt x="38" y="69"/>
                    <a:pt x="38" y="68"/>
                    <a:pt x="39" y="68"/>
                  </a:cubicBezTo>
                  <a:cubicBezTo>
                    <a:pt x="38" y="68"/>
                    <a:pt x="38" y="69"/>
                    <a:pt x="37" y="70"/>
                  </a:cubicBezTo>
                  <a:close/>
                  <a:moveTo>
                    <a:pt x="27" y="72"/>
                  </a:moveTo>
                  <a:cubicBezTo>
                    <a:pt x="27" y="72"/>
                    <a:pt x="28" y="71"/>
                    <a:pt x="28" y="70"/>
                  </a:cubicBezTo>
                  <a:cubicBezTo>
                    <a:pt x="27" y="70"/>
                    <a:pt x="29" y="68"/>
                    <a:pt x="28" y="68"/>
                  </a:cubicBezTo>
                  <a:cubicBezTo>
                    <a:pt x="27" y="69"/>
                    <a:pt x="26" y="71"/>
                    <a:pt x="27" y="72"/>
                  </a:cubicBezTo>
                  <a:close/>
                  <a:moveTo>
                    <a:pt x="61" y="70"/>
                  </a:moveTo>
                  <a:cubicBezTo>
                    <a:pt x="61" y="70"/>
                    <a:pt x="61" y="70"/>
                    <a:pt x="62" y="69"/>
                  </a:cubicBezTo>
                  <a:cubicBezTo>
                    <a:pt x="61" y="69"/>
                    <a:pt x="62" y="69"/>
                    <a:pt x="61" y="68"/>
                  </a:cubicBezTo>
                  <a:cubicBezTo>
                    <a:pt x="60" y="68"/>
                    <a:pt x="60" y="70"/>
                    <a:pt x="61" y="70"/>
                  </a:cubicBezTo>
                  <a:close/>
                  <a:moveTo>
                    <a:pt x="53" y="71"/>
                  </a:moveTo>
                  <a:cubicBezTo>
                    <a:pt x="53" y="70"/>
                    <a:pt x="54" y="70"/>
                    <a:pt x="55" y="69"/>
                  </a:cubicBezTo>
                  <a:cubicBezTo>
                    <a:pt x="54" y="67"/>
                    <a:pt x="52" y="70"/>
                    <a:pt x="53" y="71"/>
                  </a:cubicBezTo>
                  <a:close/>
                  <a:moveTo>
                    <a:pt x="33" y="69"/>
                  </a:moveTo>
                  <a:cubicBezTo>
                    <a:pt x="33" y="69"/>
                    <a:pt x="34" y="69"/>
                    <a:pt x="34" y="68"/>
                  </a:cubicBezTo>
                  <a:cubicBezTo>
                    <a:pt x="33" y="68"/>
                    <a:pt x="33" y="69"/>
                    <a:pt x="33" y="69"/>
                  </a:cubicBezTo>
                  <a:close/>
                  <a:moveTo>
                    <a:pt x="38" y="71"/>
                  </a:moveTo>
                  <a:cubicBezTo>
                    <a:pt x="39" y="70"/>
                    <a:pt x="39" y="69"/>
                    <a:pt x="40" y="69"/>
                  </a:cubicBezTo>
                  <a:cubicBezTo>
                    <a:pt x="40" y="69"/>
                    <a:pt x="40" y="69"/>
                    <a:pt x="39" y="69"/>
                  </a:cubicBezTo>
                  <a:cubicBezTo>
                    <a:pt x="39" y="69"/>
                    <a:pt x="38" y="70"/>
                    <a:pt x="38" y="71"/>
                  </a:cubicBezTo>
                  <a:close/>
                  <a:moveTo>
                    <a:pt x="45" y="71"/>
                  </a:moveTo>
                  <a:cubicBezTo>
                    <a:pt x="46" y="71"/>
                    <a:pt x="46" y="72"/>
                    <a:pt x="46" y="72"/>
                  </a:cubicBezTo>
                  <a:cubicBezTo>
                    <a:pt x="47" y="71"/>
                    <a:pt x="48" y="71"/>
                    <a:pt x="48" y="70"/>
                  </a:cubicBezTo>
                  <a:cubicBezTo>
                    <a:pt x="48" y="70"/>
                    <a:pt x="48" y="69"/>
                    <a:pt x="47" y="69"/>
                  </a:cubicBezTo>
                  <a:cubicBezTo>
                    <a:pt x="46" y="69"/>
                    <a:pt x="46" y="70"/>
                    <a:pt x="45" y="71"/>
                  </a:cubicBezTo>
                  <a:close/>
                  <a:moveTo>
                    <a:pt x="41" y="70"/>
                  </a:moveTo>
                  <a:cubicBezTo>
                    <a:pt x="42" y="71"/>
                    <a:pt x="42" y="71"/>
                    <a:pt x="43" y="72"/>
                  </a:cubicBezTo>
                  <a:cubicBezTo>
                    <a:pt x="43" y="71"/>
                    <a:pt x="43" y="71"/>
                    <a:pt x="44" y="71"/>
                  </a:cubicBezTo>
                  <a:cubicBezTo>
                    <a:pt x="43" y="70"/>
                    <a:pt x="43" y="69"/>
                    <a:pt x="42" y="69"/>
                  </a:cubicBezTo>
                  <a:cubicBezTo>
                    <a:pt x="42" y="69"/>
                    <a:pt x="42" y="70"/>
                    <a:pt x="41" y="70"/>
                  </a:cubicBezTo>
                  <a:close/>
                  <a:moveTo>
                    <a:pt x="49" y="70"/>
                  </a:moveTo>
                  <a:cubicBezTo>
                    <a:pt x="50" y="70"/>
                    <a:pt x="50" y="71"/>
                    <a:pt x="50" y="71"/>
                  </a:cubicBezTo>
                  <a:cubicBezTo>
                    <a:pt x="51" y="71"/>
                    <a:pt x="51" y="71"/>
                    <a:pt x="51" y="70"/>
                  </a:cubicBezTo>
                  <a:cubicBezTo>
                    <a:pt x="51" y="69"/>
                    <a:pt x="50" y="69"/>
                    <a:pt x="49" y="70"/>
                  </a:cubicBezTo>
                  <a:close/>
                  <a:moveTo>
                    <a:pt x="35" y="71"/>
                  </a:moveTo>
                  <a:cubicBezTo>
                    <a:pt x="35" y="71"/>
                    <a:pt x="35" y="71"/>
                    <a:pt x="35" y="71"/>
                  </a:cubicBezTo>
                  <a:cubicBezTo>
                    <a:pt x="35" y="71"/>
                    <a:pt x="36" y="70"/>
                    <a:pt x="36" y="70"/>
                  </a:cubicBezTo>
                  <a:cubicBezTo>
                    <a:pt x="36" y="69"/>
                    <a:pt x="36" y="69"/>
                    <a:pt x="36" y="69"/>
                  </a:cubicBezTo>
                  <a:cubicBezTo>
                    <a:pt x="35" y="70"/>
                    <a:pt x="35" y="70"/>
                    <a:pt x="35" y="71"/>
                  </a:cubicBezTo>
                  <a:close/>
                  <a:moveTo>
                    <a:pt x="39" y="71"/>
                  </a:moveTo>
                  <a:cubicBezTo>
                    <a:pt x="38" y="71"/>
                    <a:pt x="38" y="71"/>
                    <a:pt x="38" y="71"/>
                  </a:cubicBezTo>
                  <a:cubicBezTo>
                    <a:pt x="38" y="72"/>
                    <a:pt x="39" y="71"/>
                    <a:pt x="39" y="72"/>
                  </a:cubicBezTo>
                  <a:cubicBezTo>
                    <a:pt x="39" y="71"/>
                    <a:pt x="40" y="71"/>
                    <a:pt x="40" y="70"/>
                  </a:cubicBezTo>
                  <a:cubicBezTo>
                    <a:pt x="40" y="70"/>
                    <a:pt x="40" y="69"/>
                    <a:pt x="40" y="69"/>
                  </a:cubicBezTo>
                  <a:cubicBezTo>
                    <a:pt x="40" y="70"/>
                    <a:pt x="38" y="70"/>
                    <a:pt x="39" y="71"/>
                  </a:cubicBezTo>
                  <a:close/>
                  <a:moveTo>
                    <a:pt x="54" y="71"/>
                  </a:moveTo>
                  <a:cubicBezTo>
                    <a:pt x="54" y="72"/>
                    <a:pt x="54" y="73"/>
                    <a:pt x="55" y="73"/>
                  </a:cubicBezTo>
                  <a:cubicBezTo>
                    <a:pt x="56" y="73"/>
                    <a:pt x="56" y="70"/>
                    <a:pt x="55" y="70"/>
                  </a:cubicBezTo>
                  <a:cubicBezTo>
                    <a:pt x="55" y="70"/>
                    <a:pt x="54" y="71"/>
                    <a:pt x="54" y="71"/>
                  </a:cubicBezTo>
                  <a:close/>
                  <a:moveTo>
                    <a:pt x="32" y="71"/>
                  </a:moveTo>
                  <a:cubicBezTo>
                    <a:pt x="33" y="71"/>
                    <a:pt x="33" y="70"/>
                    <a:pt x="33" y="70"/>
                  </a:cubicBezTo>
                  <a:cubicBezTo>
                    <a:pt x="33" y="70"/>
                    <a:pt x="32" y="70"/>
                    <a:pt x="32" y="71"/>
                  </a:cubicBezTo>
                  <a:close/>
                  <a:moveTo>
                    <a:pt x="64" y="72"/>
                  </a:moveTo>
                  <a:cubicBezTo>
                    <a:pt x="64" y="72"/>
                    <a:pt x="64" y="72"/>
                    <a:pt x="64" y="72"/>
                  </a:cubicBezTo>
                  <a:cubicBezTo>
                    <a:pt x="64" y="71"/>
                    <a:pt x="63" y="70"/>
                    <a:pt x="63" y="70"/>
                  </a:cubicBezTo>
                  <a:cubicBezTo>
                    <a:pt x="63" y="71"/>
                    <a:pt x="63" y="72"/>
                    <a:pt x="64" y="72"/>
                  </a:cubicBezTo>
                  <a:close/>
                  <a:moveTo>
                    <a:pt x="36" y="72"/>
                  </a:moveTo>
                  <a:cubicBezTo>
                    <a:pt x="36" y="71"/>
                    <a:pt x="37" y="71"/>
                    <a:pt x="36" y="70"/>
                  </a:cubicBezTo>
                  <a:cubicBezTo>
                    <a:pt x="36" y="71"/>
                    <a:pt x="35" y="71"/>
                    <a:pt x="36" y="72"/>
                  </a:cubicBezTo>
                  <a:close/>
                  <a:moveTo>
                    <a:pt x="29" y="73"/>
                  </a:moveTo>
                  <a:cubicBezTo>
                    <a:pt x="30" y="72"/>
                    <a:pt x="30" y="72"/>
                    <a:pt x="31" y="71"/>
                  </a:cubicBezTo>
                  <a:cubicBezTo>
                    <a:pt x="30" y="71"/>
                    <a:pt x="31" y="70"/>
                    <a:pt x="30" y="70"/>
                  </a:cubicBezTo>
                  <a:cubicBezTo>
                    <a:pt x="30" y="71"/>
                    <a:pt x="29" y="71"/>
                    <a:pt x="29" y="73"/>
                  </a:cubicBezTo>
                  <a:close/>
                  <a:moveTo>
                    <a:pt x="58" y="72"/>
                  </a:moveTo>
                  <a:cubicBezTo>
                    <a:pt x="58" y="72"/>
                    <a:pt x="58" y="71"/>
                    <a:pt x="58" y="71"/>
                  </a:cubicBezTo>
                  <a:cubicBezTo>
                    <a:pt x="59" y="71"/>
                    <a:pt x="59" y="72"/>
                    <a:pt x="59" y="72"/>
                  </a:cubicBezTo>
                  <a:cubicBezTo>
                    <a:pt x="60" y="72"/>
                    <a:pt x="59" y="71"/>
                    <a:pt x="59" y="70"/>
                  </a:cubicBezTo>
                  <a:cubicBezTo>
                    <a:pt x="59" y="71"/>
                    <a:pt x="57" y="71"/>
                    <a:pt x="58" y="72"/>
                  </a:cubicBezTo>
                  <a:close/>
                  <a:moveTo>
                    <a:pt x="62" y="72"/>
                  </a:moveTo>
                  <a:cubicBezTo>
                    <a:pt x="61" y="71"/>
                    <a:pt x="62" y="71"/>
                    <a:pt x="62" y="71"/>
                  </a:cubicBezTo>
                  <a:cubicBezTo>
                    <a:pt x="61" y="71"/>
                    <a:pt x="61" y="72"/>
                    <a:pt x="62" y="72"/>
                  </a:cubicBezTo>
                  <a:close/>
                  <a:moveTo>
                    <a:pt x="21" y="79"/>
                  </a:moveTo>
                  <a:cubicBezTo>
                    <a:pt x="22" y="77"/>
                    <a:pt x="24" y="74"/>
                    <a:pt x="24" y="72"/>
                  </a:cubicBezTo>
                  <a:cubicBezTo>
                    <a:pt x="24" y="72"/>
                    <a:pt x="24" y="71"/>
                    <a:pt x="23" y="71"/>
                  </a:cubicBezTo>
                  <a:cubicBezTo>
                    <a:pt x="23" y="74"/>
                    <a:pt x="22" y="76"/>
                    <a:pt x="21" y="79"/>
                  </a:cubicBezTo>
                  <a:close/>
                  <a:moveTo>
                    <a:pt x="66" y="72"/>
                  </a:moveTo>
                  <a:cubicBezTo>
                    <a:pt x="66" y="72"/>
                    <a:pt x="66" y="72"/>
                    <a:pt x="66" y="72"/>
                  </a:cubicBezTo>
                  <a:cubicBezTo>
                    <a:pt x="66" y="72"/>
                    <a:pt x="67" y="71"/>
                    <a:pt x="66" y="71"/>
                  </a:cubicBezTo>
                  <a:cubicBezTo>
                    <a:pt x="66" y="71"/>
                    <a:pt x="66" y="71"/>
                    <a:pt x="66" y="72"/>
                  </a:cubicBezTo>
                  <a:close/>
                  <a:moveTo>
                    <a:pt x="25" y="73"/>
                  </a:moveTo>
                  <a:cubicBezTo>
                    <a:pt x="25" y="73"/>
                    <a:pt x="26" y="72"/>
                    <a:pt x="26" y="71"/>
                  </a:cubicBezTo>
                  <a:cubicBezTo>
                    <a:pt x="26" y="72"/>
                    <a:pt x="25" y="73"/>
                    <a:pt x="25" y="73"/>
                  </a:cubicBezTo>
                  <a:close/>
                  <a:moveTo>
                    <a:pt x="39" y="73"/>
                  </a:moveTo>
                  <a:cubicBezTo>
                    <a:pt x="40" y="73"/>
                    <a:pt x="40" y="74"/>
                    <a:pt x="40" y="74"/>
                  </a:cubicBezTo>
                  <a:cubicBezTo>
                    <a:pt x="41" y="74"/>
                    <a:pt x="42" y="73"/>
                    <a:pt x="42" y="73"/>
                  </a:cubicBezTo>
                  <a:cubicBezTo>
                    <a:pt x="42" y="72"/>
                    <a:pt x="41" y="71"/>
                    <a:pt x="41" y="71"/>
                  </a:cubicBezTo>
                  <a:cubicBezTo>
                    <a:pt x="40" y="71"/>
                    <a:pt x="40" y="72"/>
                    <a:pt x="39" y="73"/>
                  </a:cubicBezTo>
                  <a:close/>
                  <a:moveTo>
                    <a:pt x="51" y="73"/>
                  </a:moveTo>
                  <a:cubicBezTo>
                    <a:pt x="52" y="73"/>
                    <a:pt x="52" y="72"/>
                    <a:pt x="52" y="72"/>
                  </a:cubicBezTo>
                  <a:cubicBezTo>
                    <a:pt x="52" y="71"/>
                    <a:pt x="52" y="71"/>
                    <a:pt x="52" y="71"/>
                  </a:cubicBezTo>
                  <a:cubicBezTo>
                    <a:pt x="51" y="71"/>
                    <a:pt x="51" y="72"/>
                    <a:pt x="51" y="73"/>
                  </a:cubicBezTo>
                  <a:close/>
                  <a:moveTo>
                    <a:pt x="47" y="73"/>
                  </a:moveTo>
                  <a:cubicBezTo>
                    <a:pt x="47" y="74"/>
                    <a:pt x="47" y="74"/>
                    <a:pt x="48" y="74"/>
                  </a:cubicBezTo>
                  <a:cubicBezTo>
                    <a:pt x="48" y="74"/>
                    <a:pt x="49" y="73"/>
                    <a:pt x="50" y="72"/>
                  </a:cubicBezTo>
                  <a:cubicBezTo>
                    <a:pt x="49" y="70"/>
                    <a:pt x="47" y="72"/>
                    <a:pt x="47" y="73"/>
                  </a:cubicBezTo>
                  <a:close/>
                  <a:moveTo>
                    <a:pt x="37" y="72"/>
                  </a:moveTo>
                  <a:cubicBezTo>
                    <a:pt x="37" y="72"/>
                    <a:pt x="38" y="72"/>
                    <a:pt x="37" y="71"/>
                  </a:cubicBezTo>
                  <a:cubicBezTo>
                    <a:pt x="37" y="71"/>
                    <a:pt x="36" y="72"/>
                    <a:pt x="37" y="72"/>
                  </a:cubicBezTo>
                  <a:close/>
                  <a:moveTo>
                    <a:pt x="63" y="73"/>
                  </a:moveTo>
                  <a:cubicBezTo>
                    <a:pt x="63" y="73"/>
                    <a:pt x="63" y="73"/>
                    <a:pt x="63" y="72"/>
                  </a:cubicBezTo>
                  <a:cubicBezTo>
                    <a:pt x="63" y="72"/>
                    <a:pt x="63" y="71"/>
                    <a:pt x="62" y="72"/>
                  </a:cubicBezTo>
                  <a:cubicBezTo>
                    <a:pt x="63" y="72"/>
                    <a:pt x="62" y="73"/>
                    <a:pt x="63" y="73"/>
                  </a:cubicBezTo>
                  <a:close/>
                  <a:moveTo>
                    <a:pt x="43" y="73"/>
                  </a:moveTo>
                  <a:cubicBezTo>
                    <a:pt x="44" y="73"/>
                    <a:pt x="44" y="74"/>
                    <a:pt x="44" y="74"/>
                  </a:cubicBezTo>
                  <a:cubicBezTo>
                    <a:pt x="45" y="74"/>
                    <a:pt x="45" y="73"/>
                    <a:pt x="45" y="73"/>
                  </a:cubicBezTo>
                  <a:cubicBezTo>
                    <a:pt x="45" y="73"/>
                    <a:pt x="45" y="72"/>
                    <a:pt x="44" y="72"/>
                  </a:cubicBezTo>
                  <a:cubicBezTo>
                    <a:pt x="44" y="72"/>
                    <a:pt x="43" y="72"/>
                    <a:pt x="43" y="73"/>
                  </a:cubicBezTo>
                  <a:close/>
                  <a:moveTo>
                    <a:pt x="36" y="74"/>
                  </a:moveTo>
                  <a:cubicBezTo>
                    <a:pt x="37" y="74"/>
                    <a:pt x="37" y="74"/>
                    <a:pt x="37" y="74"/>
                  </a:cubicBezTo>
                  <a:cubicBezTo>
                    <a:pt x="37" y="74"/>
                    <a:pt x="38" y="73"/>
                    <a:pt x="38" y="72"/>
                  </a:cubicBezTo>
                  <a:cubicBezTo>
                    <a:pt x="37" y="72"/>
                    <a:pt x="37" y="73"/>
                    <a:pt x="36" y="74"/>
                  </a:cubicBezTo>
                  <a:close/>
                  <a:moveTo>
                    <a:pt x="33" y="73"/>
                  </a:moveTo>
                  <a:cubicBezTo>
                    <a:pt x="34" y="73"/>
                    <a:pt x="34" y="73"/>
                    <a:pt x="34" y="72"/>
                  </a:cubicBezTo>
                  <a:cubicBezTo>
                    <a:pt x="33" y="72"/>
                    <a:pt x="33" y="73"/>
                    <a:pt x="33" y="73"/>
                  </a:cubicBezTo>
                  <a:close/>
                  <a:moveTo>
                    <a:pt x="67" y="73"/>
                  </a:moveTo>
                  <a:cubicBezTo>
                    <a:pt x="67" y="73"/>
                    <a:pt x="67" y="73"/>
                    <a:pt x="67" y="72"/>
                  </a:cubicBezTo>
                  <a:cubicBezTo>
                    <a:pt x="67" y="72"/>
                    <a:pt x="67" y="72"/>
                    <a:pt x="67" y="72"/>
                  </a:cubicBezTo>
                  <a:cubicBezTo>
                    <a:pt x="67" y="73"/>
                    <a:pt x="67" y="73"/>
                    <a:pt x="67" y="73"/>
                  </a:cubicBezTo>
                  <a:close/>
                  <a:moveTo>
                    <a:pt x="53" y="73"/>
                  </a:moveTo>
                  <a:cubicBezTo>
                    <a:pt x="53" y="74"/>
                    <a:pt x="52" y="75"/>
                    <a:pt x="53" y="75"/>
                  </a:cubicBezTo>
                  <a:cubicBezTo>
                    <a:pt x="54" y="75"/>
                    <a:pt x="54" y="75"/>
                    <a:pt x="54" y="74"/>
                  </a:cubicBezTo>
                  <a:cubicBezTo>
                    <a:pt x="54" y="74"/>
                    <a:pt x="53" y="73"/>
                    <a:pt x="53" y="73"/>
                  </a:cubicBezTo>
                  <a:close/>
                  <a:moveTo>
                    <a:pt x="53" y="73"/>
                  </a:moveTo>
                  <a:cubicBezTo>
                    <a:pt x="53" y="73"/>
                    <a:pt x="53" y="72"/>
                    <a:pt x="53" y="73"/>
                  </a:cubicBezTo>
                  <a:cubicBezTo>
                    <a:pt x="53" y="73"/>
                    <a:pt x="52" y="73"/>
                    <a:pt x="53" y="73"/>
                  </a:cubicBezTo>
                  <a:cubicBezTo>
                    <a:pt x="53" y="73"/>
                    <a:pt x="53" y="73"/>
                    <a:pt x="53" y="73"/>
                  </a:cubicBezTo>
                  <a:close/>
                  <a:moveTo>
                    <a:pt x="34" y="74"/>
                  </a:moveTo>
                  <a:cubicBezTo>
                    <a:pt x="35" y="73"/>
                    <a:pt x="35" y="73"/>
                    <a:pt x="35" y="73"/>
                  </a:cubicBezTo>
                  <a:cubicBezTo>
                    <a:pt x="35" y="73"/>
                    <a:pt x="34" y="73"/>
                    <a:pt x="34" y="74"/>
                  </a:cubicBezTo>
                  <a:close/>
                  <a:moveTo>
                    <a:pt x="59" y="74"/>
                  </a:moveTo>
                  <a:cubicBezTo>
                    <a:pt x="59" y="75"/>
                    <a:pt x="60" y="75"/>
                    <a:pt x="60" y="76"/>
                  </a:cubicBezTo>
                  <a:cubicBezTo>
                    <a:pt x="62" y="75"/>
                    <a:pt x="60" y="73"/>
                    <a:pt x="60" y="73"/>
                  </a:cubicBezTo>
                  <a:cubicBezTo>
                    <a:pt x="60" y="73"/>
                    <a:pt x="59" y="73"/>
                    <a:pt x="59" y="74"/>
                  </a:cubicBezTo>
                  <a:close/>
                  <a:moveTo>
                    <a:pt x="64" y="73"/>
                  </a:moveTo>
                  <a:cubicBezTo>
                    <a:pt x="64" y="73"/>
                    <a:pt x="65" y="73"/>
                    <a:pt x="65" y="73"/>
                  </a:cubicBezTo>
                  <a:cubicBezTo>
                    <a:pt x="65" y="73"/>
                    <a:pt x="64" y="73"/>
                    <a:pt x="64" y="73"/>
                  </a:cubicBezTo>
                  <a:cubicBezTo>
                    <a:pt x="64" y="73"/>
                    <a:pt x="64" y="74"/>
                    <a:pt x="64" y="73"/>
                  </a:cubicBezTo>
                  <a:close/>
                  <a:moveTo>
                    <a:pt x="19" y="74"/>
                  </a:moveTo>
                  <a:cubicBezTo>
                    <a:pt x="19" y="74"/>
                    <a:pt x="20" y="73"/>
                    <a:pt x="19" y="73"/>
                  </a:cubicBezTo>
                  <a:cubicBezTo>
                    <a:pt x="19" y="73"/>
                    <a:pt x="19" y="73"/>
                    <a:pt x="19" y="74"/>
                  </a:cubicBezTo>
                  <a:close/>
                  <a:moveTo>
                    <a:pt x="29" y="74"/>
                  </a:moveTo>
                  <a:cubicBezTo>
                    <a:pt x="30" y="74"/>
                    <a:pt x="30" y="73"/>
                    <a:pt x="30" y="73"/>
                  </a:cubicBezTo>
                  <a:cubicBezTo>
                    <a:pt x="30" y="74"/>
                    <a:pt x="29" y="74"/>
                    <a:pt x="29" y="74"/>
                  </a:cubicBezTo>
                  <a:close/>
                  <a:moveTo>
                    <a:pt x="49" y="74"/>
                  </a:moveTo>
                  <a:cubicBezTo>
                    <a:pt x="49" y="74"/>
                    <a:pt x="48" y="75"/>
                    <a:pt x="48" y="75"/>
                  </a:cubicBezTo>
                  <a:cubicBezTo>
                    <a:pt x="48" y="76"/>
                    <a:pt x="48" y="76"/>
                    <a:pt x="49" y="76"/>
                  </a:cubicBezTo>
                  <a:cubicBezTo>
                    <a:pt x="49" y="75"/>
                    <a:pt x="50" y="74"/>
                    <a:pt x="51" y="73"/>
                  </a:cubicBezTo>
                  <a:cubicBezTo>
                    <a:pt x="50" y="73"/>
                    <a:pt x="50" y="73"/>
                    <a:pt x="50" y="73"/>
                  </a:cubicBezTo>
                  <a:cubicBezTo>
                    <a:pt x="50" y="73"/>
                    <a:pt x="49" y="74"/>
                    <a:pt x="49" y="74"/>
                  </a:cubicBezTo>
                  <a:close/>
                  <a:moveTo>
                    <a:pt x="56" y="76"/>
                  </a:moveTo>
                  <a:cubicBezTo>
                    <a:pt x="57" y="75"/>
                    <a:pt x="57" y="75"/>
                    <a:pt x="57" y="75"/>
                  </a:cubicBezTo>
                  <a:cubicBezTo>
                    <a:pt x="57" y="74"/>
                    <a:pt x="57" y="73"/>
                    <a:pt x="56" y="73"/>
                  </a:cubicBezTo>
                  <a:cubicBezTo>
                    <a:pt x="56" y="74"/>
                    <a:pt x="56" y="75"/>
                    <a:pt x="56" y="76"/>
                  </a:cubicBezTo>
                  <a:close/>
                  <a:moveTo>
                    <a:pt x="43" y="74"/>
                  </a:moveTo>
                  <a:cubicBezTo>
                    <a:pt x="42" y="74"/>
                    <a:pt x="42" y="75"/>
                    <a:pt x="41" y="76"/>
                  </a:cubicBezTo>
                  <a:cubicBezTo>
                    <a:pt x="41" y="76"/>
                    <a:pt x="42" y="76"/>
                    <a:pt x="42" y="77"/>
                  </a:cubicBezTo>
                  <a:cubicBezTo>
                    <a:pt x="43" y="76"/>
                    <a:pt x="43" y="76"/>
                    <a:pt x="44" y="75"/>
                  </a:cubicBezTo>
                  <a:cubicBezTo>
                    <a:pt x="43" y="75"/>
                    <a:pt x="43" y="74"/>
                    <a:pt x="43" y="74"/>
                  </a:cubicBezTo>
                  <a:close/>
                  <a:moveTo>
                    <a:pt x="64" y="75"/>
                  </a:moveTo>
                  <a:cubicBezTo>
                    <a:pt x="64" y="75"/>
                    <a:pt x="64" y="75"/>
                    <a:pt x="64" y="75"/>
                  </a:cubicBezTo>
                  <a:cubicBezTo>
                    <a:pt x="64" y="75"/>
                    <a:pt x="64" y="74"/>
                    <a:pt x="64" y="74"/>
                  </a:cubicBezTo>
                  <a:cubicBezTo>
                    <a:pt x="64" y="74"/>
                    <a:pt x="64" y="74"/>
                    <a:pt x="63" y="74"/>
                  </a:cubicBezTo>
                  <a:cubicBezTo>
                    <a:pt x="63" y="74"/>
                    <a:pt x="64" y="76"/>
                    <a:pt x="64" y="75"/>
                  </a:cubicBezTo>
                  <a:close/>
                  <a:moveTo>
                    <a:pt x="27" y="76"/>
                  </a:moveTo>
                  <a:cubicBezTo>
                    <a:pt x="28" y="75"/>
                    <a:pt x="28" y="74"/>
                    <a:pt x="27" y="74"/>
                  </a:cubicBezTo>
                  <a:cubicBezTo>
                    <a:pt x="27" y="74"/>
                    <a:pt x="27" y="75"/>
                    <a:pt x="27" y="76"/>
                  </a:cubicBezTo>
                  <a:close/>
                  <a:moveTo>
                    <a:pt x="46" y="76"/>
                  </a:moveTo>
                  <a:cubicBezTo>
                    <a:pt x="46" y="76"/>
                    <a:pt x="47" y="76"/>
                    <a:pt x="47" y="75"/>
                  </a:cubicBezTo>
                  <a:cubicBezTo>
                    <a:pt x="47" y="75"/>
                    <a:pt x="46" y="74"/>
                    <a:pt x="46" y="74"/>
                  </a:cubicBezTo>
                  <a:cubicBezTo>
                    <a:pt x="45" y="74"/>
                    <a:pt x="45" y="75"/>
                    <a:pt x="45" y="75"/>
                  </a:cubicBezTo>
                  <a:cubicBezTo>
                    <a:pt x="45" y="75"/>
                    <a:pt x="45" y="75"/>
                    <a:pt x="45" y="75"/>
                  </a:cubicBezTo>
                  <a:cubicBezTo>
                    <a:pt x="45" y="76"/>
                    <a:pt x="46" y="76"/>
                    <a:pt x="46" y="76"/>
                  </a:cubicBezTo>
                  <a:close/>
                  <a:moveTo>
                    <a:pt x="39" y="77"/>
                  </a:moveTo>
                  <a:cubicBezTo>
                    <a:pt x="40" y="76"/>
                    <a:pt x="40" y="74"/>
                    <a:pt x="39" y="74"/>
                  </a:cubicBezTo>
                  <a:cubicBezTo>
                    <a:pt x="38" y="75"/>
                    <a:pt x="38" y="76"/>
                    <a:pt x="39" y="77"/>
                  </a:cubicBezTo>
                  <a:close/>
                  <a:moveTo>
                    <a:pt x="19" y="75"/>
                  </a:moveTo>
                  <a:cubicBezTo>
                    <a:pt x="19" y="75"/>
                    <a:pt x="19" y="74"/>
                    <a:pt x="19" y="74"/>
                  </a:cubicBezTo>
                  <a:cubicBezTo>
                    <a:pt x="19" y="75"/>
                    <a:pt x="18" y="75"/>
                    <a:pt x="19" y="75"/>
                  </a:cubicBezTo>
                  <a:close/>
                  <a:moveTo>
                    <a:pt x="35" y="76"/>
                  </a:moveTo>
                  <a:cubicBezTo>
                    <a:pt x="35" y="76"/>
                    <a:pt x="36" y="75"/>
                    <a:pt x="36" y="74"/>
                  </a:cubicBezTo>
                  <a:cubicBezTo>
                    <a:pt x="35" y="74"/>
                    <a:pt x="35" y="75"/>
                    <a:pt x="35" y="76"/>
                  </a:cubicBezTo>
                  <a:close/>
                  <a:moveTo>
                    <a:pt x="49" y="77"/>
                  </a:moveTo>
                  <a:cubicBezTo>
                    <a:pt x="50" y="77"/>
                    <a:pt x="50" y="78"/>
                    <a:pt x="50" y="78"/>
                  </a:cubicBezTo>
                  <a:cubicBezTo>
                    <a:pt x="52" y="78"/>
                    <a:pt x="52" y="75"/>
                    <a:pt x="51" y="74"/>
                  </a:cubicBezTo>
                  <a:cubicBezTo>
                    <a:pt x="50" y="75"/>
                    <a:pt x="50" y="76"/>
                    <a:pt x="49" y="77"/>
                  </a:cubicBezTo>
                  <a:close/>
                  <a:moveTo>
                    <a:pt x="19" y="84"/>
                  </a:moveTo>
                  <a:cubicBezTo>
                    <a:pt x="19" y="81"/>
                    <a:pt x="21" y="77"/>
                    <a:pt x="22" y="75"/>
                  </a:cubicBezTo>
                  <a:cubicBezTo>
                    <a:pt x="22" y="75"/>
                    <a:pt x="22" y="74"/>
                    <a:pt x="22" y="75"/>
                  </a:cubicBezTo>
                  <a:cubicBezTo>
                    <a:pt x="21" y="78"/>
                    <a:pt x="19" y="81"/>
                    <a:pt x="19" y="84"/>
                  </a:cubicBezTo>
                  <a:close/>
                  <a:moveTo>
                    <a:pt x="30" y="76"/>
                  </a:moveTo>
                  <a:cubicBezTo>
                    <a:pt x="30" y="75"/>
                    <a:pt x="31" y="75"/>
                    <a:pt x="30" y="75"/>
                  </a:cubicBezTo>
                  <a:cubicBezTo>
                    <a:pt x="30" y="75"/>
                    <a:pt x="29" y="75"/>
                    <a:pt x="30" y="76"/>
                  </a:cubicBezTo>
                  <a:close/>
                  <a:moveTo>
                    <a:pt x="25" y="75"/>
                  </a:moveTo>
                  <a:cubicBezTo>
                    <a:pt x="26" y="82"/>
                    <a:pt x="27" y="89"/>
                    <a:pt x="28" y="95"/>
                  </a:cubicBezTo>
                  <a:cubicBezTo>
                    <a:pt x="28" y="95"/>
                    <a:pt x="27" y="95"/>
                    <a:pt x="27" y="95"/>
                  </a:cubicBezTo>
                  <a:cubicBezTo>
                    <a:pt x="28" y="98"/>
                    <a:pt x="28" y="102"/>
                    <a:pt x="29" y="104"/>
                  </a:cubicBezTo>
                  <a:cubicBezTo>
                    <a:pt x="29" y="104"/>
                    <a:pt x="28" y="104"/>
                    <a:pt x="28" y="105"/>
                  </a:cubicBezTo>
                  <a:cubicBezTo>
                    <a:pt x="29" y="106"/>
                    <a:pt x="29" y="107"/>
                    <a:pt x="29" y="108"/>
                  </a:cubicBezTo>
                  <a:cubicBezTo>
                    <a:pt x="30" y="115"/>
                    <a:pt x="30" y="121"/>
                    <a:pt x="30" y="126"/>
                  </a:cubicBezTo>
                  <a:cubicBezTo>
                    <a:pt x="31" y="130"/>
                    <a:pt x="31" y="135"/>
                    <a:pt x="32" y="139"/>
                  </a:cubicBezTo>
                  <a:cubicBezTo>
                    <a:pt x="31" y="128"/>
                    <a:pt x="30" y="119"/>
                    <a:pt x="30" y="109"/>
                  </a:cubicBezTo>
                  <a:cubicBezTo>
                    <a:pt x="30" y="108"/>
                    <a:pt x="30" y="108"/>
                    <a:pt x="30" y="108"/>
                  </a:cubicBezTo>
                  <a:cubicBezTo>
                    <a:pt x="29" y="97"/>
                    <a:pt x="27" y="84"/>
                    <a:pt x="26" y="75"/>
                  </a:cubicBezTo>
                  <a:cubicBezTo>
                    <a:pt x="26" y="75"/>
                    <a:pt x="25" y="75"/>
                    <a:pt x="25" y="75"/>
                  </a:cubicBezTo>
                  <a:close/>
                  <a:moveTo>
                    <a:pt x="32" y="76"/>
                  </a:moveTo>
                  <a:cubicBezTo>
                    <a:pt x="32" y="76"/>
                    <a:pt x="33" y="75"/>
                    <a:pt x="33" y="75"/>
                  </a:cubicBezTo>
                  <a:cubicBezTo>
                    <a:pt x="33" y="75"/>
                    <a:pt x="32" y="76"/>
                    <a:pt x="32" y="76"/>
                  </a:cubicBezTo>
                  <a:close/>
                  <a:moveTo>
                    <a:pt x="55" y="77"/>
                  </a:moveTo>
                  <a:cubicBezTo>
                    <a:pt x="55" y="76"/>
                    <a:pt x="55" y="75"/>
                    <a:pt x="55" y="75"/>
                  </a:cubicBezTo>
                  <a:cubicBezTo>
                    <a:pt x="54" y="76"/>
                    <a:pt x="55" y="76"/>
                    <a:pt x="55" y="77"/>
                  </a:cubicBezTo>
                  <a:close/>
                  <a:moveTo>
                    <a:pt x="67" y="77"/>
                  </a:moveTo>
                  <a:cubicBezTo>
                    <a:pt x="67" y="76"/>
                    <a:pt x="67" y="75"/>
                    <a:pt x="67" y="75"/>
                  </a:cubicBezTo>
                  <a:cubicBezTo>
                    <a:pt x="67" y="76"/>
                    <a:pt x="66" y="77"/>
                    <a:pt x="67" y="77"/>
                  </a:cubicBezTo>
                  <a:close/>
                  <a:moveTo>
                    <a:pt x="22" y="81"/>
                  </a:moveTo>
                  <a:cubicBezTo>
                    <a:pt x="22" y="81"/>
                    <a:pt x="23" y="80"/>
                    <a:pt x="23" y="80"/>
                  </a:cubicBezTo>
                  <a:cubicBezTo>
                    <a:pt x="23" y="80"/>
                    <a:pt x="23" y="79"/>
                    <a:pt x="23" y="79"/>
                  </a:cubicBezTo>
                  <a:cubicBezTo>
                    <a:pt x="23" y="78"/>
                    <a:pt x="25" y="77"/>
                    <a:pt x="24" y="75"/>
                  </a:cubicBezTo>
                  <a:cubicBezTo>
                    <a:pt x="23" y="77"/>
                    <a:pt x="23" y="79"/>
                    <a:pt x="22" y="81"/>
                  </a:cubicBezTo>
                  <a:close/>
                  <a:moveTo>
                    <a:pt x="15" y="93"/>
                  </a:moveTo>
                  <a:cubicBezTo>
                    <a:pt x="17" y="87"/>
                    <a:pt x="19" y="81"/>
                    <a:pt x="20" y="75"/>
                  </a:cubicBezTo>
                  <a:cubicBezTo>
                    <a:pt x="18" y="81"/>
                    <a:pt x="16" y="87"/>
                    <a:pt x="15" y="93"/>
                  </a:cubicBezTo>
                  <a:close/>
                  <a:moveTo>
                    <a:pt x="35" y="77"/>
                  </a:moveTo>
                  <a:cubicBezTo>
                    <a:pt x="36" y="77"/>
                    <a:pt x="37" y="76"/>
                    <a:pt x="37" y="75"/>
                  </a:cubicBezTo>
                  <a:cubicBezTo>
                    <a:pt x="36" y="76"/>
                    <a:pt x="35" y="76"/>
                    <a:pt x="35" y="77"/>
                  </a:cubicBezTo>
                  <a:close/>
                  <a:moveTo>
                    <a:pt x="59" y="77"/>
                  </a:moveTo>
                  <a:cubicBezTo>
                    <a:pt x="60" y="77"/>
                    <a:pt x="59" y="76"/>
                    <a:pt x="59" y="75"/>
                  </a:cubicBezTo>
                  <a:cubicBezTo>
                    <a:pt x="58" y="76"/>
                    <a:pt x="59" y="77"/>
                    <a:pt x="59" y="77"/>
                  </a:cubicBezTo>
                  <a:close/>
                  <a:moveTo>
                    <a:pt x="65" y="76"/>
                  </a:moveTo>
                  <a:cubicBezTo>
                    <a:pt x="65" y="76"/>
                    <a:pt x="65" y="76"/>
                    <a:pt x="66" y="77"/>
                  </a:cubicBezTo>
                  <a:cubicBezTo>
                    <a:pt x="65" y="77"/>
                    <a:pt x="66" y="77"/>
                    <a:pt x="66" y="77"/>
                  </a:cubicBezTo>
                  <a:cubicBezTo>
                    <a:pt x="66" y="76"/>
                    <a:pt x="66" y="75"/>
                    <a:pt x="65" y="75"/>
                  </a:cubicBezTo>
                  <a:cubicBezTo>
                    <a:pt x="65" y="76"/>
                    <a:pt x="66" y="76"/>
                    <a:pt x="65" y="76"/>
                  </a:cubicBezTo>
                  <a:close/>
                  <a:moveTo>
                    <a:pt x="54" y="76"/>
                  </a:moveTo>
                  <a:cubicBezTo>
                    <a:pt x="54" y="77"/>
                    <a:pt x="54" y="77"/>
                    <a:pt x="54" y="78"/>
                  </a:cubicBezTo>
                  <a:cubicBezTo>
                    <a:pt x="55" y="78"/>
                    <a:pt x="55" y="77"/>
                    <a:pt x="55" y="77"/>
                  </a:cubicBezTo>
                  <a:cubicBezTo>
                    <a:pt x="55" y="77"/>
                    <a:pt x="54" y="76"/>
                    <a:pt x="54" y="75"/>
                  </a:cubicBezTo>
                  <a:cubicBezTo>
                    <a:pt x="54" y="76"/>
                    <a:pt x="54" y="76"/>
                    <a:pt x="54" y="76"/>
                  </a:cubicBezTo>
                  <a:close/>
                  <a:moveTo>
                    <a:pt x="43" y="78"/>
                  </a:moveTo>
                  <a:cubicBezTo>
                    <a:pt x="43" y="78"/>
                    <a:pt x="43" y="79"/>
                    <a:pt x="44" y="79"/>
                  </a:cubicBezTo>
                  <a:cubicBezTo>
                    <a:pt x="45" y="78"/>
                    <a:pt x="46" y="77"/>
                    <a:pt x="44" y="76"/>
                  </a:cubicBezTo>
                  <a:cubicBezTo>
                    <a:pt x="44" y="77"/>
                    <a:pt x="43" y="77"/>
                    <a:pt x="43" y="78"/>
                  </a:cubicBezTo>
                  <a:close/>
                  <a:moveTo>
                    <a:pt x="57" y="77"/>
                  </a:moveTo>
                  <a:cubicBezTo>
                    <a:pt x="58" y="77"/>
                    <a:pt x="57" y="76"/>
                    <a:pt x="58" y="76"/>
                  </a:cubicBezTo>
                  <a:cubicBezTo>
                    <a:pt x="57" y="76"/>
                    <a:pt x="57" y="77"/>
                    <a:pt x="57" y="77"/>
                  </a:cubicBezTo>
                  <a:close/>
                  <a:moveTo>
                    <a:pt x="61" y="77"/>
                  </a:moveTo>
                  <a:cubicBezTo>
                    <a:pt x="61" y="77"/>
                    <a:pt x="61" y="77"/>
                    <a:pt x="61" y="77"/>
                  </a:cubicBezTo>
                  <a:cubicBezTo>
                    <a:pt x="61" y="76"/>
                    <a:pt x="62" y="76"/>
                    <a:pt x="61" y="76"/>
                  </a:cubicBezTo>
                  <a:cubicBezTo>
                    <a:pt x="61" y="76"/>
                    <a:pt x="61" y="76"/>
                    <a:pt x="61" y="77"/>
                  </a:cubicBezTo>
                  <a:close/>
                  <a:moveTo>
                    <a:pt x="47" y="78"/>
                  </a:moveTo>
                  <a:cubicBezTo>
                    <a:pt x="47" y="78"/>
                    <a:pt x="47" y="78"/>
                    <a:pt x="47" y="78"/>
                  </a:cubicBezTo>
                  <a:cubicBezTo>
                    <a:pt x="47" y="77"/>
                    <a:pt x="48" y="77"/>
                    <a:pt x="48" y="76"/>
                  </a:cubicBezTo>
                  <a:cubicBezTo>
                    <a:pt x="48" y="76"/>
                    <a:pt x="48" y="76"/>
                    <a:pt x="47" y="76"/>
                  </a:cubicBezTo>
                  <a:cubicBezTo>
                    <a:pt x="47" y="77"/>
                    <a:pt x="46" y="77"/>
                    <a:pt x="47" y="78"/>
                  </a:cubicBezTo>
                  <a:close/>
                  <a:moveTo>
                    <a:pt x="33" y="77"/>
                  </a:moveTo>
                  <a:cubicBezTo>
                    <a:pt x="33" y="77"/>
                    <a:pt x="34" y="76"/>
                    <a:pt x="33" y="76"/>
                  </a:cubicBezTo>
                  <a:cubicBezTo>
                    <a:pt x="33" y="76"/>
                    <a:pt x="33" y="77"/>
                    <a:pt x="33" y="77"/>
                  </a:cubicBezTo>
                  <a:close/>
                  <a:moveTo>
                    <a:pt x="36" y="78"/>
                  </a:moveTo>
                  <a:cubicBezTo>
                    <a:pt x="36" y="79"/>
                    <a:pt x="36" y="79"/>
                    <a:pt x="36" y="79"/>
                  </a:cubicBezTo>
                  <a:cubicBezTo>
                    <a:pt x="37" y="79"/>
                    <a:pt x="38" y="78"/>
                    <a:pt x="38" y="77"/>
                  </a:cubicBezTo>
                  <a:cubicBezTo>
                    <a:pt x="38" y="77"/>
                    <a:pt x="38" y="76"/>
                    <a:pt x="37" y="76"/>
                  </a:cubicBezTo>
                  <a:cubicBezTo>
                    <a:pt x="37" y="77"/>
                    <a:pt x="36" y="77"/>
                    <a:pt x="36" y="78"/>
                  </a:cubicBezTo>
                  <a:close/>
                  <a:moveTo>
                    <a:pt x="63" y="77"/>
                  </a:moveTo>
                  <a:cubicBezTo>
                    <a:pt x="63" y="77"/>
                    <a:pt x="63" y="76"/>
                    <a:pt x="63" y="76"/>
                  </a:cubicBezTo>
                  <a:cubicBezTo>
                    <a:pt x="63" y="76"/>
                    <a:pt x="63" y="77"/>
                    <a:pt x="63" y="77"/>
                  </a:cubicBezTo>
                  <a:close/>
                  <a:moveTo>
                    <a:pt x="31" y="77"/>
                  </a:moveTo>
                  <a:cubicBezTo>
                    <a:pt x="31" y="77"/>
                    <a:pt x="31" y="76"/>
                    <a:pt x="30" y="76"/>
                  </a:cubicBezTo>
                  <a:cubicBezTo>
                    <a:pt x="30" y="77"/>
                    <a:pt x="30" y="77"/>
                    <a:pt x="31" y="77"/>
                  </a:cubicBezTo>
                  <a:close/>
                  <a:moveTo>
                    <a:pt x="40" y="78"/>
                  </a:moveTo>
                  <a:cubicBezTo>
                    <a:pt x="40" y="78"/>
                    <a:pt x="40" y="78"/>
                    <a:pt x="41" y="79"/>
                  </a:cubicBezTo>
                  <a:cubicBezTo>
                    <a:pt x="41" y="78"/>
                    <a:pt x="41" y="78"/>
                    <a:pt x="41" y="78"/>
                  </a:cubicBezTo>
                  <a:cubicBezTo>
                    <a:pt x="41" y="76"/>
                    <a:pt x="40" y="76"/>
                    <a:pt x="40" y="78"/>
                  </a:cubicBezTo>
                  <a:close/>
                  <a:moveTo>
                    <a:pt x="69" y="78"/>
                  </a:moveTo>
                  <a:cubicBezTo>
                    <a:pt x="69" y="77"/>
                    <a:pt x="69" y="76"/>
                    <a:pt x="68" y="76"/>
                  </a:cubicBezTo>
                  <a:cubicBezTo>
                    <a:pt x="69" y="77"/>
                    <a:pt x="69" y="78"/>
                    <a:pt x="69" y="78"/>
                  </a:cubicBezTo>
                  <a:close/>
                  <a:moveTo>
                    <a:pt x="33" y="78"/>
                  </a:moveTo>
                  <a:cubicBezTo>
                    <a:pt x="33" y="78"/>
                    <a:pt x="33" y="78"/>
                    <a:pt x="33" y="78"/>
                  </a:cubicBezTo>
                  <a:cubicBezTo>
                    <a:pt x="34" y="78"/>
                    <a:pt x="34" y="78"/>
                    <a:pt x="34" y="77"/>
                  </a:cubicBezTo>
                  <a:cubicBezTo>
                    <a:pt x="34" y="77"/>
                    <a:pt x="34" y="77"/>
                    <a:pt x="34" y="77"/>
                  </a:cubicBezTo>
                  <a:cubicBezTo>
                    <a:pt x="34" y="77"/>
                    <a:pt x="33" y="77"/>
                    <a:pt x="33" y="78"/>
                  </a:cubicBezTo>
                  <a:close/>
                  <a:moveTo>
                    <a:pt x="57" y="80"/>
                  </a:moveTo>
                  <a:cubicBezTo>
                    <a:pt x="57" y="80"/>
                    <a:pt x="57" y="79"/>
                    <a:pt x="57" y="79"/>
                  </a:cubicBezTo>
                  <a:cubicBezTo>
                    <a:pt x="57" y="78"/>
                    <a:pt x="57" y="78"/>
                    <a:pt x="56" y="77"/>
                  </a:cubicBezTo>
                  <a:cubicBezTo>
                    <a:pt x="56" y="78"/>
                    <a:pt x="57" y="79"/>
                    <a:pt x="57" y="80"/>
                  </a:cubicBezTo>
                  <a:close/>
                  <a:moveTo>
                    <a:pt x="27" y="77"/>
                  </a:moveTo>
                  <a:cubicBezTo>
                    <a:pt x="28" y="78"/>
                    <a:pt x="27" y="79"/>
                    <a:pt x="28" y="79"/>
                  </a:cubicBezTo>
                  <a:cubicBezTo>
                    <a:pt x="28" y="78"/>
                    <a:pt x="28" y="78"/>
                    <a:pt x="29" y="77"/>
                  </a:cubicBezTo>
                  <a:cubicBezTo>
                    <a:pt x="28" y="77"/>
                    <a:pt x="28" y="77"/>
                    <a:pt x="27" y="77"/>
                  </a:cubicBezTo>
                  <a:close/>
                  <a:moveTo>
                    <a:pt x="31" y="78"/>
                  </a:moveTo>
                  <a:cubicBezTo>
                    <a:pt x="31" y="78"/>
                    <a:pt x="31" y="77"/>
                    <a:pt x="31" y="77"/>
                  </a:cubicBezTo>
                  <a:cubicBezTo>
                    <a:pt x="31" y="77"/>
                    <a:pt x="30" y="78"/>
                    <a:pt x="31" y="78"/>
                  </a:cubicBezTo>
                  <a:close/>
                  <a:moveTo>
                    <a:pt x="47" y="79"/>
                  </a:moveTo>
                  <a:cubicBezTo>
                    <a:pt x="48" y="79"/>
                    <a:pt x="48" y="80"/>
                    <a:pt x="49" y="80"/>
                  </a:cubicBezTo>
                  <a:cubicBezTo>
                    <a:pt x="49" y="80"/>
                    <a:pt x="49" y="80"/>
                    <a:pt x="50" y="79"/>
                  </a:cubicBezTo>
                  <a:cubicBezTo>
                    <a:pt x="49" y="79"/>
                    <a:pt x="49" y="78"/>
                    <a:pt x="48" y="77"/>
                  </a:cubicBezTo>
                  <a:cubicBezTo>
                    <a:pt x="48" y="78"/>
                    <a:pt x="47" y="78"/>
                    <a:pt x="47" y="79"/>
                  </a:cubicBezTo>
                  <a:close/>
                  <a:moveTo>
                    <a:pt x="53" y="80"/>
                  </a:moveTo>
                  <a:cubicBezTo>
                    <a:pt x="53" y="79"/>
                    <a:pt x="54" y="79"/>
                    <a:pt x="54" y="78"/>
                  </a:cubicBezTo>
                  <a:cubicBezTo>
                    <a:pt x="53" y="76"/>
                    <a:pt x="52" y="79"/>
                    <a:pt x="53" y="80"/>
                  </a:cubicBezTo>
                  <a:close/>
                  <a:moveTo>
                    <a:pt x="64" y="78"/>
                  </a:moveTo>
                  <a:cubicBezTo>
                    <a:pt x="64" y="78"/>
                    <a:pt x="64" y="77"/>
                    <a:pt x="64" y="77"/>
                  </a:cubicBezTo>
                  <a:cubicBezTo>
                    <a:pt x="64" y="77"/>
                    <a:pt x="63" y="78"/>
                    <a:pt x="63" y="78"/>
                  </a:cubicBezTo>
                  <a:cubicBezTo>
                    <a:pt x="64" y="78"/>
                    <a:pt x="64" y="78"/>
                    <a:pt x="64" y="78"/>
                  </a:cubicBezTo>
                  <a:close/>
                  <a:moveTo>
                    <a:pt x="60" y="78"/>
                  </a:moveTo>
                  <a:cubicBezTo>
                    <a:pt x="60" y="79"/>
                    <a:pt x="60" y="79"/>
                    <a:pt x="61" y="80"/>
                  </a:cubicBezTo>
                  <a:cubicBezTo>
                    <a:pt x="61" y="79"/>
                    <a:pt x="61" y="79"/>
                    <a:pt x="61" y="79"/>
                  </a:cubicBezTo>
                  <a:cubicBezTo>
                    <a:pt x="61" y="79"/>
                    <a:pt x="61" y="78"/>
                    <a:pt x="60" y="77"/>
                  </a:cubicBezTo>
                  <a:cubicBezTo>
                    <a:pt x="60" y="78"/>
                    <a:pt x="59" y="78"/>
                    <a:pt x="60" y="78"/>
                  </a:cubicBezTo>
                  <a:close/>
                  <a:moveTo>
                    <a:pt x="68" y="78"/>
                  </a:moveTo>
                  <a:cubicBezTo>
                    <a:pt x="68" y="78"/>
                    <a:pt x="68" y="79"/>
                    <a:pt x="68" y="80"/>
                  </a:cubicBezTo>
                  <a:cubicBezTo>
                    <a:pt x="68" y="80"/>
                    <a:pt x="69" y="80"/>
                    <a:pt x="69" y="80"/>
                  </a:cubicBezTo>
                  <a:cubicBezTo>
                    <a:pt x="67" y="81"/>
                    <a:pt x="68" y="85"/>
                    <a:pt x="68" y="87"/>
                  </a:cubicBezTo>
                  <a:cubicBezTo>
                    <a:pt x="68" y="87"/>
                    <a:pt x="68" y="87"/>
                    <a:pt x="67" y="87"/>
                  </a:cubicBezTo>
                  <a:cubicBezTo>
                    <a:pt x="67" y="89"/>
                    <a:pt x="67" y="91"/>
                    <a:pt x="68" y="93"/>
                  </a:cubicBezTo>
                  <a:cubicBezTo>
                    <a:pt x="69" y="88"/>
                    <a:pt x="70" y="83"/>
                    <a:pt x="69" y="79"/>
                  </a:cubicBezTo>
                  <a:cubicBezTo>
                    <a:pt x="69" y="79"/>
                    <a:pt x="69" y="78"/>
                    <a:pt x="68" y="78"/>
                  </a:cubicBezTo>
                  <a:close/>
                  <a:moveTo>
                    <a:pt x="34" y="80"/>
                  </a:moveTo>
                  <a:cubicBezTo>
                    <a:pt x="34" y="79"/>
                    <a:pt x="35" y="79"/>
                    <a:pt x="35" y="78"/>
                  </a:cubicBezTo>
                  <a:cubicBezTo>
                    <a:pt x="34" y="78"/>
                    <a:pt x="33" y="79"/>
                    <a:pt x="34" y="80"/>
                  </a:cubicBezTo>
                  <a:close/>
                  <a:moveTo>
                    <a:pt x="37" y="80"/>
                  </a:moveTo>
                  <a:cubicBezTo>
                    <a:pt x="38" y="80"/>
                    <a:pt x="38" y="81"/>
                    <a:pt x="38" y="81"/>
                  </a:cubicBezTo>
                  <a:cubicBezTo>
                    <a:pt x="39" y="81"/>
                    <a:pt x="41" y="79"/>
                    <a:pt x="39" y="78"/>
                  </a:cubicBezTo>
                  <a:cubicBezTo>
                    <a:pt x="38" y="79"/>
                    <a:pt x="38" y="79"/>
                    <a:pt x="37" y="80"/>
                  </a:cubicBezTo>
                  <a:close/>
                  <a:moveTo>
                    <a:pt x="46" y="79"/>
                  </a:moveTo>
                  <a:cubicBezTo>
                    <a:pt x="46" y="79"/>
                    <a:pt x="46" y="79"/>
                    <a:pt x="46" y="78"/>
                  </a:cubicBezTo>
                  <a:cubicBezTo>
                    <a:pt x="46" y="78"/>
                    <a:pt x="46" y="78"/>
                    <a:pt x="45" y="78"/>
                  </a:cubicBezTo>
                  <a:cubicBezTo>
                    <a:pt x="45" y="79"/>
                    <a:pt x="44" y="79"/>
                    <a:pt x="44" y="80"/>
                  </a:cubicBezTo>
                  <a:cubicBezTo>
                    <a:pt x="45" y="80"/>
                    <a:pt x="45" y="79"/>
                    <a:pt x="46" y="79"/>
                  </a:cubicBezTo>
                  <a:close/>
                  <a:moveTo>
                    <a:pt x="51" y="79"/>
                  </a:moveTo>
                  <a:cubicBezTo>
                    <a:pt x="51" y="79"/>
                    <a:pt x="51" y="80"/>
                    <a:pt x="52" y="80"/>
                  </a:cubicBezTo>
                  <a:cubicBezTo>
                    <a:pt x="52" y="79"/>
                    <a:pt x="52" y="79"/>
                    <a:pt x="52" y="78"/>
                  </a:cubicBezTo>
                  <a:cubicBezTo>
                    <a:pt x="51" y="78"/>
                    <a:pt x="51" y="79"/>
                    <a:pt x="51" y="79"/>
                  </a:cubicBezTo>
                  <a:close/>
                  <a:moveTo>
                    <a:pt x="41" y="80"/>
                  </a:moveTo>
                  <a:cubicBezTo>
                    <a:pt x="41" y="80"/>
                    <a:pt x="42" y="81"/>
                    <a:pt x="42" y="81"/>
                  </a:cubicBezTo>
                  <a:cubicBezTo>
                    <a:pt x="42" y="80"/>
                    <a:pt x="43" y="80"/>
                    <a:pt x="43" y="80"/>
                  </a:cubicBezTo>
                  <a:cubicBezTo>
                    <a:pt x="43" y="79"/>
                    <a:pt x="43" y="79"/>
                    <a:pt x="42" y="79"/>
                  </a:cubicBezTo>
                  <a:cubicBezTo>
                    <a:pt x="42" y="79"/>
                    <a:pt x="41" y="79"/>
                    <a:pt x="41" y="80"/>
                  </a:cubicBezTo>
                  <a:close/>
                  <a:moveTo>
                    <a:pt x="59" y="79"/>
                  </a:moveTo>
                  <a:cubicBezTo>
                    <a:pt x="59" y="79"/>
                    <a:pt x="60" y="80"/>
                    <a:pt x="60" y="80"/>
                  </a:cubicBezTo>
                  <a:cubicBezTo>
                    <a:pt x="60" y="80"/>
                    <a:pt x="60" y="79"/>
                    <a:pt x="59" y="79"/>
                  </a:cubicBezTo>
                  <a:cubicBezTo>
                    <a:pt x="59" y="79"/>
                    <a:pt x="59" y="79"/>
                    <a:pt x="59" y="79"/>
                  </a:cubicBezTo>
                  <a:close/>
                  <a:moveTo>
                    <a:pt x="34" y="80"/>
                  </a:moveTo>
                  <a:cubicBezTo>
                    <a:pt x="34" y="81"/>
                    <a:pt x="35" y="81"/>
                    <a:pt x="35" y="82"/>
                  </a:cubicBezTo>
                  <a:cubicBezTo>
                    <a:pt x="35" y="81"/>
                    <a:pt x="36" y="81"/>
                    <a:pt x="36" y="80"/>
                  </a:cubicBezTo>
                  <a:cubicBezTo>
                    <a:pt x="36" y="79"/>
                    <a:pt x="36" y="79"/>
                    <a:pt x="35" y="79"/>
                  </a:cubicBezTo>
                  <a:cubicBezTo>
                    <a:pt x="35" y="79"/>
                    <a:pt x="34" y="80"/>
                    <a:pt x="34" y="80"/>
                  </a:cubicBezTo>
                  <a:close/>
                  <a:moveTo>
                    <a:pt x="32" y="80"/>
                  </a:moveTo>
                  <a:cubicBezTo>
                    <a:pt x="32" y="80"/>
                    <a:pt x="33" y="79"/>
                    <a:pt x="32" y="79"/>
                  </a:cubicBezTo>
                  <a:cubicBezTo>
                    <a:pt x="32" y="79"/>
                    <a:pt x="32" y="80"/>
                    <a:pt x="32" y="80"/>
                  </a:cubicBezTo>
                  <a:close/>
                  <a:moveTo>
                    <a:pt x="47" y="83"/>
                  </a:moveTo>
                  <a:cubicBezTo>
                    <a:pt x="47" y="83"/>
                    <a:pt x="47" y="82"/>
                    <a:pt x="48" y="81"/>
                  </a:cubicBezTo>
                  <a:cubicBezTo>
                    <a:pt x="48" y="81"/>
                    <a:pt x="47" y="80"/>
                    <a:pt x="47" y="79"/>
                  </a:cubicBezTo>
                  <a:cubicBezTo>
                    <a:pt x="45" y="80"/>
                    <a:pt x="45" y="82"/>
                    <a:pt x="47" y="83"/>
                  </a:cubicBezTo>
                  <a:close/>
                  <a:moveTo>
                    <a:pt x="54" y="80"/>
                  </a:moveTo>
                  <a:cubicBezTo>
                    <a:pt x="53" y="81"/>
                    <a:pt x="54" y="81"/>
                    <a:pt x="54" y="81"/>
                  </a:cubicBezTo>
                  <a:cubicBezTo>
                    <a:pt x="54" y="82"/>
                    <a:pt x="54" y="81"/>
                    <a:pt x="54" y="82"/>
                  </a:cubicBezTo>
                  <a:cubicBezTo>
                    <a:pt x="55" y="82"/>
                    <a:pt x="54" y="82"/>
                    <a:pt x="54" y="82"/>
                  </a:cubicBezTo>
                  <a:cubicBezTo>
                    <a:pt x="55" y="82"/>
                    <a:pt x="55" y="82"/>
                    <a:pt x="55" y="82"/>
                  </a:cubicBezTo>
                  <a:cubicBezTo>
                    <a:pt x="56" y="82"/>
                    <a:pt x="55" y="80"/>
                    <a:pt x="54" y="79"/>
                  </a:cubicBezTo>
                  <a:cubicBezTo>
                    <a:pt x="54" y="80"/>
                    <a:pt x="54" y="80"/>
                    <a:pt x="54" y="80"/>
                  </a:cubicBezTo>
                  <a:close/>
                  <a:moveTo>
                    <a:pt x="57" y="80"/>
                  </a:moveTo>
                  <a:cubicBezTo>
                    <a:pt x="56" y="80"/>
                    <a:pt x="56" y="79"/>
                    <a:pt x="56" y="79"/>
                  </a:cubicBezTo>
                  <a:cubicBezTo>
                    <a:pt x="56" y="80"/>
                    <a:pt x="56" y="80"/>
                    <a:pt x="57" y="80"/>
                  </a:cubicBezTo>
                  <a:close/>
                  <a:moveTo>
                    <a:pt x="27" y="81"/>
                  </a:moveTo>
                  <a:cubicBezTo>
                    <a:pt x="28" y="81"/>
                    <a:pt x="28" y="80"/>
                    <a:pt x="28" y="80"/>
                  </a:cubicBezTo>
                  <a:cubicBezTo>
                    <a:pt x="28" y="80"/>
                    <a:pt x="28" y="79"/>
                    <a:pt x="27" y="80"/>
                  </a:cubicBezTo>
                  <a:cubicBezTo>
                    <a:pt x="28" y="80"/>
                    <a:pt x="28" y="80"/>
                    <a:pt x="27" y="81"/>
                  </a:cubicBezTo>
                  <a:close/>
                  <a:moveTo>
                    <a:pt x="49" y="81"/>
                  </a:moveTo>
                  <a:cubicBezTo>
                    <a:pt x="50" y="82"/>
                    <a:pt x="50" y="81"/>
                    <a:pt x="50" y="81"/>
                  </a:cubicBezTo>
                  <a:cubicBezTo>
                    <a:pt x="50" y="82"/>
                    <a:pt x="51" y="82"/>
                    <a:pt x="50" y="82"/>
                  </a:cubicBezTo>
                  <a:cubicBezTo>
                    <a:pt x="51" y="82"/>
                    <a:pt x="51" y="82"/>
                    <a:pt x="51" y="81"/>
                  </a:cubicBezTo>
                  <a:cubicBezTo>
                    <a:pt x="51" y="81"/>
                    <a:pt x="51" y="80"/>
                    <a:pt x="50" y="80"/>
                  </a:cubicBezTo>
                  <a:cubicBezTo>
                    <a:pt x="50" y="81"/>
                    <a:pt x="49" y="81"/>
                    <a:pt x="49" y="81"/>
                  </a:cubicBezTo>
                  <a:close/>
                  <a:moveTo>
                    <a:pt x="32" y="81"/>
                  </a:moveTo>
                  <a:cubicBezTo>
                    <a:pt x="33" y="81"/>
                    <a:pt x="33" y="80"/>
                    <a:pt x="33" y="80"/>
                  </a:cubicBezTo>
                  <a:cubicBezTo>
                    <a:pt x="33" y="81"/>
                    <a:pt x="32" y="81"/>
                    <a:pt x="32" y="81"/>
                  </a:cubicBezTo>
                  <a:close/>
                  <a:moveTo>
                    <a:pt x="65" y="81"/>
                  </a:moveTo>
                  <a:cubicBezTo>
                    <a:pt x="65" y="81"/>
                    <a:pt x="66" y="81"/>
                    <a:pt x="65" y="80"/>
                  </a:cubicBezTo>
                  <a:cubicBezTo>
                    <a:pt x="65" y="81"/>
                    <a:pt x="65" y="81"/>
                    <a:pt x="65" y="81"/>
                  </a:cubicBezTo>
                  <a:close/>
                  <a:moveTo>
                    <a:pt x="43" y="82"/>
                  </a:moveTo>
                  <a:cubicBezTo>
                    <a:pt x="43" y="82"/>
                    <a:pt x="44" y="81"/>
                    <a:pt x="43" y="80"/>
                  </a:cubicBezTo>
                  <a:cubicBezTo>
                    <a:pt x="43" y="81"/>
                    <a:pt x="42" y="81"/>
                    <a:pt x="43" y="82"/>
                  </a:cubicBezTo>
                  <a:close/>
                  <a:moveTo>
                    <a:pt x="59" y="82"/>
                  </a:moveTo>
                  <a:cubicBezTo>
                    <a:pt x="60" y="82"/>
                    <a:pt x="60" y="81"/>
                    <a:pt x="59" y="81"/>
                  </a:cubicBezTo>
                  <a:cubicBezTo>
                    <a:pt x="59" y="81"/>
                    <a:pt x="58" y="82"/>
                    <a:pt x="59" y="82"/>
                  </a:cubicBezTo>
                  <a:close/>
                  <a:moveTo>
                    <a:pt x="66" y="81"/>
                  </a:moveTo>
                  <a:cubicBezTo>
                    <a:pt x="66" y="81"/>
                    <a:pt x="66" y="81"/>
                    <a:pt x="66" y="81"/>
                  </a:cubicBezTo>
                  <a:cubicBezTo>
                    <a:pt x="66" y="81"/>
                    <a:pt x="67" y="81"/>
                    <a:pt x="66" y="81"/>
                  </a:cubicBezTo>
                  <a:cubicBezTo>
                    <a:pt x="66" y="81"/>
                    <a:pt x="66" y="81"/>
                    <a:pt x="66" y="81"/>
                  </a:cubicBezTo>
                  <a:close/>
                  <a:moveTo>
                    <a:pt x="36" y="84"/>
                  </a:moveTo>
                  <a:cubicBezTo>
                    <a:pt x="37" y="83"/>
                    <a:pt x="37" y="83"/>
                    <a:pt x="37" y="82"/>
                  </a:cubicBezTo>
                  <a:cubicBezTo>
                    <a:pt x="37" y="82"/>
                    <a:pt x="37" y="81"/>
                    <a:pt x="36" y="81"/>
                  </a:cubicBezTo>
                  <a:cubicBezTo>
                    <a:pt x="36" y="82"/>
                    <a:pt x="35" y="83"/>
                    <a:pt x="36" y="84"/>
                  </a:cubicBezTo>
                  <a:close/>
                  <a:moveTo>
                    <a:pt x="39" y="83"/>
                  </a:moveTo>
                  <a:cubicBezTo>
                    <a:pt x="39" y="83"/>
                    <a:pt x="39" y="84"/>
                    <a:pt x="40" y="84"/>
                  </a:cubicBezTo>
                  <a:cubicBezTo>
                    <a:pt x="40" y="83"/>
                    <a:pt x="41" y="83"/>
                    <a:pt x="41" y="82"/>
                  </a:cubicBezTo>
                  <a:cubicBezTo>
                    <a:pt x="41" y="80"/>
                    <a:pt x="39" y="82"/>
                    <a:pt x="39" y="83"/>
                  </a:cubicBezTo>
                  <a:close/>
                  <a:moveTo>
                    <a:pt x="62" y="82"/>
                  </a:moveTo>
                  <a:cubicBezTo>
                    <a:pt x="63" y="82"/>
                    <a:pt x="63" y="82"/>
                    <a:pt x="63" y="82"/>
                  </a:cubicBezTo>
                  <a:cubicBezTo>
                    <a:pt x="63" y="81"/>
                    <a:pt x="63" y="81"/>
                    <a:pt x="62" y="81"/>
                  </a:cubicBezTo>
                  <a:cubicBezTo>
                    <a:pt x="62" y="81"/>
                    <a:pt x="62" y="82"/>
                    <a:pt x="62" y="82"/>
                  </a:cubicBezTo>
                  <a:close/>
                  <a:moveTo>
                    <a:pt x="30" y="81"/>
                  </a:moveTo>
                  <a:cubicBezTo>
                    <a:pt x="31" y="81"/>
                    <a:pt x="30" y="82"/>
                    <a:pt x="30" y="82"/>
                  </a:cubicBezTo>
                  <a:cubicBezTo>
                    <a:pt x="30" y="82"/>
                    <a:pt x="30" y="83"/>
                    <a:pt x="30" y="83"/>
                  </a:cubicBezTo>
                  <a:cubicBezTo>
                    <a:pt x="31" y="82"/>
                    <a:pt x="31" y="82"/>
                    <a:pt x="31" y="81"/>
                  </a:cubicBezTo>
                  <a:cubicBezTo>
                    <a:pt x="31" y="81"/>
                    <a:pt x="31" y="81"/>
                    <a:pt x="30" y="81"/>
                  </a:cubicBezTo>
                  <a:close/>
                  <a:moveTo>
                    <a:pt x="39" y="82"/>
                  </a:moveTo>
                  <a:cubicBezTo>
                    <a:pt x="39" y="82"/>
                    <a:pt x="39" y="82"/>
                    <a:pt x="40" y="81"/>
                  </a:cubicBezTo>
                  <a:cubicBezTo>
                    <a:pt x="39" y="81"/>
                    <a:pt x="39" y="82"/>
                    <a:pt x="39" y="82"/>
                  </a:cubicBezTo>
                  <a:close/>
                  <a:moveTo>
                    <a:pt x="43" y="83"/>
                  </a:moveTo>
                  <a:cubicBezTo>
                    <a:pt x="44" y="84"/>
                    <a:pt x="45" y="84"/>
                    <a:pt x="45" y="85"/>
                  </a:cubicBezTo>
                  <a:cubicBezTo>
                    <a:pt x="45" y="84"/>
                    <a:pt x="46" y="84"/>
                    <a:pt x="46" y="84"/>
                  </a:cubicBezTo>
                  <a:cubicBezTo>
                    <a:pt x="45" y="83"/>
                    <a:pt x="45" y="82"/>
                    <a:pt x="44" y="82"/>
                  </a:cubicBezTo>
                  <a:cubicBezTo>
                    <a:pt x="44" y="82"/>
                    <a:pt x="44" y="82"/>
                    <a:pt x="43" y="83"/>
                  </a:cubicBezTo>
                  <a:close/>
                  <a:moveTo>
                    <a:pt x="34" y="83"/>
                  </a:moveTo>
                  <a:cubicBezTo>
                    <a:pt x="34" y="83"/>
                    <a:pt x="34" y="82"/>
                    <a:pt x="34" y="82"/>
                  </a:cubicBezTo>
                  <a:cubicBezTo>
                    <a:pt x="34" y="82"/>
                    <a:pt x="34" y="82"/>
                    <a:pt x="34" y="83"/>
                  </a:cubicBezTo>
                  <a:close/>
                  <a:moveTo>
                    <a:pt x="47" y="84"/>
                  </a:moveTo>
                  <a:cubicBezTo>
                    <a:pt x="48" y="84"/>
                    <a:pt x="48" y="85"/>
                    <a:pt x="48" y="85"/>
                  </a:cubicBezTo>
                  <a:cubicBezTo>
                    <a:pt x="49" y="85"/>
                    <a:pt x="49" y="84"/>
                    <a:pt x="50" y="83"/>
                  </a:cubicBezTo>
                  <a:cubicBezTo>
                    <a:pt x="49" y="81"/>
                    <a:pt x="48" y="82"/>
                    <a:pt x="47" y="84"/>
                  </a:cubicBezTo>
                  <a:close/>
                  <a:moveTo>
                    <a:pt x="56" y="86"/>
                  </a:moveTo>
                  <a:cubicBezTo>
                    <a:pt x="57" y="85"/>
                    <a:pt x="57" y="85"/>
                    <a:pt x="57" y="84"/>
                  </a:cubicBezTo>
                  <a:cubicBezTo>
                    <a:pt x="57" y="83"/>
                    <a:pt x="57" y="82"/>
                    <a:pt x="56" y="82"/>
                  </a:cubicBezTo>
                  <a:cubicBezTo>
                    <a:pt x="56" y="83"/>
                    <a:pt x="56" y="84"/>
                    <a:pt x="56" y="86"/>
                  </a:cubicBezTo>
                  <a:close/>
                  <a:moveTo>
                    <a:pt x="60" y="82"/>
                  </a:moveTo>
                  <a:cubicBezTo>
                    <a:pt x="60" y="83"/>
                    <a:pt x="60" y="84"/>
                    <a:pt x="60" y="84"/>
                  </a:cubicBezTo>
                  <a:cubicBezTo>
                    <a:pt x="60" y="84"/>
                    <a:pt x="60" y="84"/>
                    <a:pt x="61" y="83"/>
                  </a:cubicBezTo>
                  <a:cubicBezTo>
                    <a:pt x="61" y="83"/>
                    <a:pt x="60" y="83"/>
                    <a:pt x="60" y="82"/>
                  </a:cubicBezTo>
                  <a:close/>
                  <a:moveTo>
                    <a:pt x="29" y="86"/>
                  </a:moveTo>
                  <a:cubicBezTo>
                    <a:pt x="28" y="88"/>
                    <a:pt x="29" y="91"/>
                    <a:pt x="29" y="93"/>
                  </a:cubicBezTo>
                  <a:cubicBezTo>
                    <a:pt x="29" y="94"/>
                    <a:pt x="29" y="94"/>
                    <a:pt x="29" y="95"/>
                  </a:cubicBezTo>
                  <a:cubicBezTo>
                    <a:pt x="30" y="95"/>
                    <a:pt x="29" y="95"/>
                    <a:pt x="29" y="96"/>
                  </a:cubicBezTo>
                  <a:cubicBezTo>
                    <a:pt x="29" y="96"/>
                    <a:pt x="30" y="96"/>
                    <a:pt x="30" y="96"/>
                  </a:cubicBezTo>
                  <a:cubicBezTo>
                    <a:pt x="30" y="96"/>
                    <a:pt x="29" y="97"/>
                    <a:pt x="29" y="97"/>
                  </a:cubicBezTo>
                  <a:cubicBezTo>
                    <a:pt x="29" y="98"/>
                    <a:pt x="30" y="100"/>
                    <a:pt x="31" y="102"/>
                  </a:cubicBezTo>
                  <a:cubicBezTo>
                    <a:pt x="31" y="98"/>
                    <a:pt x="30" y="94"/>
                    <a:pt x="30" y="90"/>
                  </a:cubicBezTo>
                  <a:cubicBezTo>
                    <a:pt x="30" y="89"/>
                    <a:pt x="29" y="89"/>
                    <a:pt x="29" y="88"/>
                  </a:cubicBezTo>
                  <a:cubicBezTo>
                    <a:pt x="29" y="88"/>
                    <a:pt x="30" y="88"/>
                    <a:pt x="30" y="87"/>
                  </a:cubicBezTo>
                  <a:cubicBezTo>
                    <a:pt x="30" y="86"/>
                    <a:pt x="29" y="86"/>
                    <a:pt x="29" y="86"/>
                  </a:cubicBezTo>
                  <a:cubicBezTo>
                    <a:pt x="29" y="85"/>
                    <a:pt x="30" y="84"/>
                    <a:pt x="29" y="82"/>
                  </a:cubicBezTo>
                  <a:cubicBezTo>
                    <a:pt x="29" y="83"/>
                    <a:pt x="29" y="82"/>
                    <a:pt x="28" y="82"/>
                  </a:cubicBezTo>
                  <a:cubicBezTo>
                    <a:pt x="28" y="84"/>
                    <a:pt x="28" y="85"/>
                    <a:pt x="29" y="86"/>
                  </a:cubicBezTo>
                  <a:close/>
                  <a:moveTo>
                    <a:pt x="66" y="83"/>
                  </a:moveTo>
                  <a:cubicBezTo>
                    <a:pt x="66" y="83"/>
                    <a:pt x="66" y="84"/>
                    <a:pt x="67" y="84"/>
                  </a:cubicBezTo>
                  <a:cubicBezTo>
                    <a:pt x="67" y="83"/>
                    <a:pt x="67" y="82"/>
                    <a:pt x="66" y="82"/>
                  </a:cubicBezTo>
                  <a:cubicBezTo>
                    <a:pt x="66" y="83"/>
                    <a:pt x="66" y="83"/>
                    <a:pt x="66" y="83"/>
                  </a:cubicBezTo>
                  <a:close/>
                  <a:moveTo>
                    <a:pt x="40" y="85"/>
                  </a:moveTo>
                  <a:cubicBezTo>
                    <a:pt x="41" y="85"/>
                    <a:pt x="42" y="83"/>
                    <a:pt x="42" y="82"/>
                  </a:cubicBezTo>
                  <a:cubicBezTo>
                    <a:pt x="41" y="83"/>
                    <a:pt x="40" y="84"/>
                    <a:pt x="40" y="85"/>
                  </a:cubicBezTo>
                  <a:close/>
                  <a:moveTo>
                    <a:pt x="63" y="84"/>
                  </a:moveTo>
                  <a:cubicBezTo>
                    <a:pt x="63" y="84"/>
                    <a:pt x="64" y="83"/>
                    <a:pt x="64" y="82"/>
                  </a:cubicBezTo>
                  <a:cubicBezTo>
                    <a:pt x="63" y="83"/>
                    <a:pt x="63" y="83"/>
                    <a:pt x="63" y="84"/>
                  </a:cubicBezTo>
                  <a:close/>
                  <a:moveTo>
                    <a:pt x="52" y="85"/>
                  </a:moveTo>
                  <a:cubicBezTo>
                    <a:pt x="51" y="84"/>
                    <a:pt x="52" y="83"/>
                    <a:pt x="51" y="83"/>
                  </a:cubicBezTo>
                  <a:cubicBezTo>
                    <a:pt x="51" y="83"/>
                    <a:pt x="51" y="85"/>
                    <a:pt x="52" y="85"/>
                  </a:cubicBezTo>
                  <a:close/>
                  <a:moveTo>
                    <a:pt x="21" y="84"/>
                  </a:moveTo>
                  <a:cubicBezTo>
                    <a:pt x="21" y="84"/>
                    <a:pt x="22" y="83"/>
                    <a:pt x="21" y="83"/>
                  </a:cubicBezTo>
                  <a:cubicBezTo>
                    <a:pt x="21" y="83"/>
                    <a:pt x="21" y="84"/>
                    <a:pt x="21" y="84"/>
                  </a:cubicBezTo>
                  <a:close/>
                  <a:moveTo>
                    <a:pt x="35" y="86"/>
                  </a:moveTo>
                  <a:cubicBezTo>
                    <a:pt x="35" y="85"/>
                    <a:pt x="35" y="84"/>
                    <a:pt x="34" y="83"/>
                  </a:cubicBezTo>
                  <a:cubicBezTo>
                    <a:pt x="34" y="84"/>
                    <a:pt x="34" y="85"/>
                    <a:pt x="35" y="86"/>
                  </a:cubicBezTo>
                  <a:close/>
                  <a:moveTo>
                    <a:pt x="38" y="86"/>
                  </a:moveTo>
                  <a:cubicBezTo>
                    <a:pt x="38" y="86"/>
                    <a:pt x="38" y="86"/>
                    <a:pt x="38" y="86"/>
                  </a:cubicBezTo>
                  <a:cubicBezTo>
                    <a:pt x="38" y="86"/>
                    <a:pt x="39" y="85"/>
                    <a:pt x="39" y="84"/>
                  </a:cubicBezTo>
                  <a:cubicBezTo>
                    <a:pt x="39" y="84"/>
                    <a:pt x="39" y="84"/>
                    <a:pt x="39" y="84"/>
                  </a:cubicBezTo>
                  <a:cubicBezTo>
                    <a:pt x="38" y="84"/>
                    <a:pt x="36" y="85"/>
                    <a:pt x="38" y="86"/>
                  </a:cubicBezTo>
                  <a:close/>
                  <a:moveTo>
                    <a:pt x="41" y="86"/>
                  </a:moveTo>
                  <a:cubicBezTo>
                    <a:pt x="41" y="86"/>
                    <a:pt x="42" y="87"/>
                    <a:pt x="42" y="88"/>
                  </a:cubicBezTo>
                  <a:cubicBezTo>
                    <a:pt x="43" y="87"/>
                    <a:pt x="44" y="86"/>
                    <a:pt x="44" y="86"/>
                  </a:cubicBezTo>
                  <a:cubicBezTo>
                    <a:pt x="44" y="85"/>
                    <a:pt x="43" y="84"/>
                    <a:pt x="43" y="84"/>
                  </a:cubicBezTo>
                  <a:cubicBezTo>
                    <a:pt x="42" y="84"/>
                    <a:pt x="41" y="85"/>
                    <a:pt x="41" y="86"/>
                  </a:cubicBezTo>
                  <a:close/>
                  <a:moveTo>
                    <a:pt x="35" y="85"/>
                  </a:moveTo>
                  <a:cubicBezTo>
                    <a:pt x="35" y="85"/>
                    <a:pt x="35" y="85"/>
                    <a:pt x="36" y="85"/>
                  </a:cubicBezTo>
                  <a:cubicBezTo>
                    <a:pt x="36" y="84"/>
                    <a:pt x="35" y="84"/>
                    <a:pt x="35" y="84"/>
                  </a:cubicBezTo>
                  <a:cubicBezTo>
                    <a:pt x="35" y="84"/>
                    <a:pt x="35" y="84"/>
                    <a:pt x="35" y="85"/>
                  </a:cubicBezTo>
                  <a:close/>
                  <a:moveTo>
                    <a:pt x="53" y="85"/>
                  </a:moveTo>
                  <a:cubicBezTo>
                    <a:pt x="53" y="85"/>
                    <a:pt x="53" y="84"/>
                    <a:pt x="53" y="84"/>
                  </a:cubicBezTo>
                  <a:cubicBezTo>
                    <a:pt x="53" y="84"/>
                    <a:pt x="53" y="84"/>
                    <a:pt x="53" y="85"/>
                  </a:cubicBezTo>
                  <a:close/>
                  <a:moveTo>
                    <a:pt x="30" y="87"/>
                  </a:moveTo>
                  <a:cubicBezTo>
                    <a:pt x="31" y="86"/>
                    <a:pt x="32" y="85"/>
                    <a:pt x="31" y="84"/>
                  </a:cubicBezTo>
                  <a:cubicBezTo>
                    <a:pt x="31" y="85"/>
                    <a:pt x="30" y="86"/>
                    <a:pt x="30" y="87"/>
                  </a:cubicBezTo>
                  <a:close/>
                  <a:moveTo>
                    <a:pt x="65" y="86"/>
                  </a:moveTo>
                  <a:cubicBezTo>
                    <a:pt x="65" y="85"/>
                    <a:pt x="65" y="84"/>
                    <a:pt x="65" y="84"/>
                  </a:cubicBezTo>
                  <a:cubicBezTo>
                    <a:pt x="65" y="85"/>
                    <a:pt x="64" y="86"/>
                    <a:pt x="65" y="86"/>
                  </a:cubicBezTo>
                  <a:close/>
                  <a:moveTo>
                    <a:pt x="66" y="85"/>
                  </a:moveTo>
                  <a:cubicBezTo>
                    <a:pt x="66" y="85"/>
                    <a:pt x="67" y="84"/>
                    <a:pt x="66" y="84"/>
                  </a:cubicBezTo>
                  <a:cubicBezTo>
                    <a:pt x="66" y="85"/>
                    <a:pt x="66" y="84"/>
                    <a:pt x="66" y="84"/>
                  </a:cubicBezTo>
                  <a:cubicBezTo>
                    <a:pt x="66" y="84"/>
                    <a:pt x="66" y="85"/>
                    <a:pt x="66" y="85"/>
                  </a:cubicBezTo>
                  <a:close/>
                  <a:moveTo>
                    <a:pt x="45" y="86"/>
                  </a:moveTo>
                  <a:cubicBezTo>
                    <a:pt x="46" y="86"/>
                    <a:pt x="46" y="87"/>
                    <a:pt x="47" y="87"/>
                  </a:cubicBezTo>
                  <a:cubicBezTo>
                    <a:pt x="47" y="87"/>
                    <a:pt x="47" y="87"/>
                    <a:pt x="48" y="86"/>
                  </a:cubicBezTo>
                  <a:cubicBezTo>
                    <a:pt x="47" y="86"/>
                    <a:pt x="47" y="85"/>
                    <a:pt x="46" y="84"/>
                  </a:cubicBezTo>
                  <a:cubicBezTo>
                    <a:pt x="46" y="85"/>
                    <a:pt x="46" y="85"/>
                    <a:pt x="45" y="86"/>
                  </a:cubicBezTo>
                  <a:close/>
                  <a:moveTo>
                    <a:pt x="49" y="86"/>
                  </a:moveTo>
                  <a:cubicBezTo>
                    <a:pt x="49" y="87"/>
                    <a:pt x="50" y="87"/>
                    <a:pt x="50" y="88"/>
                  </a:cubicBezTo>
                  <a:cubicBezTo>
                    <a:pt x="50" y="87"/>
                    <a:pt x="50" y="85"/>
                    <a:pt x="50" y="85"/>
                  </a:cubicBezTo>
                  <a:cubicBezTo>
                    <a:pt x="49" y="85"/>
                    <a:pt x="49" y="85"/>
                    <a:pt x="49" y="86"/>
                  </a:cubicBezTo>
                  <a:close/>
                  <a:moveTo>
                    <a:pt x="60" y="86"/>
                  </a:moveTo>
                  <a:cubicBezTo>
                    <a:pt x="61" y="86"/>
                    <a:pt x="61" y="87"/>
                    <a:pt x="61" y="87"/>
                  </a:cubicBezTo>
                  <a:cubicBezTo>
                    <a:pt x="61" y="86"/>
                    <a:pt x="61" y="86"/>
                    <a:pt x="61" y="85"/>
                  </a:cubicBezTo>
                  <a:cubicBezTo>
                    <a:pt x="60" y="86"/>
                    <a:pt x="61" y="86"/>
                    <a:pt x="60" y="86"/>
                  </a:cubicBezTo>
                  <a:close/>
                  <a:moveTo>
                    <a:pt x="36" y="87"/>
                  </a:moveTo>
                  <a:cubicBezTo>
                    <a:pt x="37" y="87"/>
                    <a:pt x="37" y="87"/>
                    <a:pt x="37" y="87"/>
                  </a:cubicBezTo>
                  <a:cubicBezTo>
                    <a:pt x="37" y="87"/>
                    <a:pt x="37" y="86"/>
                    <a:pt x="36" y="86"/>
                  </a:cubicBezTo>
                  <a:cubicBezTo>
                    <a:pt x="36" y="86"/>
                    <a:pt x="36" y="87"/>
                    <a:pt x="36" y="87"/>
                  </a:cubicBezTo>
                  <a:close/>
                  <a:moveTo>
                    <a:pt x="36" y="86"/>
                  </a:moveTo>
                  <a:cubicBezTo>
                    <a:pt x="36" y="85"/>
                    <a:pt x="36" y="85"/>
                    <a:pt x="36" y="85"/>
                  </a:cubicBezTo>
                  <a:cubicBezTo>
                    <a:pt x="36" y="86"/>
                    <a:pt x="36" y="86"/>
                    <a:pt x="36" y="86"/>
                  </a:cubicBezTo>
                  <a:close/>
                  <a:moveTo>
                    <a:pt x="38" y="86"/>
                  </a:moveTo>
                  <a:cubicBezTo>
                    <a:pt x="38" y="87"/>
                    <a:pt x="38" y="87"/>
                    <a:pt x="38" y="87"/>
                  </a:cubicBezTo>
                  <a:cubicBezTo>
                    <a:pt x="39" y="87"/>
                    <a:pt x="39" y="86"/>
                    <a:pt x="40" y="86"/>
                  </a:cubicBezTo>
                  <a:cubicBezTo>
                    <a:pt x="40" y="85"/>
                    <a:pt x="40" y="85"/>
                    <a:pt x="39" y="85"/>
                  </a:cubicBezTo>
                  <a:cubicBezTo>
                    <a:pt x="39" y="86"/>
                    <a:pt x="39" y="86"/>
                    <a:pt x="38" y="86"/>
                  </a:cubicBezTo>
                  <a:close/>
                  <a:moveTo>
                    <a:pt x="57" y="87"/>
                  </a:moveTo>
                  <a:cubicBezTo>
                    <a:pt x="57" y="88"/>
                    <a:pt x="57" y="88"/>
                    <a:pt x="57" y="88"/>
                  </a:cubicBezTo>
                  <a:cubicBezTo>
                    <a:pt x="58" y="87"/>
                    <a:pt x="58" y="87"/>
                    <a:pt x="58" y="87"/>
                  </a:cubicBezTo>
                  <a:cubicBezTo>
                    <a:pt x="57" y="87"/>
                    <a:pt x="57" y="87"/>
                    <a:pt x="57" y="87"/>
                  </a:cubicBezTo>
                  <a:close/>
                  <a:moveTo>
                    <a:pt x="58" y="87"/>
                  </a:moveTo>
                  <a:cubicBezTo>
                    <a:pt x="58" y="86"/>
                    <a:pt x="58" y="86"/>
                    <a:pt x="58" y="85"/>
                  </a:cubicBezTo>
                  <a:cubicBezTo>
                    <a:pt x="57" y="86"/>
                    <a:pt x="56" y="86"/>
                    <a:pt x="57" y="87"/>
                  </a:cubicBezTo>
                  <a:cubicBezTo>
                    <a:pt x="57" y="87"/>
                    <a:pt x="57" y="87"/>
                    <a:pt x="58" y="87"/>
                  </a:cubicBezTo>
                  <a:close/>
                  <a:moveTo>
                    <a:pt x="51" y="87"/>
                  </a:moveTo>
                  <a:cubicBezTo>
                    <a:pt x="51" y="87"/>
                    <a:pt x="52" y="86"/>
                    <a:pt x="51" y="86"/>
                  </a:cubicBezTo>
                  <a:cubicBezTo>
                    <a:pt x="51" y="87"/>
                    <a:pt x="51" y="87"/>
                    <a:pt x="51" y="87"/>
                  </a:cubicBezTo>
                  <a:close/>
                  <a:moveTo>
                    <a:pt x="35" y="87"/>
                  </a:moveTo>
                  <a:cubicBezTo>
                    <a:pt x="36" y="87"/>
                    <a:pt x="36" y="88"/>
                    <a:pt x="36" y="88"/>
                  </a:cubicBezTo>
                  <a:cubicBezTo>
                    <a:pt x="36" y="87"/>
                    <a:pt x="36" y="86"/>
                    <a:pt x="35" y="86"/>
                  </a:cubicBezTo>
                  <a:cubicBezTo>
                    <a:pt x="35" y="86"/>
                    <a:pt x="35" y="86"/>
                    <a:pt x="35" y="87"/>
                  </a:cubicBezTo>
                  <a:close/>
                  <a:moveTo>
                    <a:pt x="55" y="87"/>
                  </a:moveTo>
                  <a:cubicBezTo>
                    <a:pt x="55" y="87"/>
                    <a:pt x="55" y="87"/>
                    <a:pt x="55" y="87"/>
                  </a:cubicBezTo>
                  <a:cubicBezTo>
                    <a:pt x="55" y="87"/>
                    <a:pt x="55" y="86"/>
                    <a:pt x="55" y="86"/>
                  </a:cubicBezTo>
                  <a:cubicBezTo>
                    <a:pt x="54" y="87"/>
                    <a:pt x="54" y="87"/>
                    <a:pt x="55" y="87"/>
                  </a:cubicBezTo>
                  <a:close/>
                  <a:moveTo>
                    <a:pt x="39" y="88"/>
                  </a:moveTo>
                  <a:cubicBezTo>
                    <a:pt x="40" y="89"/>
                    <a:pt x="40" y="89"/>
                    <a:pt x="40" y="90"/>
                  </a:cubicBezTo>
                  <a:cubicBezTo>
                    <a:pt x="41" y="89"/>
                    <a:pt x="41" y="89"/>
                    <a:pt x="42" y="88"/>
                  </a:cubicBezTo>
                  <a:cubicBezTo>
                    <a:pt x="41" y="88"/>
                    <a:pt x="41" y="87"/>
                    <a:pt x="40" y="86"/>
                  </a:cubicBezTo>
                  <a:cubicBezTo>
                    <a:pt x="40" y="87"/>
                    <a:pt x="39" y="88"/>
                    <a:pt x="39" y="88"/>
                  </a:cubicBezTo>
                  <a:close/>
                  <a:moveTo>
                    <a:pt x="43" y="89"/>
                  </a:moveTo>
                  <a:cubicBezTo>
                    <a:pt x="43" y="89"/>
                    <a:pt x="44" y="90"/>
                    <a:pt x="44" y="90"/>
                  </a:cubicBezTo>
                  <a:cubicBezTo>
                    <a:pt x="45" y="89"/>
                    <a:pt x="45" y="89"/>
                    <a:pt x="46" y="88"/>
                  </a:cubicBezTo>
                  <a:cubicBezTo>
                    <a:pt x="46" y="87"/>
                    <a:pt x="45" y="87"/>
                    <a:pt x="45" y="86"/>
                  </a:cubicBezTo>
                  <a:cubicBezTo>
                    <a:pt x="44" y="87"/>
                    <a:pt x="43" y="88"/>
                    <a:pt x="43" y="89"/>
                  </a:cubicBezTo>
                  <a:close/>
                  <a:moveTo>
                    <a:pt x="31" y="88"/>
                  </a:moveTo>
                  <a:cubicBezTo>
                    <a:pt x="31" y="89"/>
                    <a:pt x="31" y="89"/>
                    <a:pt x="32" y="89"/>
                  </a:cubicBezTo>
                  <a:cubicBezTo>
                    <a:pt x="32" y="89"/>
                    <a:pt x="32" y="87"/>
                    <a:pt x="32" y="87"/>
                  </a:cubicBezTo>
                  <a:cubicBezTo>
                    <a:pt x="32" y="87"/>
                    <a:pt x="31" y="88"/>
                    <a:pt x="31" y="88"/>
                  </a:cubicBezTo>
                  <a:close/>
                  <a:moveTo>
                    <a:pt x="47" y="88"/>
                  </a:moveTo>
                  <a:cubicBezTo>
                    <a:pt x="48" y="89"/>
                    <a:pt x="48" y="89"/>
                    <a:pt x="48" y="90"/>
                  </a:cubicBezTo>
                  <a:cubicBezTo>
                    <a:pt x="49" y="90"/>
                    <a:pt x="49" y="89"/>
                    <a:pt x="50" y="89"/>
                  </a:cubicBezTo>
                  <a:cubicBezTo>
                    <a:pt x="49" y="88"/>
                    <a:pt x="49" y="87"/>
                    <a:pt x="48" y="87"/>
                  </a:cubicBezTo>
                  <a:cubicBezTo>
                    <a:pt x="48" y="87"/>
                    <a:pt x="47" y="87"/>
                    <a:pt x="47" y="88"/>
                  </a:cubicBezTo>
                  <a:close/>
                  <a:moveTo>
                    <a:pt x="59" y="90"/>
                  </a:moveTo>
                  <a:cubicBezTo>
                    <a:pt x="59" y="89"/>
                    <a:pt x="60" y="89"/>
                    <a:pt x="60" y="88"/>
                  </a:cubicBezTo>
                  <a:cubicBezTo>
                    <a:pt x="59" y="85"/>
                    <a:pt x="58" y="89"/>
                    <a:pt x="59" y="90"/>
                  </a:cubicBezTo>
                  <a:close/>
                  <a:moveTo>
                    <a:pt x="34" y="88"/>
                  </a:moveTo>
                  <a:cubicBezTo>
                    <a:pt x="35" y="88"/>
                    <a:pt x="35" y="89"/>
                    <a:pt x="35" y="89"/>
                  </a:cubicBezTo>
                  <a:cubicBezTo>
                    <a:pt x="36" y="88"/>
                    <a:pt x="35" y="88"/>
                    <a:pt x="34" y="87"/>
                  </a:cubicBezTo>
                  <a:cubicBezTo>
                    <a:pt x="35" y="88"/>
                    <a:pt x="34" y="88"/>
                    <a:pt x="34" y="88"/>
                  </a:cubicBezTo>
                  <a:close/>
                  <a:moveTo>
                    <a:pt x="64" y="88"/>
                  </a:moveTo>
                  <a:cubicBezTo>
                    <a:pt x="63" y="88"/>
                    <a:pt x="64" y="87"/>
                    <a:pt x="64" y="87"/>
                  </a:cubicBezTo>
                  <a:cubicBezTo>
                    <a:pt x="63" y="88"/>
                    <a:pt x="63" y="88"/>
                    <a:pt x="63" y="88"/>
                  </a:cubicBezTo>
                  <a:cubicBezTo>
                    <a:pt x="63" y="89"/>
                    <a:pt x="63" y="89"/>
                    <a:pt x="63" y="89"/>
                  </a:cubicBezTo>
                  <a:cubicBezTo>
                    <a:pt x="63" y="89"/>
                    <a:pt x="63" y="88"/>
                    <a:pt x="64" y="88"/>
                  </a:cubicBezTo>
                  <a:cubicBezTo>
                    <a:pt x="64" y="88"/>
                    <a:pt x="64" y="88"/>
                    <a:pt x="64" y="88"/>
                  </a:cubicBezTo>
                  <a:close/>
                  <a:moveTo>
                    <a:pt x="37" y="89"/>
                  </a:moveTo>
                  <a:cubicBezTo>
                    <a:pt x="37" y="88"/>
                    <a:pt x="38" y="88"/>
                    <a:pt x="38" y="88"/>
                  </a:cubicBezTo>
                  <a:cubicBezTo>
                    <a:pt x="38" y="88"/>
                    <a:pt x="38" y="87"/>
                    <a:pt x="37" y="87"/>
                  </a:cubicBezTo>
                  <a:cubicBezTo>
                    <a:pt x="37" y="88"/>
                    <a:pt x="37" y="88"/>
                    <a:pt x="37" y="89"/>
                  </a:cubicBezTo>
                  <a:close/>
                  <a:moveTo>
                    <a:pt x="66" y="90"/>
                  </a:moveTo>
                  <a:cubicBezTo>
                    <a:pt x="67" y="89"/>
                    <a:pt x="66" y="88"/>
                    <a:pt x="66" y="87"/>
                  </a:cubicBezTo>
                  <a:cubicBezTo>
                    <a:pt x="65" y="88"/>
                    <a:pt x="66" y="89"/>
                    <a:pt x="66" y="90"/>
                  </a:cubicBezTo>
                  <a:close/>
                  <a:moveTo>
                    <a:pt x="53" y="90"/>
                  </a:moveTo>
                  <a:cubicBezTo>
                    <a:pt x="53" y="90"/>
                    <a:pt x="53" y="88"/>
                    <a:pt x="52" y="88"/>
                  </a:cubicBezTo>
                  <a:cubicBezTo>
                    <a:pt x="52" y="89"/>
                    <a:pt x="52" y="89"/>
                    <a:pt x="53" y="90"/>
                  </a:cubicBezTo>
                  <a:close/>
                  <a:moveTo>
                    <a:pt x="55" y="89"/>
                  </a:moveTo>
                  <a:cubicBezTo>
                    <a:pt x="55" y="89"/>
                    <a:pt x="55" y="90"/>
                    <a:pt x="55" y="90"/>
                  </a:cubicBezTo>
                  <a:cubicBezTo>
                    <a:pt x="55" y="89"/>
                    <a:pt x="55" y="89"/>
                    <a:pt x="55" y="88"/>
                  </a:cubicBezTo>
                  <a:cubicBezTo>
                    <a:pt x="55" y="89"/>
                    <a:pt x="55" y="88"/>
                    <a:pt x="55" y="89"/>
                  </a:cubicBezTo>
                  <a:close/>
                  <a:moveTo>
                    <a:pt x="56" y="89"/>
                  </a:moveTo>
                  <a:cubicBezTo>
                    <a:pt x="57" y="89"/>
                    <a:pt x="56" y="88"/>
                    <a:pt x="56" y="88"/>
                  </a:cubicBezTo>
                  <a:cubicBezTo>
                    <a:pt x="56" y="89"/>
                    <a:pt x="56" y="89"/>
                    <a:pt x="56" y="89"/>
                  </a:cubicBezTo>
                  <a:close/>
                  <a:moveTo>
                    <a:pt x="51" y="90"/>
                  </a:moveTo>
                  <a:cubicBezTo>
                    <a:pt x="51" y="89"/>
                    <a:pt x="52" y="89"/>
                    <a:pt x="51" y="88"/>
                  </a:cubicBezTo>
                  <a:cubicBezTo>
                    <a:pt x="51" y="89"/>
                    <a:pt x="51" y="89"/>
                    <a:pt x="51" y="90"/>
                  </a:cubicBezTo>
                  <a:close/>
                  <a:moveTo>
                    <a:pt x="33" y="91"/>
                  </a:moveTo>
                  <a:cubicBezTo>
                    <a:pt x="34" y="91"/>
                    <a:pt x="35" y="89"/>
                    <a:pt x="34" y="88"/>
                  </a:cubicBezTo>
                  <a:cubicBezTo>
                    <a:pt x="33" y="89"/>
                    <a:pt x="33" y="90"/>
                    <a:pt x="33" y="91"/>
                  </a:cubicBezTo>
                  <a:close/>
                  <a:moveTo>
                    <a:pt x="37" y="89"/>
                  </a:moveTo>
                  <a:cubicBezTo>
                    <a:pt x="37" y="89"/>
                    <a:pt x="37" y="88"/>
                    <a:pt x="36" y="88"/>
                  </a:cubicBezTo>
                  <a:cubicBezTo>
                    <a:pt x="37" y="89"/>
                    <a:pt x="37" y="89"/>
                    <a:pt x="37" y="89"/>
                  </a:cubicBezTo>
                  <a:close/>
                  <a:moveTo>
                    <a:pt x="59" y="91"/>
                  </a:moveTo>
                  <a:cubicBezTo>
                    <a:pt x="60" y="91"/>
                    <a:pt x="60" y="92"/>
                    <a:pt x="61" y="93"/>
                  </a:cubicBezTo>
                  <a:cubicBezTo>
                    <a:pt x="61" y="92"/>
                    <a:pt x="61" y="90"/>
                    <a:pt x="61" y="89"/>
                  </a:cubicBezTo>
                  <a:cubicBezTo>
                    <a:pt x="60" y="89"/>
                    <a:pt x="60" y="90"/>
                    <a:pt x="59" y="91"/>
                  </a:cubicBezTo>
                  <a:close/>
                  <a:moveTo>
                    <a:pt x="38" y="90"/>
                  </a:moveTo>
                  <a:cubicBezTo>
                    <a:pt x="38" y="90"/>
                    <a:pt x="38" y="91"/>
                    <a:pt x="39" y="91"/>
                  </a:cubicBezTo>
                  <a:cubicBezTo>
                    <a:pt x="39" y="91"/>
                    <a:pt x="39" y="91"/>
                    <a:pt x="40" y="91"/>
                  </a:cubicBezTo>
                  <a:cubicBezTo>
                    <a:pt x="39" y="90"/>
                    <a:pt x="38" y="88"/>
                    <a:pt x="38" y="90"/>
                  </a:cubicBezTo>
                  <a:close/>
                  <a:moveTo>
                    <a:pt x="46" y="90"/>
                  </a:moveTo>
                  <a:cubicBezTo>
                    <a:pt x="46" y="91"/>
                    <a:pt x="45" y="93"/>
                    <a:pt x="46" y="94"/>
                  </a:cubicBezTo>
                  <a:cubicBezTo>
                    <a:pt x="47" y="93"/>
                    <a:pt x="47" y="92"/>
                    <a:pt x="48" y="91"/>
                  </a:cubicBezTo>
                  <a:cubicBezTo>
                    <a:pt x="47" y="90"/>
                    <a:pt x="47" y="89"/>
                    <a:pt x="46" y="89"/>
                  </a:cubicBezTo>
                  <a:cubicBezTo>
                    <a:pt x="46" y="89"/>
                    <a:pt x="46" y="90"/>
                    <a:pt x="46" y="90"/>
                  </a:cubicBezTo>
                  <a:close/>
                  <a:moveTo>
                    <a:pt x="36" y="90"/>
                  </a:moveTo>
                  <a:cubicBezTo>
                    <a:pt x="36" y="90"/>
                    <a:pt x="36" y="89"/>
                    <a:pt x="36" y="89"/>
                  </a:cubicBezTo>
                  <a:cubicBezTo>
                    <a:pt x="36" y="90"/>
                    <a:pt x="36" y="90"/>
                    <a:pt x="36" y="90"/>
                  </a:cubicBezTo>
                  <a:close/>
                  <a:moveTo>
                    <a:pt x="56" y="91"/>
                  </a:moveTo>
                  <a:cubicBezTo>
                    <a:pt x="56" y="91"/>
                    <a:pt x="56" y="92"/>
                    <a:pt x="57" y="92"/>
                  </a:cubicBezTo>
                  <a:cubicBezTo>
                    <a:pt x="57" y="92"/>
                    <a:pt x="58" y="90"/>
                    <a:pt x="57" y="90"/>
                  </a:cubicBezTo>
                  <a:cubicBezTo>
                    <a:pt x="57" y="90"/>
                    <a:pt x="56" y="91"/>
                    <a:pt x="56" y="91"/>
                  </a:cubicBezTo>
                  <a:close/>
                  <a:moveTo>
                    <a:pt x="41" y="91"/>
                  </a:moveTo>
                  <a:cubicBezTo>
                    <a:pt x="41" y="92"/>
                    <a:pt x="42" y="92"/>
                    <a:pt x="42" y="92"/>
                  </a:cubicBezTo>
                  <a:cubicBezTo>
                    <a:pt x="42" y="91"/>
                    <a:pt x="42" y="92"/>
                    <a:pt x="42" y="91"/>
                  </a:cubicBezTo>
                  <a:cubicBezTo>
                    <a:pt x="42" y="91"/>
                    <a:pt x="42" y="92"/>
                    <a:pt x="43" y="92"/>
                  </a:cubicBezTo>
                  <a:cubicBezTo>
                    <a:pt x="44" y="91"/>
                    <a:pt x="43" y="90"/>
                    <a:pt x="42" y="90"/>
                  </a:cubicBezTo>
                  <a:cubicBezTo>
                    <a:pt x="42" y="90"/>
                    <a:pt x="42" y="91"/>
                    <a:pt x="41" y="91"/>
                  </a:cubicBezTo>
                  <a:close/>
                  <a:moveTo>
                    <a:pt x="50" y="93"/>
                  </a:moveTo>
                  <a:cubicBezTo>
                    <a:pt x="50" y="91"/>
                    <a:pt x="51" y="90"/>
                    <a:pt x="50" y="90"/>
                  </a:cubicBezTo>
                  <a:cubicBezTo>
                    <a:pt x="49" y="91"/>
                    <a:pt x="49" y="92"/>
                    <a:pt x="50" y="93"/>
                  </a:cubicBezTo>
                  <a:close/>
                  <a:moveTo>
                    <a:pt x="66" y="93"/>
                  </a:moveTo>
                  <a:cubicBezTo>
                    <a:pt x="66" y="91"/>
                    <a:pt x="66" y="90"/>
                    <a:pt x="65" y="90"/>
                  </a:cubicBezTo>
                  <a:cubicBezTo>
                    <a:pt x="65" y="91"/>
                    <a:pt x="66" y="92"/>
                    <a:pt x="66" y="93"/>
                  </a:cubicBezTo>
                  <a:close/>
                  <a:moveTo>
                    <a:pt x="36" y="91"/>
                  </a:moveTo>
                  <a:cubicBezTo>
                    <a:pt x="37" y="92"/>
                    <a:pt x="37" y="93"/>
                    <a:pt x="37" y="93"/>
                  </a:cubicBezTo>
                  <a:cubicBezTo>
                    <a:pt x="38" y="93"/>
                    <a:pt x="37" y="91"/>
                    <a:pt x="37" y="91"/>
                  </a:cubicBezTo>
                  <a:cubicBezTo>
                    <a:pt x="36" y="91"/>
                    <a:pt x="36" y="91"/>
                    <a:pt x="36" y="91"/>
                  </a:cubicBezTo>
                  <a:close/>
                  <a:moveTo>
                    <a:pt x="45" y="91"/>
                  </a:moveTo>
                  <a:cubicBezTo>
                    <a:pt x="45" y="91"/>
                    <a:pt x="45" y="91"/>
                    <a:pt x="45" y="91"/>
                  </a:cubicBezTo>
                  <a:cubicBezTo>
                    <a:pt x="44" y="91"/>
                    <a:pt x="45" y="91"/>
                    <a:pt x="45" y="91"/>
                  </a:cubicBezTo>
                  <a:close/>
                  <a:moveTo>
                    <a:pt x="63" y="93"/>
                  </a:moveTo>
                  <a:cubicBezTo>
                    <a:pt x="63" y="93"/>
                    <a:pt x="63" y="92"/>
                    <a:pt x="63" y="91"/>
                  </a:cubicBezTo>
                  <a:cubicBezTo>
                    <a:pt x="63" y="91"/>
                    <a:pt x="63" y="91"/>
                    <a:pt x="63" y="91"/>
                  </a:cubicBezTo>
                  <a:cubicBezTo>
                    <a:pt x="63" y="92"/>
                    <a:pt x="62" y="93"/>
                    <a:pt x="63" y="93"/>
                  </a:cubicBezTo>
                  <a:close/>
                  <a:moveTo>
                    <a:pt x="34" y="93"/>
                  </a:moveTo>
                  <a:cubicBezTo>
                    <a:pt x="34" y="92"/>
                    <a:pt x="35" y="92"/>
                    <a:pt x="34" y="92"/>
                  </a:cubicBezTo>
                  <a:cubicBezTo>
                    <a:pt x="34" y="92"/>
                    <a:pt x="34" y="92"/>
                    <a:pt x="34" y="93"/>
                  </a:cubicBezTo>
                  <a:close/>
                  <a:moveTo>
                    <a:pt x="43" y="93"/>
                  </a:moveTo>
                  <a:cubicBezTo>
                    <a:pt x="43" y="93"/>
                    <a:pt x="43" y="94"/>
                    <a:pt x="43" y="94"/>
                  </a:cubicBezTo>
                  <a:cubicBezTo>
                    <a:pt x="43" y="93"/>
                    <a:pt x="44" y="93"/>
                    <a:pt x="44" y="92"/>
                  </a:cubicBezTo>
                  <a:cubicBezTo>
                    <a:pt x="43" y="92"/>
                    <a:pt x="43" y="93"/>
                    <a:pt x="43" y="93"/>
                  </a:cubicBezTo>
                  <a:close/>
                  <a:moveTo>
                    <a:pt x="40" y="94"/>
                  </a:moveTo>
                  <a:cubicBezTo>
                    <a:pt x="41" y="94"/>
                    <a:pt x="41" y="94"/>
                    <a:pt x="41" y="93"/>
                  </a:cubicBezTo>
                  <a:cubicBezTo>
                    <a:pt x="41" y="93"/>
                    <a:pt x="41" y="92"/>
                    <a:pt x="40" y="92"/>
                  </a:cubicBezTo>
                  <a:cubicBezTo>
                    <a:pt x="40" y="92"/>
                    <a:pt x="39" y="93"/>
                    <a:pt x="40" y="93"/>
                  </a:cubicBezTo>
                  <a:cubicBezTo>
                    <a:pt x="40" y="93"/>
                    <a:pt x="39" y="93"/>
                    <a:pt x="39" y="94"/>
                  </a:cubicBezTo>
                  <a:cubicBezTo>
                    <a:pt x="40" y="94"/>
                    <a:pt x="40" y="94"/>
                    <a:pt x="40" y="94"/>
                  </a:cubicBezTo>
                  <a:cubicBezTo>
                    <a:pt x="40" y="94"/>
                    <a:pt x="40" y="94"/>
                    <a:pt x="40" y="94"/>
                  </a:cubicBezTo>
                  <a:close/>
                  <a:moveTo>
                    <a:pt x="47" y="94"/>
                  </a:moveTo>
                  <a:cubicBezTo>
                    <a:pt x="47" y="95"/>
                    <a:pt x="47" y="95"/>
                    <a:pt x="48" y="96"/>
                  </a:cubicBezTo>
                  <a:cubicBezTo>
                    <a:pt x="48" y="95"/>
                    <a:pt x="48" y="94"/>
                    <a:pt x="49" y="94"/>
                  </a:cubicBezTo>
                  <a:cubicBezTo>
                    <a:pt x="49" y="94"/>
                    <a:pt x="49" y="94"/>
                    <a:pt x="49" y="94"/>
                  </a:cubicBezTo>
                  <a:cubicBezTo>
                    <a:pt x="50" y="94"/>
                    <a:pt x="49" y="93"/>
                    <a:pt x="49" y="93"/>
                  </a:cubicBezTo>
                  <a:cubicBezTo>
                    <a:pt x="48" y="93"/>
                    <a:pt x="49" y="92"/>
                    <a:pt x="48" y="92"/>
                  </a:cubicBezTo>
                  <a:cubicBezTo>
                    <a:pt x="48" y="93"/>
                    <a:pt x="47" y="93"/>
                    <a:pt x="47" y="94"/>
                  </a:cubicBezTo>
                  <a:close/>
                  <a:moveTo>
                    <a:pt x="31" y="94"/>
                  </a:moveTo>
                  <a:cubicBezTo>
                    <a:pt x="32" y="94"/>
                    <a:pt x="32" y="93"/>
                    <a:pt x="32" y="93"/>
                  </a:cubicBezTo>
                  <a:cubicBezTo>
                    <a:pt x="32" y="93"/>
                    <a:pt x="32" y="92"/>
                    <a:pt x="31" y="92"/>
                  </a:cubicBezTo>
                  <a:cubicBezTo>
                    <a:pt x="31" y="93"/>
                    <a:pt x="31" y="93"/>
                    <a:pt x="31" y="94"/>
                  </a:cubicBezTo>
                  <a:close/>
                  <a:moveTo>
                    <a:pt x="34" y="94"/>
                  </a:moveTo>
                  <a:cubicBezTo>
                    <a:pt x="34" y="94"/>
                    <a:pt x="35" y="95"/>
                    <a:pt x="36" y="95"/>
                  </a:cubicBezTo>
                  <a:cubicBezTo>
                    <a:pt x="36" y="95"/>
                    <a:pt x="36" y="94"/>
                    <a:pt x="37" y="94"/>
                  </a:cubicBezTo>
                  <a:cubicBezTo>
                    <a:pt x="36" y="93"/>
                    <a:pt x="36" y="92"/>
                    <a:pt x="36" y="92"/>
                  </a:cubicBezTo>
                  <a:cubicBezTo>
                    <a:pt x="35" y="93"/>
                    <a:pt x="35" y="93"/>
                    <a:pt x="34" y="94"/>
                  </a:cubicBezTo>
                  <a:close/>
                  <a:moveTo>
                    <a:pt x="54" y="93"/>
                  </a:moveTo>
                  <a:cubicBezTo>
                    <a:pt x="54" y="94"/>
                    <a:pt x="54" y="94"/>
                    <a:pt x="55" y="95"/>
                  </a:cubicBezTo>
                  <a:cubicBezTo>
                    <a:pt x="55" y="94"/>
                    <a:pt x="55" y="93"/>
                    <a:pt x="55" y="92"/>
                  </a:cubicBezTo>
                  <a:cubicBezTo>
                    <a:pt x="55" y="93"/>
                    <a:pt x="55" y="93"/>
                    <a:pt x="54" y="93"/>
                  </a:cubicBezTo>
                  <a:close/>
                  <a:moveTo>
                    <a:pt x="59" y="94"/>
                  </a:moveTo>
                  <a:cubicBezTo>
                    <a:pt x="60" y="94"/>
                    <a:pt x="60" y="94"/>
                    <a:pt x="60" y="93"/>
                  </a:cubicBezTo>
                  <a:cubicBezTo>
                    <a:pt x="59" y="93"/>
                    <a:pt x="59" y="93"/>
                    <a:pt x="59" y="93"/>
                  </a:cubicBezTo>
                  <a:cubicBezTo>
                    <a:pt x="59" y="93"/>
                    <a:pt x="59" y="94"/>
                    <a:pt x="59" y="94"/>
                  </a:cubicBezTo>
                  <a:close/>
                  <a:moveTo>
                    <a:pt x="52" y="94"/>
                  </a:moveTo>
                  <a:cubicBezTo>
                    <a:pt x="52" y="94"/>
                    <a:pt x="53" y="94"/>
                    <a:pt x="53" y="93"/>
                  </a:cubicBezTo>
                  <a:cubicBezTo>
                    <a:pt x="52" y="93"/>
                    <a:pt x="52" y="93"/>
                    <a:pt x="52" y="93"/>
                  </a:cubicBezTo>
                  <a:cubicBezTo>
                    <a:pt x="52" y="93"/>
                    <a:pt x="52" y="94"/>
                    <a:pt x="52" y="94"/>
                  </a:cubicBezTo>
                  <a:close/>
                  <a:moveTo>
                    <a:pt x="44" y="94"/>
                  </a:moveTo>
                  <a:cubicBezTo>
                    <a:pt x="44" y="94"/>
                    <a:pt x="44" y="95"/>
                    <a:pt x="45" y="95"/>
                  </a:cubicBezTo>
                  <a:cubicBezTo>
                    <a:pt x="45" y="94"/>
                    <a:pt x="44" y="92"/>
                    <a:pt x="44" y="94"/>
                  </a:cubicBezTo>
                  <a:close/>
                  <a:moveTo>
                    <a:pt x="38" y="94"/>
                  </a:moveTo>
                  <a:cubicBezTo>
                    <a:pt x="38" y="94"/>
                    <a:pt x="38" y="94"/>
                    <a:pt x="38" y="94"/>
                  </a:cubicBezTo>
                  <a:cubicBezTo>
                    <a:pt x="38" y="94"/>
                    <a:pt x="38" y="94"/>
                    <a:pt x="38" y="94"/>
                  </a:cubicBezTo>
                  <a:cubicBezTo>
                    <a:pt x="38" y="94"/>
                    <a:pt x="38" y="94"/>
                    <a:pt x="38" y="94"/>
                  </a:cubicBezTo>
                  <a:close/>
                  <a:moveTo>
                    <a:pt x="65" y="96"/>
                  </a:moveTo>
                  <a:cubicBezTo>
                    <a:pt x="65" y="96"/>
                    <a:pt x="65" y="95"/>
                    <a:pt x="66" y="95"/>
                  </a:cubicBezTo>
                  <a:cubicBezTo>
                    <a:pt x="65" y="95"/>
                    <a:pt x="66" y="94"/>
                    <a:pt x="65" y="94"/>
                  </a:cubicBezTo>
                  <a:cubicBezTo>
                    <a:pt x="65" y="94"/>
                    <a:pt x="65" y="94"/>
                    <a:pt x="65" y="96"/>
                  </a:cubicBezTo>
                  <a:close/>
                  <a:moveTo>
                    <a:pt x="57" y="97"/>
                  </a:moveTo>
                  <a:cubicBezTo>
                    <a:pt x="57" y="96"/>
                    <a:pt x="58" y="94"/>
                    <a:pt x="56" y="94"/>
                  </a:cubicBezTo>
                  <a:cubicBezTo>
                    <a:pt x="55" y="95"/>
                    <a:pt x="56" y="97"/>
                    <a:pt x="57" y="97"/>
                  </a:cubicBezTo>
                  <a:close/>
                  <a:moveTo>
                    <a:pt x="68" y="99"/>
                  </a:moveTo>
                  <a:cubicBezTo>
                    <a:pt x="68" y="97"/>
                    <a:pt x="68" y="96"/>
                    <a:pt x="68" y="94"/>
                  </a:cubicBezTo>
                  <a:cubicBezTo>
                    <a:pt x="68" y="94"/>
                    <a:pt x="67" y="94"/>
                    <a:pt x="67" y="94"/>
                  </a:cubicBezTo>
                  <a:cubicBezTo>
                    <a:pt x="67" y="95"/>
                    <a:pt x="67" y="98"/>
                    <a:pt x="68" y="99"/>
                  </a:cubicBezTo>
                  <a:close/>
                  <a:moveTo>
                    <a:pt x="38" y="95"/>
                  </a:moveTo>
                  <a:cubicBezTo>
                    <a:pt x="39" y="95"/>
                    <a:pt x="39" y="96"/>
                    <a:pt x="39" y="96"/>
                  </a:cubicBezTo>
                  <a:cubicBezTo>
                    <a:pt x="40" y="95"/>
                    <a:pt x="39" y="94"/>
                    <a:pt x="39" y="94"/>
                  </a:cubicBezTo>
                  <a:cubicBezTo>
                    <a:pt x="39" y="94"/>
                    <a:pt x="38" y="95"/>
                    <a:pt x="38" y="95"/>
                  </a:cubicBezTo>
                  <a:close/>
                  <a:moveTo>
                    <a:pt x="41" y="96"/>
                  </a:moveTo>
                  <a:cubicBezTo>
                    <a:pt x="42" y="95"/>
                    <a:pt x="43" y="95"/>
                    <a:pt x="42" y="94"/>
                  </a:cubicBezTo>
                  <a:cubicBezTo>
                    <a:pt x="41" y="94"/>
                    <a:pt x="41" y="95"/>
                    <a:pt x="41" y="95"/>
                  </a:cubicBezTo>
                  <a:cubicBezTo>
                    <a:pt x="41" y="96"/>
                    <a:pt x="41" y="96"/>
                    <a:pt x="41" y="96"/>
                  </a:cubicBezTo>
                  <a:cubicBezTo>
                    <a:pt x="41" y="96"/>
                    <a:pt x="41" y="95"/>
                    <a:pt x="41" y="95"/>
                  </a:cubicBezTo>
                  <a:cubicBezTo>
                    <a:pt x="41" y="95"/>
                    <a:pt x="41" y="96"/>
                    <a:pt x="41" y="96"/>
                  </a:cubicBezTo>
                  <a:close/>
                  <a:moveTo>
                    <a:pt x="44" y="95"/>
                  </a:moveTo>
                  <a:cubicBezTo>
                    <a:pt x="44" y="94"/>
                    <a:pt x="44" y="94"/>
                    <a:pt x="43" y="94"/>
                  </a:cubicBezTo>
                  <a:cubicBezTo>
                    <a:pt x="43" y="94"/>
                    <a:pt x="43" y="95"/>
                    <a:pt x="44" y="95"/>
                  </a:cubicBezTo>
                  <a:close/>
                  <a:moveTo>
                    <a:pt x="59" y="96"/>
                  </a:moveTo>
                  <a:cubicBezTo>
                    <a:pt x="60" y="96"/>
                    <a:pt x="60" y="97"/>
                    <a:pt x="60" y="98"/>
                  </a:cubicBezTo>
                  <a:cubicBezTo>
                    <a:pt x="61" y="97"/>
                    <a:pt x="61" y="96"/>
                    <a:pt x="60" y="96"/>
                  </a:cubicBezTo>
                  <a:cubicBezTo>
                    <a:pt x="60" y="96"/>
                    <a:pt x="60" y="96"/>
                    <a:pt x="60" y="96"/>
                  </a:cubicBezTo>
                  <a:cubicBezTo>
                    <a:pt x="60" y="95"/>
                    <a:pt x="61" y="95"/>
                    <a:pt x="61" y="95"/>
                  </a:cubicBezTo>
                  <a:cubicBezTo>
                    <a:pt x="60" y="95"/>
                    <a:pt x="61" y="94"/>
                    <a:pt x="60" y="94"/>
                  </a:cubicBezTo>
                  <a:cubicBezTo>
                    <a:pt x="60" y="95"/>
                    <a:pt x="59" y="95"/>
                    <a:pt x="59" y="96"/>
                  </a:cubicBezTo>
                  <a:close/>
                  <a:moveTo>
                    <a:pt x="15" y="99"/>
                  </a:moveTo>
                  <a:cubicBezTo>
                    <a:pt x="16" y="97"/>
                    <a:pt x="17" y="96"/>
                    <a:pt x="17" y="94"/>
                  </a:cubicBezTo>
                  <a:cubicBezTo>
                    <a:pt x="16" y="96"/>
                    <a:pt x="15" y="97"/>
                    <a:pt x="15" y="99"/>
                  </a:cubicBezTo>
                  <a:close/>
                  <a:moveTo>
                    <a:pt x="36" y="96"/>
                  </a:moveTo>
                  <a:cubicBezTo>
                    <a:pt x="36" y="96"/>
                    <a:pt x="37" y="96"/>
                    <a:pt x="37" y="95"/>
                  </a:cubicBezTo>
                  <a:cubicBezTo>
                    <a:pt x="37" y="95"/>
                    <a:pt x="37" y="95"/>
                    <a:pt x="37" y="95"/>
                  </a:cubicBezTo>
                  <a:cubicBezTo>
                    <a:pt x="37" y="95"/>
                    <a:pt x="36" y="96"/>
                    <a:pt x="36" y="96"/>
                  </a:cubicBezTo>
                  <a:close/>
                  <a:moveTo>
                    <a:pt x="41" y="96"/>
                  </a:moveTo>
                  <a:cubicBezTo>
                    <a:pt x="42" y="97"/>
                    <a:pt x="42" y="97"/>
                    <a:pt x="43" y="98"/>
                  </a:cubicBezTo>
                  <a:cubicBezTo>
                    <a:pt x="43" y="97"/>
                    <a:pt x="43" y="97"/>
                    <a:pt x="44" y="96"/>
                  </a:cubicBezTo>
                  <a:cubicBezTo>
                    <a:pt x="43" y="96"/>
                    <a:pt x="43" y="95"/>
                    <a:pt x="42" y="95"/>
                  </a:cubicBezTo>
                  <a:cubicBezTo>
                    <a:pt x="42" y="96"/>
                    <a:pt x="41" y="96"/>
                    <a:pt x="41" y="96"/>
                  </a:cubicBezTo>
                  <a:cubicBezTo>
                    <a:pt x="41" y="96"/>
                    <a:pt x="41" y="96"/>
                    <a:pt x="41" y="96"/>
                  </a:cubicBezTo>
                  <a:close/>
                  <a:moveTo>
                    <a:pt x="52" y="95"/>
                  </a:moveTo>
                  <a:cubicBezTo>
                    <a:pt x="52" y="96"/>
                    <a:pt x="52" y="96"/>
                    <a:pt x="52" y="96"/>
                  </a:cubicBezTo>
                  <a:cubicBezTo>
                    <a:pt x="53" y="96"/>
                    <a:pt x="52" y="96"/>
                    <a:pt x="53" y="96"/>
                  </a:cubicBezTo>
                  <a:cubicBezTo>
                    <a:pt x="53" y="96"/>
                    <a:pt x="53" y="95"/>
                    <a:pt x="53" y="95"/>
                  </a:cubicBezTo>
                  <a:cubicBezTo>
                    <a:pt x="53" y="95"/>
                    <a:pt x="52" y="95"/>
                    <a:pt x="52" y="95"/>
                  </a:cubicBezTo>
                  <a:close/>
                  <a:moveTo>
                    <a:pt x="37" y="98"/>
                  </a:moveTo>
                  <a:cubicBezTo>
                    <a:pt x="38" y="98"/>
                    <a:pt x="38" y="97"/>
                    <a:pt x="38" y="97"/>
                  </a:cubicBezTo>
                  <a:cubicBezTo>
                    <a:pt x="38" y="96"/>
                    <a:pt x="38" y="96"/>
                    <a:pt x="38" y="96"/>
                  </a:cubicBezTo>
                  <a:cubicBezTo>
                    <a:pt x="37" y="96"/>
                    <a:pt x="37" y="97"/>
                    <a:pt x="37" y="98"/>
                  </a:cubicBezTo>
                  <a:close/>
                  <a:moveTo>
                    <a:pt x="47" y="97"/>
                  </a:moveTo>
                  <a:cubicBezTo>
                    <a:pt x="47" y="96"/>
                    <a:pt x="47" y="96"/>
                    <a:pt x="46" y="96"/>
                  </a:cubicBezTo>
                  <a:cubicBezTo>
                    <a:pt x="47" y="96"/>
                    <a:pt x="47" y="97"/>
                    <a:pt x="47" y="97"/>
                  </a:cubicBezTo>
                  <a:close/>
                  <a:moveTo>
                    <a:pt x="39" y="97"/>
                  </a:moveTo>
                  <a:cubicBezTo>
                    <a:pt x="39" y="97"/>
                    <a:pt x="40" y="97"/>
                    <a:pt x="40" y="98"/>
                  </a:cubicBezTo>
                  <a:cubicBezTo>
                    <a:pt x="40" y="97"/>
                    <a:pt x="41" y="97"/>
                    <a:pt x="41" y="96"/>
                  </a:cubicBezTo>
                  <a:cubicBezTo>
                    <a:pt x="40" y="96"/>
                    <a:pt x="40" y="96"/>
                    <a:pt x="40" y="96"/>
                  </a:cubicBezTo>
                  <a:cubicBezTo>
                    <a:pt x="40" y="96"/>
                    <a:pt x="40" y="97"/>
                    <a:pt x="39" y="97"/>
                  </a:cubicBezTo>
                  <a:close/>
                  <a:moveTo>
                    <a:pt x="31" y="96"/>
                  </a:moveTo>
                  <a:cubicBezTo>
                    <a:pt x="31" y="97"/>
                    <a:pt x="32" y="97"/>
                    <a:pt x="32" y="97"/>
                  </a:cubicBezTo>
                  <a:cubicBezTo>
                    <a:pt x="32" y="97"/>
                    <a:pt x="32" y="97"/>
                    <a:pt x="32" y="98"/>
                  </a:cubicBezTo>
                  <a:cubicBezTo>
                    <a:pt x="32" y="98"/>
                    <a:pt x="32" y="99"/>
                    <a:pt x="32" y="100"/>
                  </a:cubicBezTo>
                  <a:cubicBezTo>
                    <a:pt x="33" y="99"/>
                    <a:pt x="32" y="98"/>
                    <a:pt x="33" y="96"/>
                  </a:cubicBezTo>
                  <a:cubicBezTo>
                    <a:pt x="32" y="96"/>
                    <a:pt x="32" y="97"/>
                    <a:pt x="31" y="96"/>
                  </a:cubicBezTo>
                  <a:close/>
                  <a:moveTo>
                    <a:pt x="54" y="98"/>
                  </a:moveTo>
                  <a:cubicBezTo>
                    <a:pt x="55" y="99"/>
                    <a:pt x="54" y="100"/>
                    <a:pt x="55" y="100"/>
                  </a:cubicBezTo>
                  <a:cubicBezTo>
                    <a:pt x="55" y="99"/>
                    <a:pt x="55" y="97"/>
                    <a:pt x="55" y="96"/>
                  </a:cubicBezTo>
                  <a:cubicBezTo>
                    <a:pt x="54" y="97"/>
                    <a:pt x="54" y="98"/>
                    <a:pt x="54" y="98"/>
                  </a:cubicBezTo>
                  <a:close/>
                  <a:moveTo>
                    <a:pt x="46" y="98"/>
                  </a:moveTo>
                  <a:cubicBezTo>
                    <a:pt x="46" y="98"/>
                    <a:pt x="46" y="98"/>
                    <a:pt x="47" y="97"/>
                  </a:cubicBezTo>
                  <a:cubicBezTo>
                    <a:pt x="46" y="97"/>
                    <a:pt x="46" y="96"/>
                    <a:pt x="46" y="96"/>
                  </a:cubicBezTo>
                  <a:cubicBezTo>
                    <a:pt x="46" y="97"/>
                    <a:pt x="46" y="97"/>
                    <a:pt x="46" y="98"/>
                  </a:cubicBezTo>
                  <a:close/>
                  <a:moveTo>
                    <a:pt x="58" y="100"/>
                  </a:moveTo>
                  <a:cubicBezTo>
                    <a:pt x="58" y="99"/>
                    <a:pt x="58" y="98"/>
                    <a:pt x="58" y="97"/>
                  </a:cubicBezTo>
                  <a:cubicBezTo>
                    <a:pt x="58" y="98"/>
                    <a:pt x="58" y="99"/>
                    <a:pt x="58" y="100"/>
                  </a:cubicBezTo>
                  <a:close/>
                  <a:moveTo>
                    <a:pt x="65" y="102"/>
                  </a:moveTo>
                  <a:cubicBezTo>
                    <a:pt x="65" y="100"/>
                    <a:pt x="66" y="98"/>
                    <a:pt x="65" y="97"/>
                  </a:cubicBezTo>
                  <a:cubicBezTo>
                    <a:pt x="64" y="98"/>
                    <a:pt x="65" y="100"/>
                    <a:pt x="65" y="102"/>
                  </a:cubicBezTo>
                  <a:close/>
                  <a:moveTo>
                    <a:pt x="40" y="98"/>
                  </a:moveTo>
                  <a:cubicBezTo>
                    <a:pt x="41" y="99"/>
                    <a:pt x="41" y="99"/>
                    <a:pt x="41" y="100"/>
                  </a:cubicBezTo>
                  <a:cubicBezTo>
                    <a:pt x="42" y="100"/>
                    <a:pt x="42" y="99"/>
                    <a:pt x="42" y="99"/>
                  </a:cubicBezTo>
                  <a:cubicBezTo>
                    <a:pt x="41" y="98"/>
                    <a:pt x="41" y="96"/>
                    <a:pt x="40" y="98"/>
                  </a:cubicBezTo>
                  <a:close/>
                  <a:moveTo>
                    <a:pt x="43" y="99"/>
                  </a:moveTo>
                  <a:cubicBezTo>
                    <a:pt x="44" y="99"/>
                    <a:pt x="44" y="100"/>
                    <a:pt x="44" y="100"/>
                  </a:cubicBezTo>
                  <a:cubicBezTo>
                    <a:pt x="45" y="100"/>
                    <a:pt x="45" y="98"/>
                    <a:pt x="44" y="97"/>
                  </a:cubicBezTo>
                  <a:cubicBezTo>
                    <a:pt x="44" y="98"/>
                    <a:pt x="43" y="98"/>
                    <a:pt x="43" y="99"/>
                  </a:cubicBezTo>
                  <a:close/>
                  <a:moveTo>
                    <a:pt x="47" y="98"/>
                  </a:moveTo>
                  <a:cubicBezTo>
                    <a:pt x="48" y="98"/>
                    <a:pt x="48" y="97"/>
                    <a:pt x="47" y="97"/>
                  </a:cubicBezTo>
                  <a:cubicBezTo>
                    <a:pt x="47" y="98"/>
                    <a:pt x="47" y="98"/>
                    <a:pt x="47" y="98"/>
                  </a:cubicBezTo>
                  <a:close/>
                  <a:moveTo>
                    <a:pt x="38" y="99"/>
                  </a:moveTo>
                  <a:cubicBezTo>
                    <a:pt x="38" y="99"/>
                    <a:pt x="38" y="99"/>
                    <a:pt x="38" y="99"/>
                  </a:cubicBezTo>
                  <a:cubicBezTo>
                    <a:pt x="39" y="99"/>
                    <a:pt x="40" y="98"/>
                    <a:pt x="39" y="98"/>
                  </a:cubicBezTo>
                  <a:cubicBezTo>
                    <a:pt x="38" y="98"/>
                    <a:pt x="38" y="98"/>
                    <a:pt x="38" y="99"/>
                  </a:cubicBezTo>
                  <a:close/>
                  <a:moveTo>
                    <a:pt x="48" y="100"/>
                  </a:moveTo>
                  <a:cubicBezTo>
                    <a:pt x="48" y="99"/>
                    <a:pt x="47" y="98"/>
                    <a:pt x="47" y="98"/>
                  </a:cubicBezTo>
                  <a:cubicBezTo>
                    <a:pt x="46" y="98"/>
                    <a:pt x="47" y="100"/>
                    <a:pt x="48" y="100"/>
                  </a:cubicBezTo>
                  <a:close/>
                  <a:moveTo>
                    <a:pt x="36" y="100"/>
                  </a:moveTo>
                  <a:cubicBezTo>
                    <a:pt x="36" y="99"/>
                    <a:pt x="36" y="99"/>
                    <a:pt x="35" y="99"/>
                  </a:cubicBezTo>
                  <a:cubicBezTo>
                    <a:pt x="35" y="99"/>
                    <a:pt x="35" y="100"/>
                    <a:pt x="36" y="100"/>
                  </a:cubicBezTo>
                  <a:close/>
                  <a:moveTo>
                    <a:pt x="39" y="100"/>
                  </a:moveTo>
                  <a:cubicBezTo>
                    <a:pt x="39" y="100"/>
                    <a:pt x="39" y="101"/>
                    <a:pt x="40" y="101"/>
                  </a:cubicBezTo>
                  <a:cubicBezTo>
                    <a:pt x="40" y="101"/>
                    <a:pt x="40" y="101"/>
                    <a:pt x="41" y="100"/>
                  </a:cubicBezTo>
                  <a:cubicBezTo>
                    <a:pt x="40" y="100"/>
                    <a:pt x="40" y="99"/>
                    <a:pt x="40" y="99"/>
                  </a:cubicBezTo>
                  <a:cubicBezTo>
                    <a:pt x="39" y="99"/>
                    <a:pt x="39" y="100"/>
                    <a:pt x="39" y="100"/>
                  </a:cubicBezTo>
                  <a:close/>
                  <a:moveTo>
                    <a:pt x="52" y="103"/>
                  </a:moveTo>
                  <a:cubicBezTo>
                    <a:pt x="53" y="102"/>
                    <a:pt x="53" y="100"/>
                    <a:pt x="52" y="99"/>
                  </a:cubicBezTo>
                  <a:cubicBezTo>
                    <a:pt x="52" y="100"/>
                    <a:pt x="52" y="102"/>
                    <a:pt x="52" y="103"/>
                  </a:cubicBezTo>
                  <a:close/>
                  <a:moveTo>
                    <a:pt x="56" y="103"/>
                  </a:moveTo>
                  <a:cubicBezTo>
                    <a:pt x="57" y="102"/>
                    <a:pt x="57" y="100"/>
                    <a:pt x="57" y="99"/>
                  </a:cubicBezTo>
                  <a:cubicBezTo>
                    <a:pt x="56" y="100"/>
                    <a:pt x="55" y="102"/>
                    <a:pt x="56" y="103"/>
                  </a:cubicBezTo>
                  <a:close/>
                  <a:moveTo>
                    <a:pt x="59" y="100"/>
                  </a:moveTo>
                  <a:cubicBezTo>
                    <a:pt x="59" y="100"/>
                    <a:pt x="60" y="100"/>
                    <a:pt x="59" y="100"/>
                  </a:cubicBezTo>
                  <a:cubicBezTo>
                    <a:pt x="59" y="101"/>
                    <a:pt x="59" y="101"/>
                    <a:pt x="60" y="101"/>
                  </a:cubicBezTo>
                  <a:cubicBezTo>
                    <a:pt x="59" y="101"/>
                    <a:pt x="60" y="102"/>
                    <a:pt x="60" y="102"/>
                  </a:cubicBezTo>
                  <a:cubicBezTo>
                    <a:pt x="61" y="102"/>
                    <a:pt x="60" y="101"/>
                    <a:pt x="60" y="100"/>
                  </a:cubicBezTo>
                  <a:cubicBezTo>
                    <a:pt x="60" y="101"/>
                    <a:pt x="60" y="101"/>
                    <a:pt x="60" y="101"/>
                  </a:cubicBezTo>
                  <a:cubicBezTo>
                    <a:pt x="60" y="100"/>
                    <a:pt x="61" y="100"/>
                    <a:pt x="60" y="99"/>
                  </a:cubicBezTo>
                  <a:cubicBezTo>
                    <a:pt x="60" y="100"/>
                    <a:pt x="60" y="99"/>
                    <a:pt x="59" y="100"/>
                  </a:cubicBezTo>
                  <a:close/>
                  <a:moveTo>
                    <a:pt x="13" y="101"/>
                  </a:moveTo>
                  <a:cubicBezTo>
                    <a:pt x="13" y="100"/>
                    <a:pt x="14" y="100"/>
                    <a:pt x="13" y="100"/>
                  </a:cubicBezTo>
                  <a:cubicBezTo>
                    <a:pt x="13" y="100"/>
                    <a:pt x="13" y="101"/>
                    <a:pt x="13" y="101"/>
                  </a:cubicBezTo>
                  <a:close/>
                  <a:moveTo>
                    <a:pt x="42" y="101"/>
                  </a:moveTo>
                  <a:cubicBezTo>
                    <a:pt x="42" y="101"/>
                    <a:pt x="42" y="102"/>
                    <a:pt x="43" y="102"/>
                  </a:cubicBezTo>
                  <a:cubicBezTo>
                    <a:pt x="43" y="102"/>
                    <a:pt x="43" y="102"/>
                    <a:pt x="43" y="101"/>
                  </a:cubicBezTo>
                  <a:cubicBezTo>
                    <a:pt x="43" y="101"/>
                    <a:pt x="43" y="100"/>
                    <a:pt x="42" y="100"/>
                  </a:cubicBezTo>
                  <a:cubicBezTo>
                    <a:pt x="42" y="100"/>
                    <a:pt x="42" y="100"/>
                    <a:pt x="42" y="101"/>
                  </a:cubicBezTo>
                  <a:close/>
                  <a:moveTo>
                    <a:pt x="34" y="102"/>
                  </a:moveTo>
                  <a:cubicBezTo>
                    <a:pt x="34" y="102"/>
                    <a:pt x="35" y="101"/>
                    <a:pt x="35" y="101"/>
                  </a:cubicBezTo>
                  <a:cubicBezTo>
                    <a:pt x="35" y="99"/>
                    <a:pt x="33" y="101"/>
                    <a:pt x="34" y="102"/>
                  </a:cubicBezTo>
                  <a:close/>
                  <a:moveTo>
                    <a:pt x="46" y="102"/>
                  </a:moveTo>
                  <a:cubicBezTo>
                    <a:pt x="46" y="101"/>
                    <a:pt x="47" y="101"/>
                    <a:pt x="47" y="101"/>
                  </a:cubicBezTo>
                  <a:cubicBezTo>
                    <a:pt x="46" y="100"/>
                    <a:pt x="46" y="100"/>
                    <a:pt x="46" y="100"/>
                  </a:cubicBezTo>
                  <a:cubicBezTo>
                    <a:pt x="46" y="101"/>
                    <a:pt x="46" y="101"/>
                    <a:pt x="46" y="102"/>
                  </a:cubicBezTo>
                  <a:close/>
                  <a:moveTo>
                    <a:pt x="37" y="102"/>
                  </a:moveTo>
                  <a:cubicBezTo>
                    <a:pt x="37" y="101"/>
                    <a:pt x="37" y="100"/>
                    <a:pt x="36" y="100"/>
                  </a:cubicBezTo>
                  <a:cubicBezTo>
                    <a:pt x="36" y="100"/>
                    <a:pt x="36" y="101"/>
                    <a:pt x="37" y="102"/>
                  </a:cubicBezTo>
                  <a:close/>
                  <a:moveTo>
                    <a:pt x="39" y="103"/>
                  </a:moveTo>
                  <a:cubicBezTo>
                    <a:pt x="39" y="102"/>
                    <a:pt x="38" y="101"/>
                    <a:pt x="38" y="101"/>
                  </a:cubicBezTo>
                  <a:cubicBezTo>
                    <a:pt x="38" y="101"/>
                    <a:pt x="38" y="101"/>
                    <a:pt x="38" y="101"/>
                  </a:cubicBezTo>
                  <a:cubicBezTo>
                    <a:pt x="38" y="101"/>
                    <a:pt x="38" y="102"/>
                    <a:pt x="39" y="103"/>
                  </a:cubicBezTo>
                  <a:close/>
                  <a:moveTo>
                    <a:pt x="45" y="101"/>
                  </a:moveTo>
                  <a:cubicBezTo>
                    <a:pt x="45" y="102"/>
                    <a:pt x="45" y="102"/>
                    <a:pt x="45" y="102"/>
                  </a:cubicBezTo>
                  <a:cubicBezTo>
                    <a:pt x="45" y="102"/>
                    <a:pt x="45" y="101"/>
                    <a:pt x="45" y="101"/>
                  </a:cubicBezTo>
                  <a:cubicBezTo>
                    <a:pt x="45" y="101"/>
                    <a:pt x="44" y="101"/>
                    <a:pt x="45" y="101"/>
                  </a:cubicBezTo>
                  <a:close/>
                  <a:moveTo>
                    <a:pt x="62" y="104"/>
                  </a:moveTo>
                  <a:cubicBezTo>
                    <a:pt x="62" y="103"/>
                    <a:pt x="63" y="102"/>
                    <a:pt x="62" y="101"/>
                  </a:cubicBezTo>
                  <a:cubicBezTo>
                    <a:pt x="62" y="102"/>
                    <a:pt x="62" y="103"/>
                    <a:pt x="62" y="104"/>
                  </a:cubicBezTo>
                  <a:close/>
                  <a:moveTo>
                    <a:pt x="66" y="108"/>
                  </a:moveTo>
                  <a:cubicBezTo>
                    <a:pt x="66" y="106"/>
                    <a:pt x="68" y="103"/>
                    <a:pt x="66" y="101"/>
                  </a:cubicBezTo>
                  <a:cubicBezTo>
                    <a:pt x="67" y="104"/>
                    <a:pt x="66" y="106"/>
                    <a:pt x="66" y="108"/>
                  </a:cubicBezTo>
                  <a:close/>
                  <a:moveTo>
                    <a:pt x="40" y="103"/>
                  </a:moveTo>
                  <a:cubicBezTo>
                    <a:pt x="41" y="103"/>
                    <a:pt x="41" y="104"/>
                    <a:pt x="41" y="104"/>
                  </a:cubicBezTo>
                  <a:cubicBezTo>
                    <a:pt x="42" y="103"/>
                    <a:pt x="42" y="103"/>
                    <a:pt x="42" y="103"/>
                  </a:cubicBezTo>
                  <a:cubicBezTo>
                    <a:pt x="42" y="102"/>
                    <a:pt x="42" y="102"/>
                    <a:pt x="41" y="101"/>
                  </a:cubicBezTo>
                  <a:cubicBezTo>
                    <a:pt x="41" y="102"/>
                    <a:pt x="40" y="102"/>
                    <a:pt x="40" y="103"/>
                  </a:cubicBezTo>
                  <a:close/>
                  <a:moveTo>
                    <a:pt x="35" y="104"/>
                  </a:moveTo>
                  <a:cubicBezTo>
                    <a:pt x="35" y="103"/>
                    <a:pt x="36" y="103"/>
                    <a:pt x="36" y="102"/>
                  </a:cubicBezTo>
                  <a:cubicBezTo>
                    <a:pt x="36" y="102"/>
                    <a:pt x="36" y="102"/>
                    <a:pt x="35" y="101"/>
                  </a:cubicBezTo>
                  <a:cubicBezTo>
                    <a:pt x="35" y="102"/>
                    <a:pt x="34" y="103"/>
                    <a:pt x="35" y="104"/>
                  </a:cubicBezTo>
                  <a:close/>
                  <a:moveTo>
                    <a:pt x="32" y="104"/>
                  </a:moveTo>
                  <a:cubicBezTo>
                    <a:pt x="33" y="103"/>
                    <a:pt x="32" y="102"/>
                    <a:pt x="33" y="102"/>
                  </a:cubicBezTo>
                  <a:cubicBezTo>
                    <a:pt x="32" y="102"/>
                    <a:pt x="32" y="102"/>
                    <a:pt x="32" y="102"/>
                  </a:cubicBezTo>
                  <a:cubicBezTo>
                    <a:pt x="32" y="102"/>
                    <a:pt x="32" y="103"/>
                    <a:pt x="32" y="104"/>
                  </a:cubicBezTo>
                  <a:close/>
                  <a:moveTo>
                    <a:pt x="47" y="105"/>
                  </a:moveTo>
                  <a:cubicBezTo>
                    <a:pt x="48" y="104"/>
                    <a:pt x="48" y="102"/>
                    <a:pt x="47" y="102"/>
                  </a:cubicBezTo>
                  <a:cubicBezTo>
                    <a:pt x="46" y="102"/>
                    <a:pt x="45" y="104"/>
                    <a:pt x="47" y="105"/>
                  </a:cubicBezTo>
                  <a:close/>
                  <a:moveTo>
                    <a:pt x="38" y="104"/>
                  </a:moveTo>
                  <a:cubicBezTo>
                    <a:pt x="39" y="103"/>
                    <a:pt x="38" y="102"/>
                    <a:pt x="37" y="102"/>
                  </a:cubicBezTo>
                  <a:cubicBezTo>
                    <a:pt x="37" y="102"/>
                    <a:pt x="38" y="103"/>
                    <a:pt x="38" y="104"/>
                  </a:cubicBezTo>
                  <a:close/>
                  <a:moveTo>
                    <a:pt x="58" y="103"/>
                  </a:moveTo>
                  <a:cubicBezTo>
                    <a:pt x="58" y="102"/>
                    <a:pt x="59" y="102"/>
                    <a:pt x="58" y="102"/>
                  </a:cubicBezTo>
                  <a:cubicBezTo>
                    <a:pt x="58" y="102"/>
                    <a:pt x="58" y="102"/>
                    <a:pt x="58" y="103"/>
                  </a:cubicBezTo>
                  <a:close/>
                  <a:moveTo>
                    <a:pt x="51" y="103"/>
                  </a:moveTo>
                  <a:cubicBezTo>
                    <a:pt x="51" y="102"/>
                    <a:pt x="51" y="102"/>
                    <a:pt x="50" y="102"/>
                  </a:cubicBezTo>
                  <a:cubicBezTo>
                    <a:pt x="50" y="102"/>
                    <a:pt x="50" y="103"/>
                    <a:pt x="51" y="103"/>
                  </a:cubicBezTo>
                  <a:close/>
                  <a:moveTo>
                    <a:pt x="43" y="103"/>
                  </a:moveTo>
                  <a:cubicBezTo>
                    <a:pt x="44" y="103"/>
                    <a:pt x="44" y="104"/>
                    <a:pt x="44" y="104"/>
                  </a:cubicBezTo>
                  <a:cubicBezTo>
                    <a:pt x="44" y="104"/>
                    <a:pt x="45" y="104"/>
                    <a:pt x="45" y="103"/>
                  </a:cubicBezTo>
                  <a:cubicBezTo>
                    <a:pt x="44" y="102"/>
                    <a:pt x="44" y="103"/>
                    <a:pt x="44" y="102"/>
                  </a:cubicBezTo>
                  <a:cubicBezTo>
                    <a:pt x="44" y="103"/>
                    <a:pt x="43" y="103"/>
                    <a:pt x="43" y="103"/>
                  </a:cubicBezTo>
                  <a:close/>
                  <a:moveTo>
                    <a:pt x="54" y="106"/>
                  </a:moveTo>
                  <a:cubicBezTo>
                    <a:pt x="55" y="105"/>
                    <a:pt x="56" y="103"/>
                    <a:pt x="54" y="102"/>
                  </a:cubicBezTo>
                  <a:cubicBezTo>
                    <a:pt x="54" y="103"/>
                    <a:pt x="53" y="105"/>
                    <a:pt x="54" y="106"/>
                  </a:cubicBezTo>
                  <a:close/>
                  <a:moveTo>
                    <a:pt x="58" y="103"/>
                  </a:moveTo>
                  <a:cubicBezTo>
                    <a:pt x="58" y="104"/>
                    <a:pt x="58" y="104"/>
                    <a:pt x="58" y="105"/>
                  </a:cubicBezTo>
                  <a:cubicBezTo>
                    <a:pt x="59" y="105"/>
                    <a:pt x="59" y="103"/>
                    <a:pt x="58" y="103"/>
                  </a:cubicBezTo>
                  <a:cubicBezTo>
                    <a:pt x="58" y="103"/>
                    <a:pt x="58" y="103"/>
                    <a:pt x="58" y="103"/>
                  </a:cubicBezTo>
                  <a:close/>
                  <a:moveTo>
                    <a:pt x="10" y="114"/>
                  </a:moveTo>
                  <a:cubicBezTo>
                    <a:pt x="10" y="112"/>
                    <a:pt x="10" y="110"/>
                    <a:pt x="11" y="108"/>
                  </a:cubicBezTo>
                  <a:cubicBezTo>
                    <a:pt x="11" y="106"/>
                    <a:pt x="12" y="104"/>
                    <a:pt x="12" y="103"/>
                  </a:cubicBezTo>
                  <a:cubicBezTo>
                    <a:pt x="11" y="106"/>
                    <a:pt x="9" y="111"/>
                    <a:pt x="10" y="114"/>
                  </a:cubicBezTo>
                  <a:close/>
                  <a:moveTo>
                    <a:pt x="35" y="104"/>
                  </a:moveTo>
                  <a:cubicBezTo>
                    <a:pt x="35" y="105"/>
                    <a:pt x="36" y="106"/>
                    <a:pt x="36" y="106"/>
                  </a:cubicBezTo>
                  <a:cubicBezTo>
                    <a:pt x="37" y="106"/>
                    <a:pt x="37" y="105"/>
                    <a:pt x="37" y="104"/>
                  </a:cubicBezTo>
                  <a:cubicBezTo>
                    <a:pt x="37" y="104"/>
                    <a:pt x="37" y="103"/>
                    <a:pt x="36" y="103"/>
                  </a:cubicBezTo>
                  <a:cubicBezTo>
                    <a:pt x="36" y="103"/>
                    <a:pt x="35" y="104"/>
                    <a:pt x="35" y="104"/>
                  </a:cubicBezTo>
                  <a:close/>
                  <a:moveTo>
                    <a:pt x="39" y="104"/>
                  </a:moveTo>
                  <a:cubicBezTo>
                    <a:pt x="40" y="104"/>
                    <a:pt x="40" y="105"/>
                    <a:pt x="40" y="105"/>
                  </a:cubicBezTo>
                  <a:cubicBezTo>
                    <a:pt x="40" y="105"/>
                    <a:pt x="41" y="105"/>
                    <a:pt x="41" y="105"/>
                  </a:cubicBezTo>
                  <a:cubicBezTo>
                    <a:pt x="40" y="104"/>
                    <a:pt x="40" y="103"/>
                    <a:pt x="40" y="103"/>
                  </a:cubicBezTo>
                  <a:cubicBezTo>
                    <a:pt x="40" y="103"/>
                    <a:pt x="40" y="104"/>
                    <a:pt x="39" y="104"/>
                  </a:cubicBezTo>
                  <a:close/>
                  <a:moveTo>
                    <a:pt x="34" y="105"/>
                  </a:moveTo>
                  <a:cubicBezTo>
                    <a:pt x="34" y="105"/>
                    <a:pt x="34" y="105"/>
                    <a:pt x="34" y="105"/>
                  </a:cubicBezTo>
                  <a:cubicBezTo>
                    <a:pt x="34" y="104"/>
                    <a:pt x="34" y="103"/>
                    <a:pt x="34" y="104"/>
                  </a:cubicBezTo>
                  <a:cubicBezTo>
                    <a:pt x="34" y="104"/>
                    <a:pt x="33" y="105"/>
                    <a:pt x="34" y="105"/>
                  </a:cubicBezTo>
                  <a:close/>
                  <a:moveTo>
                    <a:pt x="51" y="105"/>
                  </a:moveTo>
                  <a:cubicBezTo>
                    <a:pt x="51" y="104"/>
                    <a:pt x="51" y="104"/>
                    <a:pt x="50" y="103"/>
                  </a:cubicBezTo>
                  <a:cubicBezTo>
                    <a:pt x="50" y="104"/>
                    <a:pt x="50" y="105"/>
                    <a:pt x="51" y="105"/>
                  </a:cubicBezTo>
                  <a:close/>
                  <a:moveTo>
                    <a:pt x="43" y="104"/>
                  </a:moveTo>
                  <a:cubicBezTo>
                    <a:pt x="42" y="104"/>
                    <a:pt x="42" y="105"/>
                    <a:pt x="42" y="105"/>
                  </a:cubicBezTo>
                  <a:cubicBezTo>
                    <a:pt x="42" y="105"/>
                    <a:pt x="42" y="105"/>
                    <a:pt x="42" y="105"/>
                  </a:cubicBezTo>
                  <a:cubicBezTo>
                    <a:pt x="42" y="105"/>
                    <a:pt x="43" y="105"/>
                    <a:pt x="43" y="106"/>
                  </a:cubicBezTo>
                  <a:cubicBezTo>
                    <a:pt x="43" y="106"/>
                    <a:pt x="43" y="105"/>
                    <a:pt x="43" y="105"/>
                  </a:cubicBezTo>
                  <a:cubicBezTo>
                    <a:pt x="43" y="105"/>
                    <a:pt x="43" y="105"/>
                    <a:pt x="43" y="104"/>
                  </a:cubicBezTo>
                  <a:cubicBezTo>
                    <a:pt x="43" y="104"/>
                    <a:pt x="43" y="105"/>
                    <a:pt x="43" y="104"/>
                  </a:cubicBezTo>
                  <a:cubicBezTo>
                    <a:pt x="43" y="104"/>
                    <a:pt x="43" y="104"/>
                    <a:pt x="43" y="104"/>
                  </a:cubicBezTo>
                  <a:close/>
                  <a:moveTo>
                    <a:pt x="49" y="107"/>
                  </a:moveTo>
                  <a:cubicBezTo>
                    <a:pt x="49" y="107"/>
                    <a:pt x="50" y="104"/>
                    <a:pt x="49" y="104"/>
                  </a:cubicBezTo>
                  <a:cubicBezTo>
                    <a:pt x="48" y="105"/>
                    <a:pt x="49" y="106"/>
                    <a:pt x="49" y="107"/>
                  </a:cubicBezTo>
                  <a:close/>
                  <a:moveTo>
                    <a:pt x="45" y="105"/>
                  </a:moveTo>
                  <a:cubicBezTo>
                    <a:pt x="45" y="105"/>
                    <a:pt x="45" y="106"/>
                    <a:pt x="45" y="106"/>
                  </a:cubicBezTo>
                  <a:cubicBezTo>
                    <a:pt x="45" y="105"/>
                    <a:pt x="46" y="105"/>
                    <a:pt x="45" y="104"/>
                  </a:cubicBezTo>
                  <a:cubicBezTo>
                    <a:pt x="45" y="105"/>
                    <a:pt x="45" y="105"/>
                    <a:pt x="45" y="105"/>
                  </a:cubicBezTo>
                  <a:close/>
                  <a:moveTo>
                    <a:pt x="31" y="105"/>
                  </a:moveTo>
                  <a:cubicBezTo>
                    <a:pt x="31" y="106"/>
                    <a:pt x="32" y="105"/>
                    <a:pt x="31" y="104"/>
                  </a:cubicBezTo>
                  <a:cubicBezTo>
                    <a:pt x="31" y="105"/>
                    <a:pt x="31" y="105"/>
                    <a:pt x="31" y="105"/>
                  </a:cubicBezTo>
                  <a:close/>
                  <a:moveTo>
                    <a:pt x="38" y="105"/>
                  </a:moveTo>
                  <a:cubicBezTo>
                    <a:pt x="39" y="105"/>
                    <a:pt x="39" y="106"/>
                    <a:pt x="39" y="106"/>
                  </a:cubicBezTo>
                  <a:cubicBezTo>
                    <a:pt x="39" y="106"/>
                    <a:pt x="39" y="106"/>
                    <a:pt x="40" y="106"/>
                  </a:cubicBezTo>
                  <a:cubicBezTo>
                    <a:pt x="39" y="105"/>
                    <a:pt x="39" y="105"/>
                    <a:pt x="39" y="104"/>
                  </a:cubicBezTo>
                  <a:cubicBezTo>
                    <a:pt x="39" y="105"/>
                    <a:pt x="38" y="105"/>
                    <a:pt x="38" y="105"/>
                  </a:cubicBezTo>
                  <a:close/>
                  <a:moveTo>
                    <a:pt x="56" y="107"/>
                  </a:moveTo>
                  <a:cubicBezTo>
                    <a:pt x="57" y="107"/>
                    <a:pt x="57" y="105"/>
                    <a:pt x="56" y="105"/>
                  </a:cubicBezTo>
                  <a:cubicBezTo>
                    <a:pt x="56" y="105"/>
                    <a:pt x="56" y="107"/>
                    <a:pt x="56" y="107"/>
                  </a:cubicBezTo>
                  <a:close/>
                  <a:moveTo>
                    <a:pt x="53" y="106"/>
                  </a:moveTo>
                  <a:cubicBezTo>
                    <a:pt x="52" y="106"/>
                    <a:pt x="52" y="105"/>
                    <a:pt x="52" y="105"/>
                  </a:cubicBezTo>
                  <a:cubicBezTo>
                    <a:pt x="52" y="105"/>
                    <a:pt x="52" y="106"/>
                    <a:pt x="53" y="106"/>
                  </a:cubicBezTo>
                  <a:close/>
                  <a:moveTo>
                    <a:pt x="63" y="106"/>
                  </a:moveTo>
                  <a:cubicBezTo>
                    <a:pt x="63" y="106"/>
                    <a:pt x="63" y="106"/>
                    <a:pt x="63" y="105"/>
                  </a:cubicBezTo>
                  <a:cubicBezTo>
                    <a:pt x="63" y="105"/>
                    <a:pt x="63" y="105"/>
                    <a:pt x="63" y="105"/>
                  </a:cubicBezTo>
                  <a:cubicBezTo>
                    <a:pt x="63" y="105"/>
                    <a:pt x="63" y="108"/>
                    <a:pt x="63" y="106"/>
                  </a:cubicBezTo>
                  <a:close/>
                  <a:moveTo>
                    <a:pt x="34" y="106"/>
                  </a:moveTo>
                  <a:cubicBezTo>
                    <a:pt x="34" y="108"/>
                    <a:pt x="35" y="109"/>
                    <a:pt x="36" y="111"/>
                  </a:cubicBezTo>
                  <a:cubicBezTo>
                    <a:pt x="36" y="110"/>
                    <a:pt x="36" y="110"/>
                    <a:pt x="36" y="109"/>
                  </a:cubicBezTo>
                  <a:cubicBezTo>
                    <a:pt x="36" y="109"/>
                    <a:pt x="36" y="110"/>
                    <a:pt x="36" y="110"/>
                  </a:cubicBezTo>
                  <a:cubicBezTo>
                    <a:pt x="37" y="110"/>
                    <a:pt x="36" y="109"/>
                    <a:pt x="37" y="109"/>
                  </a:cubicBezTo>
                  <a:cubicBezTo>
                    <a:pt x="36" y="109"/>
                    <a:pt x="36" y="109"/>
                    <a:pt x="36" y="108"/>
                  </a:cubicBezTo>
                  <a:cubicBezTo>
                    <a:pt x="37" y="108"/>
                    <a:pt x="37" y="108"/>
                    <a:pt x="37" y="108"/>
                  </a:cubicBezTo>
                  <a:cubicBezTo>
                    <a:pt x="37" y="108"/>
                    <a:pt x="37" y="108"/>
                    <a:pt x="37" y="108"/>
                  </a:cubicBezTo>
                  <a:cubicBezTo>
                    <a:pt x="38" y="108"/>
                    <a:pt x="38" y="107"/>
                    <a:pt x="39" y="107"/>
                  </a:cubicBezTo>
                  <a:cubicBezTo>
                    <a:pt x="38" y="107"/>
                    <a:pt x="38" y="106"/>
                    <a:pt x="38" y="106"/>
                  </a:cubicBezTo>
                  <a:cubicBezTo>
                    <a:pt x="37" y="107"/>
                    <a:pt x="37" y="108"/>
                    <a:pt x="35" y="108"/>
                  </a:cubicBezTo>
                  <a:cubicBezTo>
                    <a:pt x="35" y="107"/>
                    <a:pt x="35" y="106"/>
                    <a:pt x="35" y="105"/>
                  </a:cubicBezTo>
                  <a:cubicBezTo>
                    <a:pt x="34" y="105"/>
                    <a:pt x="34" y="105"/>
                    <a:pt x="34" y="106"/>
                  </a:cubicBezTo>
                  <a:cubicBezTo>
                    <a:pt x="34" y="106"/>
                    <a:pt x="34" y="106"/>
                    <a:pt x="34" y="106"/>
                  </a:cubicBezTo>
                  <a:cubicBezTo>
                    <a:pt x="34" y="106"/>
                    <a:pt x="34" y="106"/>
                    <a:pt x="34" y="106"/>
                  </a:cubicBezTo>
                  <a:close/>
                  <a:moveTo>
                    <a:pt x="41" y="106"/>
                  </a:moveTo>
                  <a:cubicBezTo>
                    <a:pt x="41" y="106"/>
                    <a:pt x="41" y="107"/>
                    <a:pt x="42" y="107"/>
                  </a:cubicBezTo>
                  <a:cubicBezTo>
                    <a:pt x="42" y="106"/>
                    <a:pt x="42" y="106"/>
                    <a:pt x="41" y="105"/>
                  </a:cubicBezTo>
                  <a:cubicBezTo>
                    <a:pt x="41" y="106"/>
                    <a:pt x="41" y="106"/>
                    <a:pt x="41" y="106"/>
                  </a:cubicBezTo>
                  <a:close/>
                  <a:moveTo>
                    <a:pt x="43" y="107"/>
                  </a:moveTo>
                  <a:cubicBezTo>
                    <a:pt x="44" y="107"/>
                    <a:pt x="44" y="106"/>
                    <a:pt x="44" y="107"/>
                  </a:cubicBezTo>
                  <a:cubicBezTo>
                    <a:pt x="44" y="107"/>
                    <a:pt x="44" y="107"/>
                    <a:pt x="43" y="107"/>
                  </a:cubicBezTo>
                  <a:cubicBezTo>
                    <a:pt x="44" y="107"/>
                    <a:pt x="44" y="108"/>
                    <a:pt x="45" y="108"/>
                  </a:cubicBezTo>
                  <a:cubicBezTo>
                    <a:pt x="44" y="107"/>
                    <a:pt x="44" y="106"/>
                    <a:pt x="43" y="106"/>
                  </a:cubicBezTo>
                  <a:cubicBezTo>
                    <a:pt x="43" y="106"/>
                    <a:pt x="43" y="107"/>
                    <a:pt x="43" y="107"/>
                  </a:cubicBezTo>
                  <a:close/>
                  <a:moveTo>
                    <a:pt x="54" y="106"/>
                  </a:moveTo>
                  <a:cubicBezTo>
                    <a:pt x="55" y="107"/>
                    <a:pt x="55" y="107"/>
                    <a:pt x="55" y="107"/>
                  </a:cubicBezTo>
                  <a:cubicBezTo>
                    <a:pt x="55" y="107"/>
                    <a:pt x="55" y="106"/>
                    <a:pt x="55" y="106"/>
                  </a:cubicBezTo>
                  <a:cubicBezTo>
                    <a:pt x="55" y="106"/>
                    <a:pt x="55" y="106"/>
                    <a:pt x="54" y="106"/>
                  </a:cubicBezTo>
                  <a:close/>
                  <a:moveTo>
                    <a:pt x="47" y="107"/>
                  </a:moveTo>
                  <a:cubicBezTo>
                    <a:pt x="46" y="107"/>
                    <a:pt x="46" y="107"/>
                    <a:pt x="46" y="108"/>
                  </a:cubicBezTo>
                  <a:cubicBezTo>
                    <a:pt x="47" y="108"/>
                    <a:pt x="47" y="109"/>
                    <a:pt x="48" y="109"/>
                  </a:cubicBezTo>
                  <a:cubicBezTo>
                    <a:pt x="48" y="108"/>
                    <a:pt x="47" y="107"/>
                    <a:pt x="47" y="107"/>
                  </a:cubicBezTo>
                  <a:close/>
                  <a:moveTo>
                    <a:pt x="52" y="108"/>
                  </a:moveTo>
                  <a:cubicBezTo>
                    <a:pt x="52" y="107"/>
                    <a:pt x="53" y="106"/>
                    <a:pt x="52" y="107"/>
                  </a:cubicBezTo>
                  <a:cubicBezTo>
                    <a:pt x="52" y="107"/>
                    <a:pt x="52" y="108"/>
                    <a:pt x="52" y="108"/>
                  </a:cubicBezTo>
                  <a:close/>
                  <a:moveTo>
                    <a:pt x="58" y="109"/>
                  </a:moveTo>
                  <a:cubicBezTo>
                    <a:pt x="58" y="108"/>
                    <a:pt x="58" y="108"/>
                    <a:pt x="58" y="108"/>
                  </a:cubicBezTo>
                  <a:cubicBezTo>
                    <a:pt x="58" y="108"/>
                    <a:pt x="58" y="107"/>
                    <a:pt x="57" y="107"/>
                  </a:cubicBezTo>
                  <a:cubicBezTo>
                    <a:pt x="58" y="108"/>
                    <a:pt x="57" y="108"/>
                    <a:pt x="58" y="109"/>
                  </a:cubicBezTo>
                  <a:close/>
                  <a:moveTo>
                    <a:pt x="40" y="108"/>
                  </a:moveTo>
                  <a:cubicBezTo>
                    <a:pt x="40" y="108"/>
                    <a:pt x="40" y="108"/>
                    <a:pt x="41" y="108"/>
                  </a:cubicBezTo>
                  <a:cubicBezTo>
                    <a:pt x="41" y="108"/>
                    <a:pt x="41" y="107"/>
                    <a:pt x="40" y="107"/>
                  </a:cubicBezTo>
                  <a:cubicBezTo>
                    <a:pt x="40" y="107"/>
                    <a:pt x="40" y="108"/>
                    <a:pt x="40" y="108"/>
                  </a:cubicBezTo>
                  <a:close/>
                  <a:moveTo>
                    <a:pt x="51" y="110"/>
                  </a:moveTo>
                  <a:cubicBezTo>
                    <a:pt x="51" y="109"/>
                    <a:pt x="51" y="107"/>
                    <a:pt x="50" y="107"/>
                  </a:cubicBezTo>
                  <a:cubicBezTo>
                    <a:pt x="50" y="108"/>
                    <a:pt x="50" y="109"/>
                    <a:pt x="51" y="110"/>
                  </a:cubicBezTo>
                  <a:close/>
                  <a:moveTo>
                    <a:pt x="42" y="108"/>
                  </a:moveTo>
                  <a:cubicBezTo>
                    <a:pt x="42" y="108"/>
                    <a:pt x="43" y="108"/>
                    <a:pt x="43" y="107"/>
                  </a:cubicBezTo>
                  <a:cubicBezTo>
                    <a:pt x="43" y="107"/>
                    <a:pt x="43" y="107"/>
                    <a:pt x="42" y="107"/>
                  </a:cubicBezTo>
                  <a:cubicBezTo>
                    <a:pt x="42" y="108"/>
                    <a:pt x="42" y="108"/>
                    <a:pt x="42" y="108"/>
                  </a:cubicBezTo>
                  <a:close/>
                  <a:moveTo>
                    <a:pt x="60" y="109"/>
                  </a:moveTo>
                  <a:cubicBezTo>
                    <a:pt x="60" y="108"/>
                    <a:pt x="60" y="108"/>
                    <a:pt x="60" y="107"/>
                  </a:cubicBezTo>
                  <a:cubicBezTo>
                    <a:pt x="59" y="108"/>
                    <a:pt x="60" y="109"/>
                    <a:pt x="60" y="109"/>
                  </a:cubicBezTo>
                  <a:close/>
                  <a:moveTo>
                    <a:pt x="55" y="109"/>
                  </a:moveTo>
                  <a:cubicBezTo>
                    <a:pt x="55" y="109"/>
                    <a:pt x="54" y="108"/>
                    <a:pt x="54" y="108"/>
                  </a:cubicBezTo>
                  <a:cubicBezTo>
                    <a:pt x="54" y="108"/>
                    <a:pt x="54" y="109"/>
                    <a:pt x="55" y="109"/>
                  </a:cubicBezTo>
                  <a:close/>
                  <a:moveTo>
                    <a:pt x="57" y="110"/>
                  </a:moveTo>
                  <a:cubicBezTo>
                    <a:pt x="56" y="109"/>
                    <a:pt x="57" y="108"/>
                    <a:pt x="57" y="108"/>
                  </a:cubicBezTo>
                  <a:cubicBezTo>
                    <a:pt x="56" y="108"/>
                    <a:pt x="56" y="110"/>
                    <a:pt x="57" y="110"/>
                  </a:cubicBezTo>
                  <a:close/>
                  <a:moveTo>
                    <a:pt x="42" y="108"/>
                  </a:moveTo>
                  <a:cubicBezTo>
                    <a:pt x="42" y="109"/>
                    <a:pt x="43" y="109"/>
                    <a:pt x="43" y="109"/>
                  </a:cubicBezTo>
                  <a:cubicBezTo>
                    <a:pt x="43" y="109"/>
                    <a:pt x="43" y="109"/>
                    <a:pt x="44" y="109"/>
                  </a:cubicBezTo>
                  <a:cubicBezTo>
                    <a:pt x="43" y="108"/>
                    <a:pt x="43" y="108"/>
                    <a:pt x="43" y="108"/>
                  </a:cubicBezTo>
                  <a:cubicBezTo>
                    <a:pt x="43" y="108"/>
                    <a:pt x="43" y="108"/>
                    <a:pt x="42" y="108"/>
                  </a:cubicBezTo>
                  <a:close/>
                  <a:moveTo>
                    <a:pt x="32" y="110"/>
                  </a:moveTo>
                  <a:cubicBezTo>
                    <a:pt x="32" y="109"/>
                    <a:pt x="32" y="108"/>
                    <a:pt x="31" y="108"/>
                  </a:cubicBezTo>
                  <a:cubicBezTo>
                    <a:pt x="32" y="109"/>
                    <a:pt x="31" y="110"/>
                    <a:pt x="32" y="110"/>
                  </a:cubicBezTo>
                  <a:close/>
                  <a:moveTo>
                    <a:pt x="40" y="109"/>
                  </a:moveTo>
                  <a:cubicBezTo>
                    <a:pt x="40" y="109"/>
                    <a:pt x="40" y="108"/>
                    <a:pt x="39" y="108"/>
                  </a:cubicBezTo>
                  <a:cubicBezTo>
                    <a:pt x="39" y="109"/>
                    <a:pt x="40" y="109"/>
                    <a:pt x="40" y="109"/>
                  </a:cubicBezTo>
                  <a:close/>
                  <a:moveTo>
                    <a:pt x="34" y="113"/>
                  </a:moveTo>
                  <a:cubicBezTo>
                    <a:pt x="36" y="112"/>
                    <a:pt x="35" y="110"/>
                    <a:pt x="33" y="108"/>
                  </a:cubicBezTo>
                  <a:cubicBezTo>
                    <a:pt x="34" y="110"/>
                    <a:pt x="33" y="112"/>
                    <a:pt x="34" y="113"/>
                  </a:cubicBezTo>
                  <a:close/>
                  <a:moveTo>
                    <a:pt x="41" y="109"/>
                  </a:moveTo>
                  <a:cubicBezTo>
                    <a:pt x="41" y="110"/>
                    <a:pt x="42" y="109"/>
                    <a:pt x="41" y="108"/>
                  </a:cubicBezTo>
                  <a:cubicBezTo>
                    <a:pt x="41" y="109"/>
                    <a:pt x="41" y="109"/>
                    <a:pt x="41" y="109"/>
                  </a:cubicBezTo>
                  <a:close/>
                  <a:moveTo>
                    <a:pt x="45" y="110"/>
                  </a:moveTo>
                  <a:cubicBezTo>
                    <a:pt x="46" y="109"/>
                    <a:pt x="45" y="109"/>
                    <a:pt x="45" y="109"/>
                  </a:cubicBezTo>
                  <a:cubicBezTo>
                    <a:pt x="45" y="109"/>
                    <a:pt x="45" y="110"/>
                    <a:pt x="45" y="110"/>
                  </a:cubicBezTo>
                  <a:close/>
                  <a:moveTo>
                    <a:pt x="58" y="112"/>
                  </a:moveTo>
                  <a:cubicBezTo>
                    <a:pt x="58" y="111"/>
                    <a:pt x="59" y="110"/>
                    <a:pt x="58" y="109"/>
                  </a:cubicBezTo>
                  <a:cubicBezTo>
                    <a:pt x="58" y="110"/>
                    <a:pt x="57" y="111"/>
                    <a:pt x="58" y="112"/>
                  </a:cubicBezTo>
                  <a:close/>
                  <a:moveTo>
                    <a:pt x="38" y="110"/>
                  </a:moveTo>
                  <a:cubicBezTo>
                    <a:pt x="39" y="110"/>
                    <a:pt x="39" y="110"/>
                    <a:pt x="39" y="109"/>
                  </a:cubicBezTo>
                  <a:cubicBezTo>
                    <a:pt x="39" y="109"/>
                    <a:pt x="38" y="110"/>
                    <a:pt x="38" y="110"/>
                  </a:cubicBezTo>
                  <a:close/>
                  <a:moveTo>
                    <a:pt x="41" y="109"/>
                  </a:moveTo>
                  <a:cubicBezTo>
                    <a:pt x="42" y="110"/>
                    <a:pt x="42" y="111"/>
                    <a:pt x="42" y="111"/>
                  </a:cubicBezTo>
                  <a:cubicBezTo>
                    <a:pt x="43" y="110"/>
                    <a:pt x="42" y="109"/>
                    <a:pt x="42" y="109"/>
                  </a:cubicBezTo>
                  <a:cubicBezTo>
                    <a:pt x="42" y="109"/>
                    <a:pt x="42" y="109"/>
                    <a:pt x="41" y="109"/>
                  </a:cubicBezTo>
                  <a:close/>
                  <a:moveTo>
                    <a:pt x="47" y="110"/>
                  </a:moveTo>
                  <a:cubicBezTo>
                    <a:pt x="47" y="110"/>
                    <a:pt x="47" y="110"/>
                    <a:pt x="46" y="109"/>
                  </a:cubicBezTo>
                  <a:cubicBezTo>
                    <a:pt x="46" y="110"/>
                    <a:pt x="46" y="110"/>
                    <a:pt x="47" y="110"/>
                  </a:cubicBezTo>
                  <a:close/>
                  <a:moveTo>
                    <a:pt x="52" y="111"/>
                  </a:moveTo>
                  <a:cubicBezTo>
                    <a:pt x="52" y="111"/>
                    <a:pt x="52" y="110"/>
                    <a:pt x="52" y="110"/>
                  </a:cubicBezTo>
                  <a:cubicBezTo>
                    <a:pt x="52" y="110"/>
                    <a:pt x="52" y="111"/>
                    <a:pt x="52" y="111"/>
                  </a:cubicBezTo>
                  <a:close/>
                  <a:moveTo>
                    <a:pt x="44" y="110"/>
                  </a:moveTo>
                  <a:cubicBezTo>
                    <a:pt x="45" y="111"/>
                    <a:pt x="44" y="112"/>
                    <a:pt x="45" y="112"/>
                  </a:cubicBezTo>
                  <a:cubicBezTo>
                    <a:pt x="46" y="111"/>
                    <a:pt x="45" y="110"/>
                    <a:pt x="44" y="110"/>
                  </a:cubicBezTo>
                  <a:cubicBezTo>
                    <a:pt x="44" y="110"/>
                    <a:pt x="44" y="110"/>
                    <a:pt x="44" y="110"/>
                  </a:cubicBezTo>
                  <a:close/>
                  <a:moveTo>
                    <a:pt x="66" y="110"/>
                  </a:moveTo>
                  <a:cubicBezTo>
                    <a:pt x="66" y="112"/>
                    <a:pt x="66" y="110"/>
                    <a:pt x="66" y="110"/>
                  </a:cubicBezTo>
                  <a:close/>
                  <a:moveTo>
                    <a:pt x="39" y="112"/>
                  </a:moveTo>
                  <a:cubicBezTo>
                    <a:pt x="40" y="112"/>
                    <a:pt x="40" y="111"/>
                    <a:pt x="40" y="110"/>
                  </a:cubicBezTo>
                  <a:cubicBezTo>
                    <a:pt x="39" y="111"/>
                    <a:pt x="39" y="111"/>
                    <a:pt x="39" y="112"/>
                  </a:cubicBezTo>
                  <a:close/>
                  <a:moveTo>
                    <a:pt x="55" y="111"/>
                  </a:moveTo>
                  <a:cubicBezTo>
                    <a:pt x="55" y="111"/>
                    <a:pt x="55" y="111"/>
                    <a:pt x="55" y="110"/>
                  </a:cubicBezTo>
                  <a:cubicBezTo>
                    <a:pt x="54" y="111"/>
                    <a:pt x="55" y="111"/>
                    <a:pt x="55" y="111"/>
                  </a:cubicBezTo>
                  <a:close/>
                  <a:moveTo>
                    <a:pt x="63" y="111"/>
                  </a:moveTo>
                  <a:cubicBezTo>
                    <a:pt x="63" y="111"/>
                    <a:pt x="63" y="111"/>
                    <a:pt x="63" y="111"/>
                  </a:cubicBezTo>
                  <a:cubicBezTo>
                    <a:pt x="63" y="110"/>
                    <a:pt x="63" y="111"/>
                    <a:pt x="63" y="111"/>
                  </a:cubicBezTo>
                  <a:close/>
                  <a:moveTo>
                    <a:pt x="40" y="112"/>
                  </a:moveTo>
                  <a:cubicBezTo>
                    <a:pt x="41" y="112"/>
                    <a:pt x="41" y="112"/>
                    <a:pt x="41" y="112"/>
                  </a:cubicBezTo>
                  <a:cubicBezTo>
                    <a:pt x="40" y="112"/>
                    <a:pt x="41" y="111"/>
                    <a:pt x="40" y="112"/>
                  </a:cubicBezTo>
                  <a:cubicBezTo>
                    <a:pt x="40" y="112"/>
                    <a:pt x="40" y="112"/>
                    <a:pt x="39" y="113"/>
                  </a:cubicBezTo>
                  <a:cubicBezTo>
                    <a:pt x="40" y="113"/>
                    <a:pt x="40" y="113"/>
                    <a:pt x="40" y="113"/>
                  </a:cubicBezTo>
                  <a:cubicBezTo>
                    <a:pt x="41" y="113"/>
                    <a:pt x="41" y="112"/>
                    <a:pt x="41" y="112"/>
                  </a:cubicBezTo>
                  <a:cubicBezTo>
                    <a:pt x="41" y="111"/>
                    <a:pt x="41" y="111"/>
                    <a:pt x="41" y="111"/>
                  </a:cubicBezTo>
                  <a:cubicBezTo>
                    <a:pt x="41" y="111"/>
                    <a:pt x="40" y="111"/>
                    <a:pt x="40" y="112"/>
                  </a:cubicBezTo>
                  <a:close/>
                  <a:moveTo>
                    <a:pt x="7" y="127"/>
                  </a:moveTo>
                  <a:cubicBezTo>
                    <a:pt x="7" y="127"/>
                    <a:pt x="7" y="127"/>
                    <a:pt x="8" y="127"/>
                  </a:cubicBezTo>
                  <a:cubicBezTo>
                    <a:pt x="8" y="125"/>
                    <a:pt x="9" y="124"/>
                    <a:pt x="9" y="122"/>
                  </a:cubicBezTo>
                  <a:cubicBezTo>
                    <a:pt x="9" y="120"/>
                    <a:pt x="10" y="118"/>
                    <a:pt x="10" y="116"/>
                  </a:cubicBezTo>
                  <a:cubicBezTo>
                    <a:pt x="11" y="114"/>
                    <a:pt x="12" y="112"/>
                    <a:pt x="11" y="111"/>
                  </a:cubicBezTo>
                  <a:cubicBezTo>
                    <a:pt x="10" y="116"/>
                    <a:pt x="8" y="122"/>
                    <a:pt x="7" y="127"/>
                  </a:cubicBezTo>
                  <a:close/>
                  <a:moveTo>
                    <a:pt x="37" y="112"/>
                  </a:moveTo>
                  <a:cubicBezTo>
                    <a:pt x="37" y="111"/>
                    <a:pt x="37" y="111"/>
                    <a:pt x="38" y="111"/>
                  </a:cubicBezTo>
                  <a:cubicBezTo>
                    <a:pt x="38" y="111"/>
                    <a:pt x="38" y="111"/>
                    <a:pt x="37" y="111"/>
                  </a:cubicBezTo>
                  <a:cubicBezTo>
                    <a:pt x="38" y="111"/>
                    <a:pt x="37" y="111"/>
                    <a:pt x="37" y="112"/>
                  </a:cubicBezTo>
                  <a:close/>
                  <a:moveTo>
                    <a:pt x="48" y="112"/>
                  </a:moveTo>
                  <a:cubicBezTo>
                    <a:pt x="48" y="111"/>
                    <a:pt x="48" y="111"/>
                    <a:pt x="47" y="111"/>
                  </a:cubicBezTo>
                  <a:cubicBezTo>
                    <a:pt x="47" y="111"/>
                    <a:pt x="47" y="112"/>
                    <a:pt x="48" y="112"/>
                  </a:cubicBezTo>
                  <a:close/>
                  <a:moveTo>
                    <a:pt x="44" y="113"/>
                  </a:moveTo>
                  <a:cubicBezTo>
                    <a:pt x="44" y="113"/>
                    <a:pt x="44" y="113"/>
                    <a:pt x="44" y="113"/>
                  </a:cubicBezTo>
                  <a:cubicBezTo>
                    <a:pt x="44" y="112"/>
                    <a:pt x="44" y="111"/>
                    <a:pt x="43" y="111"/>
                  </a:cubicBezTo>
                  <a:cubicBezTo>
                    <a:pt x="42" y="112"/>
                    <a:pt x="43" y="113"/>
                    <a:pt x="44" y="113"/>
                  </a:cubicBezTo>
                  <a:close/>
                  <a:moveTo>
                    <a:pt x="58" y="112"/>
                  </a:moveTo>
                  <a:cubicBezTo>
                    <a:pt x="58" y="112"/>
                    <a:pt x="58" y="112"/>
                    <a:pt x="58" y="113"/>
                  </a:cubicBezTo>
                  <a:cubicBezTo>
                    <a:pt x="59" y="113"/>
                    <a:pt x="59" y="112"/>
                    <a:pt x="59" y="111"/>
                  </a:cubicBezTo>
                  <a:cubicBezTo>
                    <a:pt x="58" y="111"/>
                    <a:pt x="58" y="112"/>
                    <a:pt x="58" y="112"/>
                  </a:cubicBezTo>
                  <a:close/>
                  <a:moveTo>
                    <a:pt x="60" y="113"/>
                  </a:moveTo>
                  <a:cubicBezTo>
                    <a:pt x="60" y="113"/>
                    <a:pt x="60" y="112"/>
                    <a:pt x="60" y="112"/>
                  </a:cubicBezTo>
                  <a:cubicBezTo>
                    <a:pt x="61" y="112"/>
                    <a:pt x="61" y="112"/>
                    <a:pt x="61" y="112"/>
                  </a:cubicBezTo>
                  <a:cubicBezTo>
                    <a:pt x="60" y="112"/>
                    <a:pt x="59" y="113"/>
                    <a:pt x="60" y="113"/>
                  </a:cubicBezTo>
                  <a:close/>
                  <a:moveTo>
                    <a:pt x="36" y="112"/>
                  </a:moveTo>
                  <a:cubicBezTo>
                    <a:pt x="36" y="112"/>
                    <a:pt x="37" y="112"/>
                    <a:pt x="37" y="112"/>
                  </a:cubicBezTo>
                  <a:cubicBezTo>
                    <a:pt x="37" y="112"/>
                    <a:pt x="37" y="112"/>
                    <a:pt x="37" y="112"/>
                  </a:cubicBezTo>
                  <a:cubicBezTo>
                    <a:pt x="37" y="112"/>
                    <a:pt x="37" y="112"/>
                    <a:pt x="36" y="112"/>
                  </a:cubicBezTo>
                  <a:close/>
                  <a:moveTo>
                    <a:pt x="38" y="113"/>
                  </a:moveTo>
                  <a:cubicBezTo>
                    <a:pt x="38" y="112"/>
                    <a:pt x="38" y="113"/>
                    <a:pt x="38" y="113"/>
                  </a:cubicBezTo>
                  <a:cubicBezTo>
                    <a:pt x="38" y="113"/>
                    <a:pt x="38" y="112"/>
                    <a:pt x="38" y="112"/>
                  </a:cubicBezTo>
                  <a:cubicBezTo>
                    <a:pt x="38" y="112"/>
                    <a:pt x="38" y="112"/>
                    <a:pt x="38" y="113"/>
                  </a:cubicBezTo>
                  <a:close/>
                  <a:moveTo>
                    <a:pt x="50" y="113"/>
                  </a:moveTo>
                  <a:cubicBezTo>
                    <a:pt x="50" y="113"/>
                    <a:pt x="50" y="114"/>
                    <a:pt x="51" y="114"/>
                  </a:cubicBezTo>
                  <a:cubicBezTo>
                    <a:pt x="51" y="114"/>
                    <a:pt x="51" y="113"/>
                    <a:pt x="51" y="113"/>
                  </a:cubicBezTo>
                  <a:cubicBezTo>
                    <a:pt x="50" y="113"/>
                    <a:pt x="50" y="113"/>
                    <a:pt x="50" y="112"/>
                  </a:cubicBezTo>
                  <a:cubicBezTo>
                    <a:pt x="49" y="112"/>
                    <a:pt x="50" y="113"/>
                    <a:pt x="50" y="113"/>
                  </a:cubicBezTo>
                  <a:close/>
                  <a:moveTo>
                    <a:pt x="53" y="113"/>
                  </a:moveTo>
                  <a:cubicBezTo>
                    <a:pt x="53" y="113"/>
                    <a:pt x="54" y="112"/>
                    <a:pt x="53" y="112"/>
                  </a:cubicBezTo>
                  <a:cubicBezTo>
                    <a:pt x="53" y="113"/>
                    <a:pt x="53" y="113"/>
                    <a:pt x="53" y="113"/>
                  </a:cubicBezTo>
                  <a:close/>
                  <a:moveTo>
                    <a:pt x="43" y="114"/>
                  </a:moveTo>
                  <a:cubicBezTo>
                    <a:pt x="42" y="114"/>
                    <a:pt x="42" y="113"/>
                    <a:pt x="42" y="113"/>
                  </a:cubicBezTo>
                  <a:cubicBezTo>
                    <a:pt x="41" y="113"/>
                    <a:pt x="42" y="114"/>
                    <a:pt x="42" y="114"/>
                  </a:cubicBezTo>
                  <a:cubicBezTo>
                    <a:pt x="41" y="114"/>
                    <a:pt x="41" y="114"/>
                    <a:pt x="41" y="114"/>
                  </a:cubicBezTo>
                  <a:cubicBezTo>
                    <a:pt x="41" y="115"/>
                    <a:pt x="41" y="116"/>
                    <a:pt x="42" y="116"/>
                  </a:cubicBezTo>
                  <a:cubicBezTo>
                    <a:pt x="42" y="115"/>
                    <a:pt x="43" y="115"/>
                    <a:pt x="43" y="114"/>
                  </a:cubicBezTo>
                  <a:cubicBezTo>
                    <a:pt x="43" y="114"/>
                    <a:pt x="43" y="112"/>
                    <a:pt x="42" y="113"/>
                  </a:cubicBezTo>
                  <a:cubicBezTo>
                    <a:pt x="42" y="113"/>
                    <a:pt x="43" y="114"/>
                    <a:pt x="43" y="114"/>
                  </a:cubicBezTo>
                  <a:close/>
                  <a:moveTo>
                    <a:pt x="56" y="113"/>
                  </a:moveTo>
                  <a:cubicBezTo>
                    <a:pt x="56" y="113"/>
                    <a:pt x="56" y="112"/>
                    <a:pt x="56" y="112"/>
                  </a:cubicBezTo>
                  <a:cubicBezTo>
                    <a:pt x="56" y="113"/>
                    <a:pt x="56" y="113"/>
                    <a:pt x="56" y="113"/>
                  </a:cubicBezTo>
                  <a:close/>
                  <a:moveTo>
                    <a:pt x="46" y="114"/>
                  </a:moveTo>
                  <a:cubicBezTo>
                    <a:pt x="46" y="114"/>
                    <a:pt x="46" y="114"/>
                    <a:pt x="46" y="115"/>
                  </a:cubicBezTo>
                  <a:cubicBezTo>
                    <a:pt x="47" y="115"/>
                    <a:pt x="47" y="114"/>
                    <a:pt x="47" y="114"/>
                  </a:cubicBezTo>
                  <a:cubicBezTo>
                    <a:pt x="47" y="114"/>
                    <a:pt x="47" y="113"/>
                    <a:pt x="46" y="113"/>
                  </a:cubicBezTo>
                  <a:cubicBezTo>
                    <a:pt x="46" y="113"/>
                    <a:pt x="47" y="114"/>
                    <a:pt x="46" y="114"/>
                  </a:cubicBezTo>
                  <a:close/>
                  <a:moveTo>
                    <a:pt x="63" y="114"/>
                  </a:moveTo>
                  <a:cubicBezTo>
                    <a:pt x="63" y="114"/>
                    <a:pt x="63" y="113"/>
                    <a:pt x="63" y="113"/>
                  </a:cubicBezTo>
                  <a:cubicBezTo>
                    <a:pt x="63" y="113"/>
                    <a:pt x="63" y="114"/>
                    <a:pt x="63" y="114"/>
                  </a:cubicBezTo>
                  <a:close/>
                  <a:moveTo>
                    <a:pt x="37" y="114"/>
                  </a:moveTo>
                  <a:cubicBezTo>
                    <a:pt x="37" y="114"/>
                    <a:pt x="37" y="114"/>
                    <a:pt x="37" y="114"/>
                  </a:cubicBezTo>
                  <a:cubicBezTo>
                    <a:pt x="37" y="114"/>
                    <a:pt x="38" y="114"/>
                    <a:pt x="38" y="113"/>
                  </a:cubicBezTo>
                  <a:cubicBezTo>
                    <a:pt x="38" y="113"/>
                    <a:pt x="37" y="113"/>
                    <a:pt x="37" y="114"/>
                  </a:cubicBezTo>
                  <a:close/>
                  <a:moveTo>
                    <a:pt x="39" y="114"/>
                  </a:moveTo>
                  <a:cubicBezTo>
                    <a:pt x="39" y="114"/>
                    <a:pt x="39" y="113"/>
                    <a:pt x="39" y="113"/>
                  </a:cubicBezTo>
                  <a:cubicBezTo>
                    <a:pt x="39" y="114"/>
                    <a:pt x="39" y="114"/>
                    <a:pt x="39" y="114"/>
                  </a:cubicBezTo>
                  <a:close/>
                  <a:moveTo>
                    <a:pt x="60" y="115"/>
                  </a:moveTo>
                  <a:cubicBezTo>
                    <a:pt x="60" y="115"/>
                    <a:pt x="60" y="114"/>
                    <a:pt x="60" y="113"/>
                  </a:cubicBezTo>
                  <a:cubicBezTo>
                    <a:pt x="60" y="114"/>
                    <a:pt x="59" y="114"/>
                    <a:pt x="60" y="115"/>
                  </a:cubicBezTo>
                  <a:close/>
                  <a:moveTo>
                    <a:pt x="35" y="114"/>
                  </a:moveTo>
                  <a:cubicBezTo>
                    <a:pt x="35" y="115"/>
                    <a:pt x="34" y="115"/>
                    <a:pt x="34" y="116"/>
                  </a:cubicBezTo>
                  <a:cubicBezTo>
                    <a:pt x="34" y="116"/>
                    <a:pt x="34" y="116"/>
                    <a:pt x="34" y="116"/>
                  </a:cubicBezTo>
                  <a:cubicBezTo>
                    <a:pt x="35" y="115"/>
                    <a:pt x="36" y="114"/>
                    <a:pt x="35" y="113"/>
                  </a:cubicBezTo>
                  <a:cubicBezTo>
                    <a:pt x="35" y="114"/>
                    <a:pt x="35" y="114"/>
                    <a:pt x="35" y="114"/>
                  </a:cubicBezTo>
                  <a:close/>
                  <a:moveTo>
                    <a:pt x="56" y="114"/>
                  </a:moveTo>
                  <a:cubicBezTo>
                    <a:pt x="57" y="114"/>
                    <a:pt x="57" y="113"/>
                    <a:pt x="56" y="113"/>
                  </a:cubicBezTo>
                  <a:cubicBezTo>
                    <a:pt x="56" y="114"/>
                    <a:pt x="56" y="114"/>
                    <a:pt x="56" y="114"/>
                  </a:cubicBezTo>
                  <a:close/>
                  <a:moveTo>
                    <a:pt x="45" y="114"/>
                  </a:moveTo>
                  <a:cubicBezTo>
                    <a:pt x="45" y="114"/>
                    <a:pt x="44" y="114"/>
                    <a:pt x="44" y="115"/>
                  </a:cubicBezTo>
                  <a:cubicBezTo>
                    <a:pt x="45" y="115"/>
                    <a:pt x="45" y="116"/>
                    <a:pt x="45" y="116"/>
                  </a:cubicBezTo>
                  <a:cubicBezTo>
                    <a:pt x="46" y="116"/>
                    <a:pt x="46" y="114"/>
                    <a:pt x="45" y="114"/>
                  </a:cubicBezTo>
                  <a:cubicBezTo>
                    <a:pt x="45" y="114"/>
                    <a:pt x="45" y="114"/>
                    <a:pt x="45" y="114"/>
                  </a:cubicBezTo>
                  <a:close/>
                  <a:moveTo>
                    <a:pt x="54" y="115"/>
                  </a:moveTo>
                  <a:cubicBezTo>
                    <a:pt x="55" y="115"/>
                    <a:pt x="56" y="114"/>
                    <a:pt x="55" y="114"/>
                  </a:cubicBezTo>
                  <a:cubicBezTo>
                    <a:pt x="55" y="114"/>
                    <a:pt x="54" y="115"/>
                    <a:pt x="54" y="115"/>
                  </a:cubicBezTo>
                  <a:close/>
                  <a:moveTo>
                    <a:pt x="38" y="115"/>
                  </a:moveTo>
                  <a:cubicBezTo>
                    <a:pt x="38" y="115"/>
                    <a:pt x="38" y="115"/>
                    <a:pt x="38" y="115"/>
                  </a:cubicBezTo>
                  <a:cubicBezTo>
                    <a:pt x="38" y="115"/>
                    <a:pt x="38" y="115"/>
                    <a:pt x="38" y="115"/>
                  </a:cubicBezTo>
                  <a:cubicBezTo>
                    <a:pt x="39" y="115"/>
                    <a:pt x="38" y="115"/>
                    <a:pt x="38" y="114"/>
                  </a:cubicBezTo>
                  <a:cubicBezTo>
                    <a:pt x="38" y="114"/>
                    <a:pt x="38" y="114"/>
                    <a:pt x="38" y="114"/>
                  </a:cubicBezTo>
                  <a:cubicBezTo>
                    <a:pt x="38" y="114"/>
                    <a:pt x="38" y="115"/>
                    <a:pt x="38" y="115"/>
                  </a:cubicBezTo>
                  <a:close/>
                  <a:moveTo>
                    <a:pt x="32" y="115"/>
                  </a:moveTo>
                  <a:cubicBezTo>
                    <a:pt x="32" y="115"/>
                    <a:pt x="32" y="115"/>
                    <a:pt x="31" y="114"/>
                  </a:cubicBezTo>
                  <a:cubicBezTo>
                    <a:pt x="31" y="115"/>
                    <a:pt x="32" y="115"/>
                    <a:pt x="32" y="115"/>
                  </a:cubicBezTo>
                  <a:close/>
                  <a:moveTo>
                    <a:pt x="63" y="117"/>
                  </a:moveTo>
                  <a:cubicBezTo>
                    <a:pt x="63" y="116"/>
                    <a:pt x="63" y="116"/>
                    <a:pt x="63" y="116"/>
                  </a:cubicBezTo>
                  <a:cubicBezTo>
                    <a:pt x="63" y="115"/>
                    <a:pt x="63" y="115"/>
                    <a:pt x="63" y="115"/>
                  </a:cubicBezTo>
                  <a:cubicBezTo>
                    <a:pt x="63" y="115"/>
                    <a:pt x="63" y="116"/>
                    <a:pt x="63" y="117"/>
                  </a:cubicBezTo>
                  <a:close/>
                  <a:moveTo>
                    <a:pt x="36" y="115"/>
                  </a:moveTo>
                  <a:cubicBezTo>
                    <a:pt x="35" y="116"/>
                    <a:pt x="34" y="117"/>
                    <a:pt x="34" y="118"/>
                  </a:cubicBezTo>
                  <a:cubicBezTo>
                    <a:pt x="34" y="117"/>
                    <a:pt x="36" y="116"/>
                    <a:pt x="36" y="115"/>
                  </a:cubicBezTo>
                  <a:cubicBezTo>
                    <a:pt x="36" y="115"/>
                    <a:pt x="36" y="115"/>
                    <a:pt x="36" y="115"/>
                  </a:cubicBezTo>
                  <a:close/>
                  <a:moveTo>
                    <a:pt x="47" y="116"/>
                  </a:moveTo>
                  <a:cubicBezTo>
                    <a:pt x="48" y="116"/>
                    <a:pt x="47" y="115"/>
                    <a:pt x="48" y="115"/>
                  </a:cubicBezTo>
                  <a:cubicBezTo>
                    <a:pt x="48" y="115"/>
                    <a:pt x="47" y="115"/>
                    <a:pt x="47" y="116"/>
                  </a:cubicBezTo>
                  <a:close/>
                  <a:moveTo>
                    <a:pt x="54" y="116"/>
                  </a:moveTo>
                  <a:cubicBezTo>
                    <a:pt x="55" y="116"/>
                    <a:pt x="55" y="117"/>
                    <a:pt x="55" y="117"/>
                  </a:cubicBezTo>
                  <a:cubicBezTo>
                    <a:pt x="55" y="116"/>
                    <a:pt x="55" y="116"/>
                    <a:pt x="55" y="115"/>
                  </a:cubicBezTo>
                  <a:cubicBezTo>
                    <a:pt x="55" y="115"/>
                    <a:pt x="55" y="115"/>
                    <a:pt x="54" y="116"/>
                  </a:cubicBezTo>
                  <a:close/>
                  <a:moveTo>
                    <a:pt x="39" y="116"/>
                  </a:moveTo>
                  <a:cubicBezTo>
                    <a:pt x="40" y="116"/>
                    <a:pt x="40" y="117"/>
                    <a:pt x="41" y="117"/>
                  </a:cubicBezTo>
                  <a:cubicBezTo>
                    <a:pt x="41" y="116"/>
                    <a:pt x="40" y="116"/>
                    <a:pt x="40" y="115"/>
                  </a:cubicBezTo>
                  <a:cubicBezTo>
                    <a:pt x="40" y="115"/>
                    <a:pt x="39" y="115"/>
                    <a:pt x="39" y="116"/>
                  </a:cubicBezTo>
                  <a:close/>
                  <a:moveTo>
                    <a:pt x="43" y="116"/>
                  </a:moveTo>
                  <a:cubicBezTo>
                    <a:pt x="43" y="117"/>
                    <a:pt x="43" y="118"/>
                    <a:pt x="44" y="118"/>
                  </a:cubicBezTo>
                  <a:cubicBezTo>
                    <a:pt x="44" y="117"/>
                    <a:pt x="44" y="117"/>
                    <a:pt x="43" y="116"/>
                  </a:cubicBezTo>
                  <a:cubicBezTo>
                    <a:pt x="44" y="116"/>
                    <a:pt x="44" y="117"/>
                    <a:pt x="45" y="117"/>
                  </a:cubicBezTo>
                  <a:cubicBezTo>
                    <a:pt x="45" y="116"/>
                    <a:pt x="44" y="116"/>
                    <a:pt x="44" y="115"/>
                  </a:cubicBezTo>
                  <a:cubicBezTo>
                    <a:pt x="43" y="115"/>
                    <a:pt x="43" y="116"/>
                    <a:pt x="43" y="116"/>
                  </a:cubicBezTo>
                  <a:close/>
                  <a:moveTo>
                    <a:pt x="51" y="117"/>
                  </a:moveTo>
                  <a:cubicBezTo>
                    <a:pt x="51" y="116"/>
                    <a:pt x="51" y="116"/>
                    <a:pt x="50" y="116"/>
                  </a:cubicBezTo>
                  <a:cubicBezTo>
                    <a:pt x="50" y="116"/>
                    <a:pt x="50" y="117"/>
                    <a:pt x="51" y="117"/>
                  </a:cubicBezTo>
                  <a:close/>
                  <a:moveTo>
                    <a:pt x="58" y="116"/>
                  </a:moveTo>
                  <a:cubicBezTo>
                    <a:pt x="58" y="116"/>
                    <a:pt x="58" y="117"/>
                    <a:pt x="58" y="117"/>
                  </a:cubicBezTo>
                  <a:cubicBezTo>
                    <a:pt x="59" y="117"/>
                    <a:pt x="58" y="116"/>
                    <a:pt x="58" y="116"/>
                  </a:cubicBezTo>
                  <a:cubicBezTo>
                    <a:pt x="58" y="116"/>
                    <a:pt x="58" y="116"/>
                    <a:pt x="58" y="116"/>
                  </a:cubicBezTo>
                  <a:close/>
                  <a:moveTo>
                    <a:pt x="36" y="117"/>
                  </a:moveTo>
                  <a:cubicBezTo>
                    <a:pt x="36" y="117"/>
                    <a:pt x="36" y="117"/>
                    <a:pt x="35" y="117"/>
                  </a:cubicBezTo>
                  <a:cubicBezTo>
                    <a:pt x="35" y="117"/>
                    <a:pt x="36" y="117"/>
                    <a:pt x="36" y="117"/>
                  </a:cubicBezTo>
                  <a:cubicBezTo>
                    <a:pt x="37" y="118"/>
                    <a:pt x="37" y="117"/>
                    <a:pt x="37" y="116"/>
                  </a:cubicBezTo>
                  <a:cubicBezTo>
                    <a:pt x="36" y="116"/>
                    <a:pt x="36" y="117"/>
                    <a:pt x="36" y="117"/>
                  </a:cubicBezTo>
                  <a:close/>
                  <a:moveTo>
                    <a:pt x="39" y="117"/>
                  </a:moveTo>
                  <a:cubicBezTo>
                    <a:pt x="39" y="117"/>
                    <a:pt x="39" y="118"/>
                    <a:pt x="40" y="118"/>
                  </a:cubicBezTo>
                  <a:cubicBezTo>
                    <a:pt x="40" y="118"/>
                    <a:pt x="40" y="117"/>
                    <a:pt x="40" y="117"/>
                  </a:cubicBezTo>
                  <a:cubicBezTo>
                    <a:pt x="41" y="117"/>
                    <a:pt x="40" y="116"/>
                    <a:pt x="39" y="116"/>
                  </a:cubicBezTo>
                  <a:cubicBezTo>
                    <a:pt x="39" y="116"/>
                    <a:pt x="39" y="117"/>
                    <a:pt x="39" y="117"/>
                  </a:cubicBezTo>
                  <a:close/>
                  <a:moveTo>
                    <a:pt x="42" y="117"/>
                  </a:moveTo>
                  <a:cubicBezTo>
                    <a:pt x="42" y="118"/>
                    <a:pt x="43" y="118"/>
                    <a:pt x="43" y="119"/>
                  </a:cubicBezTo>
                  <a:cubicBezTo>
                    <a:pt x="44" y="118"/>
                    <a:pt x="43" y="117"/>
                    <a:pt x="43" y="116"/>
                  </a:cubicBezTo>
                  <a:cubicBezTo>
                    <a:pt x="43" y="116"/>
                    <a:pt x="42" y="117"/>
                    <a:pt x="42" y="117"/>
                  </a:cubicBezTo>
                  <a:close/>
                  <a:moveTo>
                    <a:pt x="32" y="118"/>
                  </a:moveTo>
                  <a:cubicBezTo>
                    <a:pt x="32" y="118"/>
                    <a:pt x="32" y="116"/>
                    <a:pt x="32" y="117"/>
                  </a:cubicBezTo>
                  <a:cubicBezTo>
                    <a:pt x="32" y="117"/>
                    <a:pt x="32" y="117"/>
                    <a:pt x="32" y="118"/>
                  </a:cubicBezTo>
                  <a:close/>
                  <a:moveTo>
                    <a:pt x="65" y="120"/>
                  </a:moveTo>
                  <a:cubicBezTo>
                    <a:pt x="65" y="119"/>
                    <a:pt x="65" y="118"/>
                    <a:pt x="65" y="117"/>
                  </a:cubicBezTo>
                  <a:cubicBezTo>
                    <a:pt x="64" y="118"/>
                    <a:pt x="64" y="119"/>
                    <a:pt x="65" y="120"/>
                  </a:cubicBezTo>
                  <a:close/>
                  <a:moveTo>
                    <a:pt x="47" y="119"/>
                  </a:moveTo>
                  <a:cubicBezTo>
                    <a:pt x="47" y="118"/>
                    <a:pt x="47" y="118"/>
                    <a:pt x="47" y="118"/>
                  </a:cubicBezTo>
                  <a:cubicBezTo>
                    <a:pt x="47" y="118"/>
                    <a:pt x="47" y="117"/>
                    <a:pt x="47" y="117"/>
                  </a:cubicBezTo>
                  <a:cubicBezTo>
                    <a:pt x="46" y="116"/>
                    <a:pt x="46" y="118"/>
                    <a:pt x="47" y="119"/>
                  </a:cubicBezTo>
                  <a:close/>
                  <a:moveTo>
                    <a:pt x="53" y="118"/>
                  </a:moveTo>
                  <a:cubicBezTo>
                    <a:pt x="53" y="118"/>
                    <a:pt x="53" y="118"/>
                    <a:pt x="53" y="119"/>
                  </a:cubicBezTo>
                  <a:cubicBezTo>
                    <a:pt x="53" y="118"/>
                    <a:pt x="53" y="117"/>
                    <a:pt x="53" y="117"/>
                  </a:cubicBezTo>
                  <a:cubicBezTo>
                    <a:pt x="53" y="117"/>
                    <a:pt x="53" y="118"/>
                    <a:pt x="53" y="118"/>
                  </a:cubicBezTo>
                  <a:close/>
                  <a:moveTo>
                    <a:pt x="7" y="130"/>
                  </a:moveTo>
                  <a:cubicBezTo>
                    <a:pt x="8" y="131"/>
                    <a:pt x="7" y="133"/>
                    <a:pt x="7" y="134"/>
                  </a:cubicBezTo>
                  <a:cubicBezTo>
                    <a:pt x="7" y="134"/>
                    <a:pt x="7" y="134"/>
                    <a:pt x="8" y="133"/>
                  </a:cubicBezTo>
                  <a:cubicBezTo>
                    <a:pt x="9" y="128"/>
                    <a:pt x="10" y="123"/>
                    <a:pt x="11" y="118"/>
                  </a:cubicBezTo>
                  <a:cubicBezTo>
                    <a:pt x="10" y="122"/>
                    <a:pt x="9" y="126"/>
                    <a:pt x="7" y="130"/>
                  </a:cubicBezTo>
                  <a:close/>
                  <a:moveTo>
                    <a:pt x="34" y="119"/>
                  </a:moveTo>
                  <a:cubicBezTo>
                    <a:pt x="34" y="120"/>
                    <a:pt x="34" y="120"/>
                    <a:pt x="34" y="120"/>
                  </a:cubicBezTo>
                  <a:cubicBezTo>
                    <a:pt x="35" y="120"/>
                    <a:pt x="36" y="119"/>
                    <a:pt x="35" y="118"/>
                  </a:cubicBezTo>
                  <a:cubicBezTo>
                    <a:pt x="34" y="118"/>
                    <a:pt x="35" y="119"/>
                    <a:pt x="34" y="119"/>
                  </a:cubicBezTo>
                  <a:close/>
                  <a:moveTo>
                    <a:pt x="65" y="120"/>
                  </a:moveTo>
                  <a:cubicBezTo>
                    <a:pt x="66" y="120"/>
                    <a:pt x="66" y="118"/>
                    <a:pt x="66" y="118"/>
                  </a:cubicBezTo>
                  <a:cubicBezTo>
                    <a:pt x="66" y="118"/>
                    <a:pt x="66" y="118"/>
                    <a:pt x="66" y="118"/>
                  </a:cubicBezTo>
                  <a:cubicBezTo>
                    <a:pt x="65" y="118"/>
                    <a:pt x="66" y="119"/>
                    <a:pt x="65" y="120"/>
                  </a:cubicBezTo>
                  <a:close/>
                  <a:moveTo>
                    <a:pt x="33" y="126"/>
                  </a:moveTo>
                  <a:cubicBezTo>
                    <a:pt x="33" y="123"/>
                    <a:pt x="33" y="121"/>
                    <a:pt x="32" y="118"/>
                  </a:cubicBezTo>
                  <a:cubicBezTo>
                    <a:pt x="32" y="121"/>
                    <a:pt x="32" y="123"/>
                    <a:pt x="33" y="126"/>
                  </a:cubicBezTo>
                  <a:close/>
                  <a:moveTo>
                    <a:pt x="62" y="122"/>
                  </a:moveTo>
                  <a:cubicBezTo>
                    <a:pt x="63" y="122"/>
                    <a:pt x="63" y="119"/>
                    <a:pt x="63" y="118"/>
                  </a:cubicBezTo>
                  <a:cubicBezTo>
                    <a:pt x="62" y="119"/>
                    <a:pt x="63" y="121"/>
                    <a:pt x="62" y="122"/>
                  </a:cubicBezTo>
                  <a:close/>
                  <a:moveTo>
                    <a:pt x="41" y="119"/>
                  </a:moveTo>
                  <a:cubicBezTo>
                    <a:pt x="41" y="120"/>
                    <a:pt x="41" y="120"/>
                    <a:pt x="41" y="121"/>
                  </a:cubicBezTo>
                  <a:cubicBezTo>
                    <a:pt x="41" y="121"/>
                    <a:pt x="42" y="121"/>
                    <a:pt x="42" y="121"/>
                  </a:cubicBezTo>
                  <a:cubicBezTo>
                    <a:pt x="42" y="120"/>
                    <a:pt x="41" y="120"/>
                    <a:pt x="41" y="120"/>
                  </a:cubicBezTo>
                  <a:cubicBezTo>
                    <a:pt x="42" y="120"/>
                    <a:pt x="41" y="119"/>
                    <a:pt x="41" y="119"/>
                  </a:cubicBezTo>
                  <a:cubicBezTo>
                    <a:pt x="42" y="119"/>
                    <a:pt x="42" y="120"/>
                    <a:pt x="42" y="120"/>
                  </a:cubicBezTo>
                  <a:cubicBezTo>
                    <a:pt x="43" y="119"/>
                    <a:pt x="42" y="118"/>
                    <a:pt x="42" y="118"/>
                  </a:cubicBezTo>
                  <a:cubicBezTo>
                    <a:pt x="41" y="118"/>
                    <a:pt x="41" y="119"/>
                    <a:pt x="41" y="119"/>
                  </a:cubicBezTo>
                  <a:cubicBezTo>
                    <a:pt x="41" y="119"/>
                    <a:pt x="41" y="119"/>
                    <a:pt x="41" y="119"/>
                  </a:cubicBezTo>
                  <a:cubicBezTo>
                    <a:pt x="41" y="119"/>
                    <a:pt x="41" y="119"/>
                    <a:pt x="41" y="119"/>
                  </a:cubicBezTo>
                  <a:cubicBezTo>
                    <a:pt x="41" y="119"/>
                    <a:pt x="41" y="119"/>
                    <a:pt x="41" y="119"/>
                  </a:cubicBezTo>
                  <a:close/>
                  <a:moveTo>
                    <a:pt x="50" y="119"/>
                  </a:moveTo>
                  <a:cubicBezTo>
                    <a:pt x="51" y="119"/>
                    <a:pt x="50" y="118"/>
                    <a:pt x="50" y="118"/>
                  </a:cubicBezTo>
                  <a:cubicBezTo>
                    <a:pt x="50" y="118"/>
                    <a:pt x="50" y="118"/>
                    <a:pt x="50" y="119"/>
                  </a:cubicBezTo>
                  <a:close/>
                  <a:moveTo>
                    <a:pt x="38" y="120"/>
                  </a:moveTo>
                  <a:cubicBezTo>
                    <a:pt x="38" y="120"/>
                    <a:pt x="39" y="120"/>
                    <a:pt x="39" y="119"/>
                  </a:cubicBezTo>
                  <a:cubicBezTo>
                    <a:pt x="38" y="119"/>
                    <a:pt x="38" y="118"/>
                    <a:pt x="38" y="118"/>
                  </a:cubicBezTo>
                  <a:cubicBezTo>
                    <a:pt x="37" y="119"/>
                    <a:pt x="37" y="120"/>
                    <a:pt x="38" y="120"/>
                  </a:cubicBezTo>
                  <a:close/>
                  <a:moveTo>
                    <a:pt x="56" y="119"/>
                  </a:moveTo>
                  <a:cubicBezTo>
                    <a:pt x="56" y="118"/>
                    <a:pt x="56" y="118"/>
                    <a:pt x="56" y="118"/>
                  </a:cubicBezTo>
                  <a:cubicBezTo>
                    <a:pt x="56" y="118"/>
                    <a:pt x="56" y="119"/>
                    <a:pt x="56" y="119"/>
                  </a:cubicBezTo>
                  <a:close/>
                  <a:moveTo>
                    <a:pt x="60" y="120"/>
                  </a:moveTo>
                  <a:cubicBezTo>
                    <a:pt x="60" y="119"/>
                    <a:pt x="60" y="118"/>
                    <a:pt x="60" y="118"/>
                  </a:cubicBezTo>
                  <a:cubicBezTo>
                    <a:pt x="59" y="119"/>
                    <a:pt x="59" y="119"/>
                    <a:pt x="60" y="120"/>
                  </a:cubicBezTo>
                  <a:close/>
                  <a:moveTo>
                    <a:pt x="57" y="120"/>
                  </a:moveTo>
                  <a:cubicBezTo>
                    <a:pt x="58" y="121"/>
                    <a:pt x="58" y="122"/>
                    <a:pt x="59" y="122"/>
                  </a:cubicBezTo>
                  <a:cubicBezTo>
                    <a:pt x="59" y="121"/>
                    <a:pt x="59" y="120"/>
                    <a:pt x="58" y="119"/>
                  </a:cubicBezTo>
                  <a:cubicBezTo>
                    <a:pt x="58" y="119"/>
                    <a:pt x="57" y="120"/>
                    <a:pt x="57" y="120"/>
                  </a:cubicBezTo>
                  <a:close/>
                  <a:moveTo>
                    <a:pt x="44" y="120"/>
                  </a:moveTo>
                  <a:cubicBezTo>
                    <a:pt x="45" y="121"/>
                    <a:pt x="44" y="121"/>
                    <a:pt x="45" y="121"/>
                  </a:cubicBezTo>
                  <a:cubicBezTo>
                    <a:pt x="45" y="121"/>
                    <a:pt x="45" y="120"/>
                    <a:pt x="45" y="120"/>
                  </a:cubicBezTo>
                  <a:cubicBezTo>
                    <a:pt x="45" y="120"/>
                    <a:pt x="45" y="120"/>
                    <a:pt x="45" y="120"/>
                  </a:cubicBezTo>
                  <a:cubicBezTo>
                    <a:pt x="45" y="120"/>
                    <a:pt x="46" y="119"/>
                    <a:pt x="45" y="119"/>
                  </a:cubicBezTo>
                  <a:cubicBezTo>
                    <a:pt x="45" y="119"/>
                    <a:pt x="44" y="120"/>
                    <a:pt x="44" y="120"/>
                  </a:cubicBezTo>
                  <a:close/>
                  <a:moveTo>
                    <a:pt x="54" y="119"/>
                  </a:moveTo>
                  <a:cubicBezTo>
                    <a:pt x="54" y="120"/>
                    <a:pt x="54" y="121"/>
                    <a:pt x="55" y="121"/>
                  </a:cubicBezTo>
                  <a:cubicBezTo>
                    <a:pt x="55" y="120"/>
                    <a:pt x="55" y="120"/>
                    <a:pt x="55" y="119"/>
                  </a:cubicBezTo>
                  <a:cubicBezTo>
                    <a:pt x="55" y="119"/>
                    <a:pt x="54" y="119"/>
                    <a:pt x="54" y="119"/>
                  </a:cubicBezTo>
                  <a:close/>
                  <a:moveTo>
                    <a:pt x="33" y="136"/>
                  </a:moveTo>
                  <a:cubicBezTo>
                    <a:pt x="33" y="135"/>
                    <a:pt x="32" y="133"/>
                    <a:pt x="33" y="133"/>
                  </a:cubicBezTo>
                  <a:cubicBezTo>
                    <a:pt x="32" y="129"/>
                    <a:pt x="32" y="124"/>
                    <a:pt x="31" y="120"/>
                  </a:cubicBezTo>
                  <a:cubicBezTo>
                    <a:pt x="31" y="126"/>
                    <a:pt x="32" y="132"/>
                    <a:pt x="33" y="137"/>
                  </a:cubicBezTo>
                  <a:cubicBezTo>
                    <a:pt x="33" y="137"/>
                    <a:pt x="32" y="136"/>
                    <a:pt x="33" y="136"/>
                  </a:cubicBezTo>
                  <a:close/>
                  <a:moveTo>
                    <a:pt x="34" y="122"/>
                  </a:moveTo>
                  <a:cubicBezTo>
                    <a:pt x="34" y="122"/>
                    <a:pt x="34" y="124"/>
                    <a:pt x="34" y="124"/>
                  </a:cubicBezTo>
                  <a:cubicBezTo>
                    <a:pt x="35" y="124"/>
                    <a:pt x="36" y="122"/>
                    <a:pt x="37" y="121"/>
                  </a:cubicBezTo>
                  <a:cubicBezTo>
                    <a:pt x="37" y="121"/>
                    <a:pt x="37" y="120"/>
                    <a:pt x="36" y="120"/>
                  </a:cubicBezTo>
                  <a:cubicBezTo>
                    <a:pt x="36" y="121"/>
                    <a:pt x="35" y="122"/>
                    <a:pt x="34" y="122"/>
                  </a:cubicBezTo>
                  <a:close/>
                  <a:moveTo>
                    <a:pt x="51" y="121"/>
                  </a:moveTo>
                  <a:cubicBezTo>
                    <a:pt x="51" y="121"/>
                    <a:pt x="51" y="120"/>
                    <a:pt x="51" y="120"/>
                  </a:cubicBezTo>
                  <a:cubicBezTo>
                    <a:pt x="51" y="121"/>
                    <a:pt x="50" y="121"/>
                    <a:pt x="51" y="121"/>
                  </a:cubicBezTo>
                  <a:close/>
                  <a:moveTo>
                    <a:pt x="43" y="121"/>
                  </a:moveTo>
                  <a:cubicBezTo>
                    <a:pt x="43" y="121"/>
                    <a:pt x="43" y="121"/>
                    <a:pt x="43" y="120"/>
                  </a:cubicBezTo>
                  <a:cubicBezTo>
                    <a:pt x="43" y="121"/>
                    <a:pt x="43" y="121"/>
                    <a:pt x="43" y="121"/>
                  </a:cubicBezTo>
                  <a:close/>
                  <a:moveTo>
                    <a:pt x="47" y="122"/>
                  </a:moveTo>
                  <a:cubicBezTo>
                    <a:pt x="47" y="121"/>
                    <a:pt x="47" y="121"/>
                    <a:pt x="47" y="120"/>
                  </a:cubicBezTo>
                  <a:cubicBezTo>
                    <a:pt x="47" y="120"/>
                    <a:pt x="47" y="120"/>
                    <a:pt x="47" y="120"/>
                  </a:cubicBezTo>
                  <a:cubicBezTo>
                    <a:pt x="46" y="121"/>
                    <a:pt x="47" y="121"/>
                    <a:pt x="47" y="122"/>
                  </a:cubicBezTo>
                  <a:close/>
                  <a:moveTo>
                    <a:pt x="65" y="130"/>
                  </a:moveTo>
                  <a:cubicBezTo>
                    <a:pt x="65" y="132"/>
                    <a:pt x="65" y="136"/>
                    <a:pt x="65" y="139"/>
                  </a:cubicBezTo>
                  <a:cubicBezTo>
                    <a:pt x="65" y="139"/>
                    <a:pt x="64" y="139"/>
                    <a:pt x="64" y="140"/>
                  </a:cubicBezTo>
                  <a:cubicBezTo>
                    <a:pt x="66" y="142"/>
                    <a:pt x="64" y="146"/>
                    <a:pt x="65" y="150"/>
                  </a:cubicBezTo>
                  <a:cubicBezTo>
                    <a:pt x="65" y="141"/>
                    <a:pt x="65" y="130"/>
                    <a:pt x="66" y="121"/>
                  </a:cubicBezTo>
                  <a:cubicBezTo>
                    <a:pt x="66" y="121"/>
                    <a:pt x="66" y="121"/>
                    <a:pt x="66" y="121"/>
                  </a:cubicBezTo>
                  <a:cubicBezTo>
                    <a:pt x="65" y="123"/>
                    <a:pt x="65" y="127"/>
                    <a:pt x="65" y="130"/>
                  </a:cubicBezTo>
                  <a:close/>
                  <a:moveTo>
                    <a:pt x="39" y="121"/>
                  </a:moveTo>
                  <a:cubicBezTo>
                    <a:pt x="39" y="122"/>
                    <a:pt x="39" y="123"/>
                    <a:pt x="40" y="123"/>
                  </a:cubicBezTo>
                  <a:cubicBezTo>
                    <a:pt x="40" y="123"/>
                    <a:pt x="40" y="123"/>
                    <a:pt x="40" y="122"/>
                  </a:cubicBezTo>
                  <a:cubicBezTo>
                    <a:pt x="40" y="122"/>
                    <a:pt x="40" y="121"/>
                    <a:pt x="39" y="121"/>
                  </a:cubicBezTo>
                  <a:cubicBezTo>
                    <a:pt x="39" y="121"/>
                    <a:pt x="39" y="121"/>
                    <a:pt x="39" y="121"/>
                  </a:cubicBezTo>
                  <a:close/>
                  <a:moveTo>
                    <a:pt x="44" y="123"/>
                  </a:moveTo>
                  <a:cubicBezTo>
                    <a:pt x="44" y="122"/>
                    <a:pt x="44" y="122"/>
                    <a:pt x="44" y="122"/>
                  </a:cubicBezTo>
                  <a:cubicBezTo>
                    <a:pt x="44" y="122"/>
                    <a:pt x="44" y="121"/>
                    <a:pt x="43" y="121"/>
                  </a:cubicBezTo>
                  <a:cubicBezTo>
                    <a:pt x="43" y="122"/>
                    <a:pt x="43" y="122"/>
                    <a:pt x="44" y="123"/>
                  </a:cubicBezTo>
                  <a:close/>
                  <a:moveTo>
                    <a:pt x="47" y="123"/>
                  </a:moveTo>
                  <a:cubicBezTo>
                    <a:pt x="47" y="123"/>
                    <a:pt x="47" y="122"/>
                    <a:pt x="46" y="121"/>
                  </a:cubicBezTo>
                  <a:cubicBezTo>
                    <a:pt x="46" y="122"/>
                    <a:pt x="47" y="123"/>
                    <a:pt x="47" y="123"/>
                  </a:cubicBezTo>
                  <a:close/>
                  <a:moveTo>
                    <a:pt x="50" y="124"/>
                  </a:moveTo>
                  <a:cubicBezTo>
                    <a:pt x="50" y="123"/>
                    <a:pt x="51" y="123"/>
                    <a:pt x="51" y="123"/>
                  </a:cubicBezTo>
                  <a:cubicBezTo>
                    <a:pt x="50" y="122"/>
                    <a:pt x="50" y="122"/>
                    <a:pt x="50" y="121"/>
                  </a:cubicBezTo>
                  <a:cubicBezTo>
                    <a:pt x="50" y="122"/>
                    <a:pt x="49" y="123"/>
                    <a:pt x="50" y="124"/>
                  </a:cubicBezTo>
                  <a:close/>
                  <a:moveTo>
                    <a:pt x="59" y="123"/>
                  </a:moveTo>
                  <a:cubicBezTo>
                    <a:pt x="60" y="123"/>
                    <a:pt x="60" y="122"/>
                    <a:pt x="60" y="122"/>
                  </a:cubicBezTo>
                  <a:cubicBezTo>
                    <a:pt x="60" y="123"/>
                    <a:pt x="60" y="123"/>
                    <a:pt x="59" y="123"/>
                  </a:cubicBezTo>
                  <a:close/>
                  <a:moveTo>
                    <a:pt x="52" y="124"/>
                  </a:moveTo>
                  <a:cubicBezTo>
                    <a:pt x="53" y="124"/>
                    <a:pt x="53" y="124"/>
                    <a:pt x="53" y="123"/>
                  </a:cubicBezTo>
                  <a:cubicBezTo>
                    <a:pt x="53" y="123"/>
                    <a:pt x="53" y="122"/>
                    <a:pt x="52" y="122"/>
                  </a:cubicBezTo>
                  <a:cubicBezTo>
                    <a:pt x="52" y="123"/>
                    <a:pt x="53" y="123"/>
                    <a:pt x="52" y="124"/>
                  </a:cubicBezTo>
                  <a:close/>
                  <a:moveTo>
                    <a:pt x="42" y="123"/>
                  </a:moveTo>
                  <a:cubicBezTo>
                    <a:pt x="43" y="123"/>
                    <a:pt x="43" y="123"/>
                    <a:pt x="43" y="123"/>
                  </a:cubicBezTo>
                  <a:cubicBezTo>
                    <a:pt x="43" y="123"/>
                    <a:pt x="43" y="122"/>
                    <a:pt x="42" y="123"/>
                  </a:cubicBezTo>
                  <a:close/>
                  <a:moveTo>
                    <a:pt x="55" y="124"/>
                  </a:moveTo>
                  <a:cubicBezTo>
                    <a:pt x="55" y="124"/>
                    <a:pt x="55" y="123"/>
                    <a:pt x="55" y="123"/>
                  </a:cubicBezTo>
                  <a:cubicBezTo>
                    <a:pt x="54" y="123"/>
                    <a:pt x="55" y="124"/>
                    <a:pt x="55" y="124"/>
                  </a:cubicBezTo>
                  <a:close/>
                  <a:moveTo>
                    <a:pt x="48" y="124"/>
                  </a:moveTo>
                  <a:cubicBezTo>
                    <a:pt x="48" y="124"/>
                    <a:pt x="48" y="124"/>
                    <a:pt x="49" y="124"/>
                  </a:cubicBezTo>
                  <a:cubicBezTo>
                    <a:pt x="49" y="124"/>
                    <a:pt x="49" y="123"/>
                    <a:pt x="48" y="123"/>
                  </a:cubicBezTo>
                  <a:cubicBezTo>
                    <a:pt x="48" y="123"/>
                    <a:pt x="48" y="123"/>
                    <a:pt x="48" y="124"/>
                  </a:cubicBezTo>
                  <a:close/>
                  <a:moveTo>
                    <a:pt x="57" y="124"/>
                  </a:moveTo>
                  <a:cubicBezTo>
                    <a:pt x="57" y="124"/>
                    <a:pt x="57" y="123"/>
                    <a:pt x="57" y="123"/>
                  </a:cubicBezTo>
                  <a:cubicBezTo>
                    <a:pt x="57" y="123"/>
                    <a:pt x="57" y="123"/>
                    <a:pt x="57" y="123"/>
                  </a:cubicBezTo>
                  <a:cubicBezTo>
                    <a:pt x="57" y="123"/>
                    <a:pt x="57" y="124"/>
                    <a:pt x="57" y="124"/>
                  </a:cubicBezTo>
                  <a:close/>
                  <a:moveTo>
                    <a:pt x="37" y="124"/>
                  </a:moveTo>
                  <a:cubicBezTo>
                    <a:pt x="37" y="124"/>
                    <a:pt x="38" y="125"/>
                    <a:pt x="38" y="125"/>
                  </a:cubicBezTo>
                  <a:cubicBezTo>
                    <a:pt x="38" y="125"/>
                    <a:pt x="38" y="125"/>
                    <a:pt x="38" y="125"/>
                  </a:cubicBezTo>
                  <a:cubicBezTo>
                    <a:pt x="38" y="124"/>
                    <a:pt x="38" y="124"/>
                    <a:pt x="38" y="123"/>
                  </a:cubicBezTo>
                  <a:cubicBezTo>
                    <a:pt x="37" y="123"/>
                    <a:pt x="37" y="123"/>
                    <a:pt x="37" y="124"/>
                  </a:cubicBezTo>
                  <a:close/>
                  <a:moveTo>
                    <a:pt x="40" y="124"/>
                  </a:moveTo>
                  <a:cubicBezTo>
                    <a:pt x="41" y="124"/>
                    <a:pt x="41" y="124"/>
                    <a:pt x="41" y="123"/>
                  </a:cubicBezTo>
                  <a:cubicBezTo>
                    <a:pt x="41" y="124"/>
                    <a:pt x="40" y="124"/>
                    <a:pt x="40" y="124"/>
                  </a:cubicBezTo>
                  <a:close/>
                  <a:moveTo>
                    <a:pt x="45" y="124"/>
                  </a:moveTo>
                  <a:cubicBezTo>
                    <a:pt x="45" y="124"/>
                    <a:pt x="45" y="125"/>
                    <a:pt x="45" y="125"/>
                  </a:cubicBezTo>
                  <a:cubicBezTo>
                    <a:pt x="46" y="124"/>
                    <a:pt x="45" y="123"/>
                    <a:pt x="45" y="124"/>
                  </a:cubicBezTo>
                  <a:close/>
                  <a:moveTo>
                    <a:pt x="59" y="124"/>
                  </a:moveTo>
                  <a:cubicBezTo>
                    <a:pt x="60" y="124"/>
                    <a:pt x="60" y="125"/>
                    <a:pt x="60" y="125"/>
                  </a:cubicBezTo>
                  <a:cubicBezTo>
                    <a:pt x="60" y="125"/>
                    <a:pt x="60" y="124"/>
                    <a:pt x="60" y="124"/>
                  </a:cubicBezTo>
                  <a:cubicBezTo>
                    <a:pt x="60" y="124"/>
                    <a:pt x="59" y="124"/>
                    <a:pt x="59" y="124"/>
                  </a:cubicBezTo>
                  <a:close/>
                  <a:moveTo>
                    <a:pt x="41" y="126"/>
                  </a:moveTo>
                  <a:cubicBezTo>
                    <a:pt x="41" y="126"/>
                    <a:pt x="42" y="125"/>
                    <a:pt x="42" y="125"/>
                  </a:cubicBezTo>
                  <a:cubicBezTo>
                    <a:pt x="42" y="125"/>
                    <a:pt x="42" y="124"/>
                    <a:pt x="41" y="124"/>
                  </a:cubicBezTo>
                  <a:cubicBezTo>
                    <a:pt x="40" y="125"/>
                    <a:pt x="41" y="125"/>
                    <a:pt x="41" y="126"/>
                  </a:cubicBezTo>
                  <a:close/>
                  <a:moveTo>
                    <a:pt x="48" y="125"/>
                  </a:moveTo>
                  <a:cubicBezTo>
                    <a:pt x="48" y="125"/>
                    <a:pt x="48" y="126"/>
                    <a:pt x="49" y="125"/>
                  </a:cubicBezTo>
                  <a:cubicBezTo>
                    <a:pt x="48" y="125"/>
                    <a:pt x="49" y="124"/>
                    <a:pt x="48" y="124"/>
                  </a:cubicBezTo>
                  <a:cubicBezTo>
                    <a:pt x="48" y="124"/>
                    <a:pt x="48" y="125"/>
                    <a:pt x="48" y="125"/>
                  </a:cubicBezTo>
                  <a:close/>
                  <a:moveTo>
                    <a:pt x="54" y="126"/>
                  </a:moveTo>
                  <a:cubicBezTo>
                    <a:pt x="54" y="125"/>
                    <a:pt x="54" y="125"/>
                    <a:pt x="54" y="124"/>
                  </a:cubicBezTo>
                  <a:cubicBezTo>
                    <a:pt x="53" y="124"/>
                    <a:pt x="53" y="125"/>
                    <a:pt x="54" y="126"/>
                  </a:cubicBezTo>
                  <a:close/>
                  <a:moveTo>
                    <a:pt x="57" y="125"/>
                  </a:moveTo>
                  <a:cubicBezTo>
                    <a:pt x="58" y="125"/>
                    <a:pt x="58" y="125"/>
                    <a:pt x="58" y="124"/>
                  </a:cubicBezTo>
                  <a:cubicBezTo>
                    <a:pt x="58" y="124"/>
                    <a:pt x="58" y="124"/>
                    <a:pt x="58" y="124"/>
                  </a:cubicBezTo>
                  <a:cubicBezTo>
                    <a:pt x="58" y="125"/>
                    <a:pt x="57" y="125"/>
                    <a:pt x="57" y="125"/>
                  </a:cubicBezTo>
                  <a:close/>
                  <a:moveTo>
                    <a:pt x="52" y="125"/>
                  </a:moveTo>
                  <a:cubicBezTo>
                    <a:pt x="52" y="125"/>
                    <a:pt x="52" y="124"/>
                    <a:pt x="51" y="124"/>
                  </a:cubicBezTo>
                  <a:cubicBezTo>
                    <a:pt x="51" y="124"/>
                    <a:pt x="51" y="125"/>
                    <a:pt x="52" y="125"/>
                  </a:cubicBezTo>
                  <a:close/>
                  <a:moveTo>
                    <a:pt x="37" y="126"/>
                  </a:moveTo>
                  <a:cubicBezTo>
                    <a:pt x="38" y="126"/>
                    <a:pt x="37" y="125"/>
                    <a:pt x="36" y="125"/>
                  </a:cubicBezTo>
                  <a:cubicBezTo>
                    <a:pt x="37" y="125"/>
                    <a:pt x="37" y="126"/>
                    <a:pt x="37" y="126"/>
                  </a:cubicBezTo>
                  <a:close/>
                  <a:moveTo>
                    <a:pt x="61" y="126"/>
                  </a:moveTo>
                  <a:cubicBezTo>
                    <a:pt x="61" y="126"/>
                    <a:pt x="62" y="125"/>
                    <a:pt x="61" y="125"/>
                  </a:cubicBezTo>
                  <a:cubicBezTo>
                    <a:pt x="61" y="125"/>
                    <a:pt x="61" y="126"/>
                    <a:pt x="61" y="126"/>
                  </a:cubicBezTo>
                  <a:close/>
                  <a:moveTo>
                    <a:pt x="35" y="127"/>
                  </a:moveTo>
                  <a:cubicBezTo>
                    <a:pt x="35" y="127"/>
                    <a:pt x="35" y="128"/>
                    <a:pt x="36" y="128"/>
                  </a:cubicBezTo>
                  <a:cubicBezTo>
                    <a:pt x="36" y="128"/>
                    <a:pt x="36" y="127"/>
                    <a:pt x="36" y="127"/>
                  </a:cubicBezTo>
                  <a:cubicBezTo>
                    <a:pt x="36" y="127"/>
                    <a:pt x="36" y="126"/>
                    <a:pt x="36" y="125"/>
                  </a:cubicBezTo>
                  <a:cubicBezTo>
                    <a:pt x="35" y="126"/>
                    <a:pt x="35" y="126"/>
                    <a:pt x="35" y="127"/>
                  </a:cubicBezTo>
                  <a:close/>
                  <a:moveTo>
                    <a:pt x="38" y="126"/>
                  </a:moveTo>
                  <a:cubicBezTo>
                    <a:pt x="39" y="126"/>
                    <a:pt x="39" y="126"/>
                    <a:pt x="39" y="126"/>
                  </a:cubicBezTo>
                  <a:cubicBezTo>
                    <a:pt x="39" y="126"/>
                    <a:pt x="39" y="126"/>
                    <a:pt x="38" y="126"/>
                  </a:cubicBezTo>
                  <a:close/>
                  <a:moveTo>
                    <a:pt x="41" y="127"/>
                  </a:moveTo>
                  <a:cubicBezTo>
                    <a:pt x="40" y="126"/>
                    <a:pt x="40" y="126"/>
                    <a:pt x="40" y="126"/>
                  </a:cubicBezTo>
                  <a:cubicBezTo>
                    <a:pt x="40" y="126"/>
                    <a:pt x="40" y="127"/>
                    <a:pt x="41" y="127"/>
                  </a:cubicBezTo>
                  <a:close/>
                  <a:moveTo>
                    <a:pt x="47" y="127"/>
                  </a:moveTo>
                  <a:cubicBezTo>
                    <a:pt x="47" y="127"/>
                    <a:pt x="47" y="126"/>
                    <a:pt x="46" y="126"/>
                  </a:cubicBezTo>
                  <a:cubicBezTo>
                    <a:pt x="46" y="126"/>
                    <a:pt x="46" y="127"/>
                    <a:pt x="47" y="127"/>
                  </a:cubicBezTo>
                  <a:close/>
                  <a:moveTo>
                    <a:pt x="54" y="127"/>
                  </a:moveTo>
                  <a:cubicBezTo>
                    <a:pt x="55" y="127"/>
                    <a:pt x="55" y="126"/>
                    <a:pt x="54" y="126"/>
                  </a:cubicBezTo>
                  <a:cubicBezTo>
                    <a:pt x="54" y="126"/>
                    <a:pt x="54" y="126"/>
                    <a:pt x="54" y="127"/>
                  </a:cubicBezTo>
                  <a:close/>
                  <a:moveTo>
                    <a:pt x="50" y="127"/>
                  </a:moveTo>
                  <a:cubicBezTo>
                    <a:pt x="51" y="127"/>
                    <a:pt x="51" y="126"/>
                    <a:pt x="50" y="126"/>
                  </a:cubicBezTo>
                  <a:cubicBezTo>
                    <a:pt x="50" y="126"/>
                    <a:pt x="50" y="127"/>
                    <a:pt x="50" y="127"/>
                  </a:cubicBezTo>
                  <a:close/>
                  <a:moveTo>
                    <a:pt x="59" y="126"/>
                  </a:moveTo>
                  <a:cubicBezTo>
                    <a:pt x="58" y="126"/>
                    <a:pt x="59" y="126"/>
                    <a:pt x="59" y="126"/>
                  </a:cubicBezTo>
                  <a:cubicBezTo>
                    <a:pt x="58" y="126"/>
                    <a:pt x="58" y="127"/>
                    <a:pt x="59" y="126"/>
                  </a:cubicBezTo>
                  <a:close/>
                  <a:moveTo>
                    <a:pt x="53" y="129"/>
                  </a:moveTo>
                  <a:cubicBezTo>
                    <a:pt x="54" y="128"/>
                    <a:pt x="53" y="127"/>
                    <a:pt x="53" y="126"/>
                  </a:cubicBezTo>
                  <a:cubicBezTo>
                    <a:pt x="52" y="127"/>
                    <a:pt x="53" y="128"/>
                    <a:pt x="53" y="129"/>
                  </a:cubicBezTo>
                  <a:close/>
                  <a:moveTo>
                    <a:pt x="40" y="128"/>
                  </a:moveTo>
                  <a:cubicBezTo>
                    <a:pt x="40" y="127"/>
                    <a:pt x="40" y="127"/>
                    <a:pt x="39" y="126"/>
                  </a:cubicBezTo>
                  <a:cubicBezTo>
                    <a:pt x="39" y="127"/>
                    <a:pt x="39" y="128"/>
                    <a:pt x="40" y="128"/>
                  </a:cubicBezTo>
                  <a:close/>
                  <a:moveTo>
                    <a:pt x="49" y="127"/>
                  </a:moveTo>
                  <a:cubicBezTo>
                    <a:pt x="50" y="127"/>
                    <a:pt x="49" y="128"/>
                    <a:pt x="50" y="128"/>
                  </a:cubicBezTo>
                  <a:cubicBezTo>
                    <a:pt x="50" y="127"/>
                    <a:pt x="50" y="128"/>
                    <a:pt x="50" y="127"/>
                  </a:cubicBezTo>
                  <a:cubicBezTo>
                    <a:pt x="50" y="127"/>
                    <a:pt x="50" y="127"/>
                    <a:pt x="50" y="127"/>
                  </a:cubicBezTo>
                  <a:cubicBezTo>
                    <a:pt x="50" y="127"/>
                    <a:pt x="50" y="127"/>
                    <a:pt x="50" y="127"/>
                  </a:cubicBezTo>
                  <a:cubicBezTo>
                    <a:pt x="49" y="127"/>
                    <a:pt x="49" y="127"/>
                    <a:pt x="49" y="127"/>
                  </a:cubicBezTo>
                  <a:close/>
                  <a:moveTo>
                    <a:pt x="42" y="127"/>
                  </a:moveTo>
                  <a:cubicBezTo>
                    <a:pt x="42" y="127"/>
                    <a:pt x="42" y="128"/>
                    <a:pt x="43" y="128"/>
                  </a:cubicBezTo>
                  <a:cubicBezTo>
                    <a:pt x="43" y="128"/>
                    <a:pt x="43" y="128"/>
                    <a:pt x="43" y="128"/>
                  </a:cubicBezTo>
                  <a:cubicBezTo>
                    <a:pt x="43" y="127"/>
                    <a:pt x="43" y="127"/>
                    <a:pt x="43" y="127"/>
                  </a:cubicBezTo>
                  <a:cubicBezTo>
                    <a:pt x="42" y="127"/>
                    <a:pt x="42" y="127"/>
                    <a:pt x="42" y="127"/>
                  </a:cubicBezTo>
                  <a:close/>
                  <a:moveTo>
                    <a:pt x="60" y="128"/>
                  </a:moveTo>
                  <a:cubicBezTo>
                    <a:pt x="60" y="128"/>
                    <a:pt x="60" y="127"/>
                    <a:pt x="60" y="127"/>
                  </a:cubicBezTo>
                  <a:cubicBezTo>
                    <a:pt x="60" y="127"/>
                    <a:pt x="59" y="128"/>
                    <a:pt x="60" y="128"/>
                  </a:cubicBezTo>
                  <a:close/>
                  <a:moveTo>
                    <a:pt x="57" y="128"/>
                  </a:moveTo>
                  <a:cubicBezTo>
                    <a:pt x="57" y="128"/>
                    <a:pt x="57" y="128"/>
                    <a:pt x="57" y="128"/>
                  </a:cubicBezTo>
                  <a:cubicBezTo>
                    <a:pt x="58" y="127"/>
                    <a:pt x="58" y="127"/>
                    <a:pt x="57" y="127"/>
                  </a:cubicBezTo>
                  <a:cubicBezTo>
                    <a:pt x="57" y="127"/>
                    <a:pt x="57" y="127"/>
                    <a:pt x="57" y="128"/>
                  </a:cubicBezTo>
                  <a:close/>
                  <a:moveTo>
                    <a:pt x="62" y="131"/>
                  </a:moveTo>
                  <a:cubicBezTo>
                    <a:pt x="62" y="130"/>
                    <a:pt x="63" y="128"/>
                    <a:pt x="62" y="127"/>
                  </a:cubicBezTo>
                  <a:cubicBezTo>
                    <a:pt x="62" y="129"/>
                    <a:pt x="62" y="130"/>
                    <a:pt x="62" y="131"/>
                  </a:cubicBezTo>
                  <a:close/>
                  <a:moveTo>
                    <a:pt x="33" y="129"/>
                  </a:moveTo>
                  <a:cubicBezTo>
                    <a:pt x="33" y="130"/>
                    <a:pt x="33" y="130"/>
                    <a:pt x="33" y="130"/>
                  </a:cubicBezTo>
                  <a:cubicBezTo>
                    <a:pt x="33" y="131"/>
                    <a:pt x="33" y="131"/>
                    <a:pt x="33" y="130"/>
                  </a:cubicBezTo>
                  <a:cubicBezTo>
                    <a:pt x="33" y="129"/>
                    <a:pt x="33" y="129"/>
                    <a:pt x="33" y="128"/>
                  </a:cubicBezTo>
                  <a:cubicBezTo>
                    <a:pt x="33" y="128"/>
                    <a:pt x="33" y="127"/>
                    <a:pt x="33" y="128"/>
                  </a:cubicBezTo>
                  <a:cubicBezTo>
                    <a:pt x="33" y="128"/>
                    <a:pt x="33" y="129"/>
                    <a:pt x="33" y="129"/>
                  </a:cubicBezTo>
                  <a:close/>
                  <a:moveTo>
                    <a:pt x="55" y="128"/>
                  </a:moveTo>
                  <a:cubicBezTo>
                    <a:pt x="55" y="128"/>
                    <a:pt x="56" y="128"/>
                    <a:pt x="55" y="127"/>
                  </a:cubicBezTo>
                  <a:cubicBezTo>
                    <a:pt x="55" y="128"/>
                    <a:pt x="55" y="128"/>
                    <a:pt x="55" y="128"/>
                  </a:cubicBezTo>
                  <a:close/>
                  <a:moveTo>
                    <a:pt x="38" y="130"/>
                  </a:moveTo>
                  <a:cubicBezTo>
                    <a:pt x="39" y="129"/>
                    <a:pt x="39" y="128"/>
                    <a:pt x="38" y="128"/>
                  </a:cubicBezTo>
                  <a:cubicBezTo>
                    <a:pt x="38" y="128"/>
                    <a:pt x="38" y="129"/>
                    <a:pt x="38" y="130"/>
                  </a:cubicBezTo>
                  <a:close/>
                  <a:moveTo>
                    <a:pt x="45" y="129"/>
                  </a:moveTo>
                  <a:cubicBezTo>
                    <a:pt x="45" y="129"/>
                    <a:pt x="45" y="128"/>
                    <a:pt x="45" y="128"/>
                  </a:cubicBezTo>
                  <a:cubicBezTo>
                    <a:pt x="45" y="128"/>
                    <a:pt x="45" y="128"/>
                    <a:pt x="45" y="128"/>
                  </a:cubicBezTo>
                  <a:cubicBezTo>
                    <a:pt x="45" y="128"/>
                    <a:pt x="45" y="129"/>
                    <a:pt x="45" y="129"/>
                  </a:cubicBezTo>
                  <a:close/>
                  <a:moveTo>
                    <a:pt x="42" y="129"/>
                  </a:moveTo>
                  <a:cubicBezTo>
                    <a:pt x="42" y="129"/>
                    <a:pt x="42" y="129"/>
                    <a:pt x="41" y="128"/>
                  </a:cubicBezTo>
                  <a:cubicBezTo>
                    <a:pt x="41" y="129"/>
                    <a:pt x="42" y="129"/>
                    <a:pt x="42" y="129"/>
                  </a:cubicBezTo>
                  <a:close/>
                  <a:moveTo>
                    <a:pt x="47" y="129"/>
                  </a:moveTo>
                  <a:cubicBezTo>
                    <a:pt x="48" y="129"/>
                    <a:pt x="47" y="129"/>
                    <a:pt x="48" y="130"/>
                  </a:cubicBezTo>
                  <a:cubicBezTo>
                    <a:pt x="48" y="130"/>
                    <a:pt x="48" y="130"/>
                    <a:pt x="48" y="130"/>
                  </a:cubicBezTo>
                  <a:cubicBezTo>
                    <a:pt x="49" y="130"/>
                    <a:pt x="49" y="129"/>
                    <a:pt x="48" y="128"/>
                  </a:cubicBezTo>
                  <a:cubicBezTo>
                    <a:pt x="48" y="129"/>
                    <a:pt x="48" y="128"/>
                    <a:pt x="47" y="129"/>
                  </a:cubicBezTo>
                  <a:close/>
                  <a:moveTo>
                    <a:pt x="50" y="129"/>
                  </a:moveTo>
                  <a:cubicBezTo>
                    <a:pt x="50" y="129"/>
                    <a:pt x="50" y="129"/>
                    <a:pt x="50" y="130"/>
                  </a:cubicBezTo>
                  <a:cubicBezTo>
                    <a:pt x="50" y="130"/>
                    <a:pt x="51" y="130"/>
                    <a:pt x="51" y="129"/>
                  </a:cubicBezTo>
                  <a:cubicBezTo>
                    <a:pt x="50" y="129"/>
                    <a:pt x="51" y="129"/>
                    <a:pt x="51" y="129"/>
                  </a:cubicBezTo>
                  <a:cubicBezTo>
                    <a:pt x="51" y="129"/>
                    <a:pt x="51" y="128"/>
                    <a:pt x="50" y="128"/>
                  </a:cubicBezTo>
                  <a:cubicBezTo>
                    <a:pt x="50" y="129"/>
                    <a:pt x="50" y="129"/>
                    <a:pt x="50" y="129"/>
                  </a:cubicBezTo>
                  <a:close/>
                  <a:moveTo>
                    <a:pt x="52" y="129"/>
                  </a:moveTo>
                  <a:cubicBezTo>
                    <a:pt x="52" y="129"/>
                    <a:pt x="52" y="128"/>
                    <a:pt x="52" y="128"/>
                  </a:cubicBezTo>
                  <a:cubicBezTo>
                    <a:pt x="51" y="128"/>
                    <a:pt x="51" y="129"/>
                    <a:pt x="52" y="129"/>
                  </a:cubicBezTo>
                  <a:close/>
                  <a:moveTo>
                    <a:pt x="41" y="128"/>
                  </a:moveTo>
                  <a:cubicBezTo>
                    <a:pt x="41" y="128"/>
                    <a:pt x="40" y="128"/>
                    <a:pt x="40" y="128"/>
                  </a:cubicBezTo>
                  <a:cubicBezTo>
                    <a:pt x="40" y="129"/>
                    <a:pt x="41" y="129"/>
                    <a:pt x="41" y="128"/>
                  </a:cubicBezTo>
                  <a:close/>
                  <a:moveTo>
                    <a:pt x="58" y="129"/>
                  </a:moveTo>
                  <a:cubicBezTo>
                    <a:pt x="58" y="129"/>
                    <a:pt x="58" y="129"/>
                    <a:pt x="58" y="129"/>
                  </a:cubicBezTo>
                  <a:cubicBezTo>
                    <a:pt x="58" y="129"/>
                    <a:pt x="58" y="128"/>
                    <a:pt x="58" y="128"/>
                  </a:cubicBezTo>
                  <a:cubicBezTo>
                    <a:pt x="58" y="129"/>
                    <a:pt x="58" y="129"/>
                    <a:pt x="58" y="129"/>
                  </a:cubicBezTo>
                  <a:close/>
                  <a:moveTo>
                    <a:pt x="45" y="131"/>
                  </a:moveTo>
                  <a:cubicBezTo>
                    <a:pt x="45" y="130"/>
                    <a:pt x="44" y="129"/>
                    <a:pt x="44" y="129"/>
                  </a:cubicBezTo>
                  <a:cubicBezTo>
                    <a:pt x="43" y="130"/>
                    <a:pt x="44" y="131"/>
                    <a:pt x="45" y="131"/>
                  </a:cubicBezTo>
                  <a:close/>
                  <a:moveTo>
                    <a:pt x="37" y="131"/>
                  </a:moveTo>
                  <a:cubicBezTo>
                    <a:pt x="38" y="131"/>
                    <a:pt x="38" y="129"/>
                    <a:pt x="37" y="129"/>
                  </a:cubicBezTo>
                  <a:cubicBezTo>
                    <a:pt x="36" y="130"/>
                    <a:pt x="37" y="130"/>
                    <a:pt x="37" y="131"/>
                  </a:cubicBezTo>
                  <a:close/>
                  <a:moveTo>
                    <a:pt x="41" y="130"/>
                  </a:moveTo>
                  <a:cubicBezTo>
                    <a:pt x="41" y="130"/>
                    <a:pt x="41" y="129"/>
                    <a:pt x="41" y="129"/>
                  </a:cubicBezTo>
                  <a:cubicBezTo>
                    <a:pt x="41" y="130"/>
                    <a:pt x="41" y="130"/>
                    <a:pt x="41" y="130"/>
                  </a:cubicBezTo>
                  <a:close/>
                  <a:moveTo>
                    <a:pt x="39" y="131"/>
                  </a:moveTo>
                  <a:cubicBezTo>
                    <a:pt x="39" y="130"/>
                    <a:pt x="40" y="130"/>
                    <a:pt x="40" y="129"/>
                  </a:cubicBezTo>
                  <a:cubicBezTo>
                    <a:pt x="39" y="130"/>
                    <a:pt x="38" y="131"/>
                    <a:pt x="39" y="131"/>
                  </a:cubicBezTo>
                  <a:close/>
                  <a:moveTo>
                    <a:pt x="55" y="131"/>
                  </a:moveTo>
                  <a:cubicBezTo>
                    <a:pt x="55" y="131"/>
                    <a:pt x="55" y="131"/>
                    <a:pt x="55" y="130"/>
                  </a:cubicBezTo>
                  <a:cubicBezTo>
                    <a:pt x="55" y="130"/>
                    <a:pt x="55" y="130"/>
                    <a:pt x="55" y="130"/>
                  </a:cubicBezTo>
                  <a:cubicBezTo>
                    <a:pt x="54" y="130"/>
                    <a:pt x="54" y="131"/>
                    <a:pt x="55" y="131"/>
                  </a:cubicBezTo>
                  <a:close/>
                  <a:moveTo>
                    <a:pt x="56" y="131"/>
                  </a:moveTo>
                  <a:cubicBezTo>
                    <a:pt x="56" y="131"/>
                    <a:pt x="56" y="131"/>
                    <a:pt x="57" y="131"/>
                  </a:cubicBezTo>
                  <a:cubicBezTo>
                    <a:pt x="57" y="130"/>
                    <a:pt x="57" y="130"/>
                    <a:pt x="57" y="130"/>
                  </a:cubicBezTo>
                  <a:cubicBezTo>
                    <a:pt x="57" y="130"/>
                    <a:pt x="57" y="130"/>
                    <a:pt x="57" y="130"/>
                  </a:cubicBezTo>
                  <a:cubicBezTo>
                    <a:pt x="57" y="130"/>
                    <a:pt x="56" y="130"/>
                    <a:pt x="56" y="131"/>
                  </a:cubicBezTo>
                  <a:close/>
                  <a:moveTo>
                    <a:pt x="50" y="133"/>
                  </a:moveTo>
                  <a:cubicBezTo>
                    <a:pt x="51" y="132"/>
                    <a:pt x="50" y="130"/>
                    <a:pt x="49" y="130"/>
                  </a:cubicBezTo>
                  <a:cubicBezTo>
                    <a:pt x="49" y="131"/>
                    <a:pt x="49" y="131"/>
                    <a:pt x="49" y="132"/>
                  </a:cubicBezTo>
                  <a:cubicBezTo>
                    <a:pt x="49" y="132"/>
                    <a:pt x="49" y="131"/>
                    <a:pt x="49" y="132"/>
                  </a:cubicBezTo>
                  <a:cubicBezTo>
                    <a:pt x="49" y="132"/>
                    <a:pt x="49" y="132"/>
                    <a:pt x="50" y="133"/>
                  </a:cubicBezTo>
                  <a:close/>
                  <a:moveTo>
                    <a:pt x="40" y="133"/>
                  </a:moveTo>
                  <a:cubicBezTo>
                    <a:pt x="40" y="132"/>
                    <a:pt x="40" y="132"/>
                    <a:pt x="41" y="131"/>
                  </a:cubicBezTo>
                  <a:cubicBezTo>
                    <a:pt x="40" y="131"/>
                    <a:pt x="40" y="130"/>
                    <a:pt x="40" y="130"/>
                  </a:cubicBezTo>
                  <a:cubicBezTo>
                    <a:pt x="39" y="131"/>
                    <a:pt x="39" y="132"/>
                    <a:pt x="40" y="133"/>
                  </a:cubicBezTo>
                  <a:close/>
                  <a:moveTo>
                    <a:pt x="43" y="132"/>
                  </a:moveTo>
                  <a:cubicBezTo>
                    <a:pt x="44" y="132"/>
                    <a:pt x="43" y="131"/>
                    <a:pt x="43" y="131"/>
                  </a:cubicBezTo>
                  <a:cubicBezTo>
                    <a:pt x="43" y="131"/>
                    <a:pt x="43" y="132"/>
                    <a:pt x="43" y="132"/>
                  </a:cubicBezTo>
                  <a:close/>
                  <a:moveTo>
                    <a:pt x="60" y="131"/>
                  </a:moveTo>
                  <a:cubicBezTo>
                    <a:pt x="60" y="131"/>
                    <a:pt x="60" y="131"/>
                    <a:pt x="59" y="131"/>
                  </a:cubicBezTo>
                  <a:cubicBezTo>
                    <a:pt x="59" y="131"/>
                    <a:pt x="60" y="131"/>
                    <a:pt x="60" y="131"/>
                  </a:cubicBezTo>
                  <a:close/>
                  <a:moveTo>
                    <a:pt x="36" y="133"/>
                  </a:moveTo>
                  <a:cubicBezTo>
                    <a:pt x="37" y="133"/>
                    <a:pt x="36" y="131"/>
                    <a:pt x="36" y="131"/>
                  </a:cubicBezTo>
                  <a:cubicBezTo>
                    <a:pt x="35" y="132"/>
                    <a:pt x="35" y="132"/>
                    <a:pt x="36" y="133"/>
                  </a:cubicBezTo>
                  <a:close/>
                  <a:moveTo>
                    <a:pt x="38" y="132"/>
                  </a:moveTo>
                  <a:cubicBezTo>
                    <a:pt x="38" y="132"/>
                    <a:pt x="38" y="132"/>
                    <a:pt x="38" y="132"/>
                  </a:cubicBezTo>
                  <a:cubicBezTo>
                    <a:pt x="38" y="132"/>
                    <a:pt x="39" y="131"/>
                    <a:pt x="38" y="131"/>
                  </a:cubicBezTo>
                  <a:cubicBezTo>
                    <a:pt x="38" y="132"/>
                    <a:pt x="38" y="132"/>
                    <a:pt x="38" y="132"/>
                  </a:cubicBezTo>
                  <a:close/>
                  <a:moveTo>
                    <a:pt x="55" y="132"/>
                  </a:moveTo>
                  <a:cubicBezTo>
                    <a:pt x="55" y="132"/>
                    <a:pt x="56" y="132"/>
                    <a:pt x="55" y="132"/>
                  </a:cubicBezTo>
                  <a:cubicBezTo>
                    <a:pt x="55" y="132"/>
                    <a:pt x="55" y="131"/>
                    <a:pt x="55" y="131"/>
                  </a:cubicBezTo>
                  <a:cubicBezTo>
                    <a:pt x="55" y="132"/>
                    <a:pt x="55" y="132"/>
                    <a:pt x="55" y="132"/>
                  </a:cubicBezTo>
                  <a:close/>
                  <a:moveTo>
                    <a:pt x="59" y="134"/>
                  </a:moveTo>
                  <a:cubicBezTo>
                    <a:pt x="58" y="134"/>
                    <a:pt x="59" y="132"/>
                    <a:pt x="58" y="131"/>
                  </a:cubicBezTo>
                  <a:cubicBezTo>
                    <a:pt x="58" y="133"/>
                    <a:pt x="58" y="134"/>
                    <a:pt x="59" y="134"/>
                  </a:cubicBezTo>
                  <a:close/>
                  <a:moveTo>
                    <a:pt x="48" y="133"/>
                  </a:moveTo>
                  <a:cubicBezTo>
                    <a:pt x="48" y="133"/>
                    <a:pt x="48" y="132"/>
                    <a:pt x="48" y="132"/>
                  </a:cubicBezTo>
                  <a:cubicBezTo>
                    <a:pt x="47" y="132"/>
                    <a:pt x="48" y="133"/>
                    <a:pt x="48" y="133"/>
                  </a:cubicBezTo>
                  <a:close/>
                  <a:moveTo>
                    <a:pt x="53" y="133"/>
                  </a:moveTo>
                  <a:cubicBezTo>
                    <a:pt x="53" y="133"/>
                    <a:pt x="53" y="132"/>
                    <a:pt x="53" y="132"/>
                  </a:cubicBezTo>
                  <a:cubicBezTo>
                    <a:pt x="53" y="132"/>
                    <a:pt x="53" y="133"/>
                    <a:pt x="53" y="133"/>
                  </a:cubicBezTo>
                  <a:close/>
                  <a:moveTo>
                    <a:pt x="39" y="134"/>
                  </a:moveTo>
                  <a:cubicBezTo>
                    <a:pt x="39" y="133"/>
                    <a:pt x="39" y="133"/>
                    <a:pt x="38" y="132"/>
                  </a:cubicBezTo>
                  <a:cubicBezTo>
                    <a:pt x="38" y="133"/>
                    <a:pt x="38" y="133"/>
                    <a:pt x="39" y="134"/>
                  </a:cubicBezTo>
                  <a:close/>
                  <a:moveTo>
                    <a:pt x="62" y="133"/>
                  </a:moveTo>
                  <a:cubicBezTo>
                    <a:pt x="62" y="133"/>
                    <a:pt x="63" y="133"/>
                    <a:pt x="62" y="132"/>
                  </a:cubicBezTo>
                  <a:cubicBezTo>
                    <a:pt x="62" y="133"/>
                    <a:pt x="62" y="133"/>
                    <a:pt x="62" y="133"/>
                  </a:cubicBezTo>
                  <a:close/>
                  <a:moveTo>
                    <a:pt x="40" y="134"/>
                  </a:moveTo>
                  <a:cubicBezTo>
                    <a:pt x="40" y="134"/>
                    <a:pt x="40" y="135"/>
                    <a:pt x="41" y="135"/>
                  </a:cubicBezTo>
                  <a:cubicBezTo>
                    <a:pt x="41" y="135"/>
                    <a:pt x="42" y="134"/>
                    <a:pt x="42" y="134"/>
                  </a:cubicBezTo>
                  <a:cubicBezTo>
                    <a:pt x="42" y="132"/>
                    <a:pt x="40" y="133"/>
                    <a:pt x="40" y="134"/>
                  </a:cubicBezTo>
                  <a:close/>
                  <a:moveTo>
                    <a:pt x="36" y="134"/>
                  </a:moveTo>
                  <a:cubicBezTo>
                    <a:pt x="37" y="134"/>
                    <a:pt x="37" y="133"/>
                    <a:pt x="37" y="133"/>
                  </a:cubicBezTo>
                  <a:cubicBezTo>
                    <a:pt x="37" y="133"/>
                    <a:pt x="37" y="133"/>
                    <a:pt x="36" y="134"/>
                  </a:cubicBezTo>
                  <a:close/>
                  <a:moveTo>
                    <a:pt x="57" y="136"/>
                  </a:moveTo>
                  <a:cubicBezTo>
                    <a:pt x="57" y="135"/>
                    <a:pt x="57" y="135"/>
                    <a:pt x="58" y="135"/>
                  </a:cubicBezTo>
                  <a:cubicBezTo>
                    <a:pt x="57" y="134"/>
                    <a:pt x="57" y="134"/>
                    <a:pt x="56" y="133"/>
                  </a:cubicBezTo>
                  <a:cubicBezTo>
                    <a:pt x="56" y="134"/>
                    <a:pt x="56" y="135"/>
                    <a:pt x="57" y="136"/>
                  </a:cubicBezTo>
                  <a:close/>
                  <a:moveTo>
                    <a:pt x="45" y="134"/>
                  </a:moveTo>
                  <a:cubicBezTo>
                    <a:pt x="45" y="134"/>
                    <a:pt x="45" y="133"/>
                    <a:pt x="45" y="133"/>
                  </a:cubicBezTo>
                  <a:cubicBezTo>
                    <a:pt x="44" y="133"/>
                    <a:pt x="44" y="134"/>
                    <a:pt x="45" y="134"/>
                  </a:cubicBezTo>
                  <a:close/>
                  <a:moveTo>
                    <a:pt x="51" y="135"/>
                  </a:moveTo>
                  <a:cubicBezTo>
                    <a:pt x="51" y="135"/>
                    <a:pt x="52" y="134"/>
                    <a:pt x="52" y="134"/>
                  </a:cubicBezTo>
                  <a:cubicBezTo>
                    <a:pt x="52" y="134"/>
                    <a:pt x="52" y="133"/>
                    <a:pt x="51" y="133"/>
                  </a:cubicBezTo>
                  <a:cubicBezTo>
                    <a:pt x="51" y="134"/>
                    <a:pt x="51" y="135"/>
                    <a:pt x="51" y="135"/>
                  </a:cubicBezTo>
                  <a:close/>
                  <a:moveTo>
                    <a:pt x="48" y="135"/>
                  </a:moveTo>
                  <a:cubicBezTo>
                    <a:pt x="47" y="134"/>
                    <a:pt x="47" y="134"/>
                    <a:pt x="47" y="134"/>
                  </a:cubicBezTo>
                  <a:cubicBezTo>
                    <a:pt x="47" y="134"/>
                    <a:pt x="47" y="134"/>
                    <a:pt x="48" y="135"/>
                  </a:cubicBezTo>
                  <a:close/>
                  <a:moveTo>
                    <a:pt x="37" y="134"/>
                  </a:moveTo>
                  <a:cubicBezTo>
                    <a:pt x="37" y="134"/>
                    <a:pt x="37" y="135"/>
                    <a:pt x="37" y="135"/>
                  </a:cubicBezTo>
                  <a:cubicBezTo>
                    <a:pt x="38" y="135"/>
                    <a:pt x="38" y="134"/>
                    <a:pt x="37" y="134"/>
                  </a:cubicBezTo>
                  <a:cubicBezTo>
                    <a:pt x="37" y="134"/>
                    <a:pt x="37" y="134"/>
                    <a:pt x="37" y="134"/>
                  </a:cubicBezTo>
                  <a:close/>
                  <a:moveTo>
                    <a:pt x="40" y="136"/>
                  </a:moveTo>
                  <a:cubicBezTo>
                    <a:pt x="40" y="135"/>
                    <a:pt x="40" y="135"/>
                    <a:pt x="39" y="135"/>
                  </a:cubicBezTo>
                  <a:cubicBezTo>
                    <a:pt x="39" y="135"/>
                    <a:pt x="40" y="136"/>
                    <a:pt x="40" y="136"/>
                  </a:cubicBezTo>
                  <a:close/>
                  <a:moveTo>
                    <a:pt x="54" y="136"/>
                  </a:moveTo>
                  <a:cubicBezTo>
                    <a:pt x="54" y="136"/>
                    <a:pt x="55" y="137"/>
                    <a:pt x="55" y="137"/>
                  </a:cubicBezTo>
                  <a:cubicBezTo>
                    <a:pt x="55" y="137"/>
                    <a:pt x="55" y="136"/>
                    <a:pt x="54" y="136"/>
                  </a:cubicBezTo>
                  <a:close/>
                  <a:moveTo>
                    <a:pt x="55" y="137"/>
                  </a:moveTo>
                  <a:cubicBezTo>
                    <a:pt x="56" y="136"/>
                    <a:pt x="55" y="134"/>
                    <a:pt x="54" y="136"/>
                  </a:cubicBezTo>
                  <a:cubicBezTo>
                    <a:pt x="55" y="136"/>
                    <a:pt x="55" y="137"/>
                    <a:pt x="55" y="137"/>
                  </a:cubicBezTo>
                  <a:close/>
                  <a:moveTo>
                    <a:pt x="42" y="137"/>
                  </a:moveTo>
                  <a:cubicBezTo>
                    <a:pt x="43" y="137"/>
                    <a:pt x="43" y="136"/>
                    <a:pt x="43" y="135"/>
                  </a:cubicBezTo>
                  <a:cubicBezTo>
                    <a:pt x="43" y="136"/>
                    <a:pt x="42" y="136"/>
                    <a:pt x="42" y="137"/>
                  </a:cubicBezTo>
                  <a:close/>
                  <a:moveTo>
                    <a:pt x="50" y="136"/>
                  </a:moveTo>
                  <a:cubicBezTo>
                    <a:pt x="50" y="136"/>
                    <a:pt x="50" y="136"/>
                    <a:pt x="50" y="135"/>
                  </a:cubicBezTo>
                  <a:cubicBezTo>
                    <a:pt x="50" y="135"/>
                    <a:pt x="50" y="135"/>
                    <a:pt x="49" y="135"/>
                  </a:cubicBezTo>
                  <a:cubicBezTo>
                    <a:pt x="49" y="136"/>
                    <a:pt x="50" y="136"/>
                    <a:pt x="50" y="136"/>
                  </a:cubicBezTo>
                  <a:close/>
                  <a:moveTo>
                    <a:pt x="39" y="138"/>
                  </a:moveTo>
                  <a:cubicBezTo>
                    <a:pt x="39" y="137"/>
                    <a:pt x="39" y="136"/>
                    <a:pt x="38" y="136"/>
                  </a:cubicBezTo>
                  <a:cubicBezTo>
                    <a:pt x="38" y="136"/>
                    <a:pt x="39" y="137"/>
                    <a:pt x="39" y="138"/>
                  </a:cubicBezTo>
                  <a:close/>
                  <a:moveTo>
                    <a:pt x="35" y="137"/>
                  </a:moveTo>
                  <a:cubicBezTo>
                    <a:pt x="35" y="138"/>
                    <a:pt x="36" y="137"/>
                    <a:pt x="36" y="137"/>
                  </a:cubicBezTo>
                  <a:cubicBezTo>
                    <a:pt x="36" y="137"/>
                    <a:pt x="36" y="136"/>
                    <a:pt x="35" y="136"/>
                  </a:cubicBezTo>
                  <a:cubicBezTo>
                    <a:pt x="35" y="136"/>
                    <a:pt x="35" y="137"/>
                    <a:pt x="35" y="137"/>
                  </a:cubicBezTo>
                  <a:close/>
                  <a:moveTo>
                    <a:pt x="62" y="138"/>
                  </a:moveTo>
                  <a:cubicBezTo>
                    <a:pt x="62" y="137"/>
                    <a:pt x="63" y="136"/>
                    <a:pt x="62" y="136"/>
                  </a:cubicBezTo>
                  <a:cubicBezTo>
                    <a:pt x="62" y="137"/>
                    <a:pt x="62" y="137"/>
                    <a:pt x="62" y="138"/>
                  </a:cubicBezTo>
                  <a:close/>
                  <a:moveTo>
                    <a:pt x="54" y="138"/>
                  </a:moveTo>
                  <a:cubicBezTo>
                    <a:pt x="54" y="138"/>
                    <a:pt x="54" y="137"/>
                    <a:pt x="53" y="137"/>
                  </a:cubicBezTo>
                  <a:cubicBezTo>
                    <a:pt x="53" y="137"/>
                    <a:pt x="53" y="138"/>
                    <a:pt x="54" y="138"/>
                  </a:cubicBezTo>
                  <a:close/>
                  <a:moveTo>
                    <a:pt x="42" y="140"/>
                  </a:moveTo>
                  <a:cubicBezTo>
                    <a:pt x="42" y="141"/>
                    <a:pt x="42" y="141"/>
                    <a:pt x="43" y="141"/>
                  </a:cubicBezTo>
                  <a:cubicBezTo>
                    <a:pt x="43" y="140"/>
                    <a:pt x="45" y="139"/>
                    <a:pt x="45" y="138"/>
                  </a:cubicBezTo>
                  <a:cubicBezTo>
                    <a:pt x="45" y="138"/>
                    <a:pt x="45" y="137"/>
                    <a:pt x="44" y="137"/>
                  </a:cubicBezTo>
                  <a:cubicBezTo>
                    <a:pt x="44" y="138"/>
                    <a:pt x="43" y="139"/>
                    <a:pt x="42" y="140"/>
                  </a:cubicBezTo>
                  <a:close/>
                  <a:moveTo>
                    <a:pt x="47" y="139"/>
                  </a:moveTo>
                  <a:cubicBezTo>
                    <a:pt x="48" y="139"/>
                    <a:pt x="48" y="138"/>
                    <a:pt x="48" y="138"/>
                  </a:cubicBezTo>
                  <a:cubicBezTo>
                    <a:pt x="47" y="138"/>
                    <a:pt x="47" y="139"/>
                    <a:pt x="47" y="139"/>
                  </a:cubicBezTo>
                  <a:close/>
                  <a:moveTo>
                    <a:pt x="35" y="142"/>
                  </a:moveTo>
                  <a:cubicBezTo>
                    <a:pt x="37" y="141"/>
                    <a:pt x="37" y="140"/>
                    <a:pt x="37" y="139"/>
                  </a:cubicBezTo>
                  <a:cubicBezTo>
                    <a:pt x="37" y="139"/>
                    <a:pt x="37" y="138"/>
                    <a:pt x="37" y="138"/>
                  </a:cubicBezTo>
                  <a:cubicBezTo>
                    <a:pt x="36" y="139"/>
                    <a:pt x="35" y="140"/>
                    <a:pt x="35" y="142"/>
                  </a:cubicBezTo>
                  <a:close/>
                  <a:moveTo>
                    <a:pt x="56" y="139"/>
                  </a:moveTo>
                  <a:cubicBezTo>
                    <a:pt x="57" y="139"/>
                    <a:pt x="57" y="139"/>
                    <a:pt x="57" y="138"/>
                  </a:cubicBezTo>
                  <a:cubicBezTo>
                    <a:pt x="57" y="138"/>
                    <a:pt x="56" y="139"/>
                    <a:pt x="56" y="139"/>
                  </a:cubicBezTo>
                  <a:close/>
                  <a:moveTo>
                    <a:pt x="52" y="140"/>
                  </a:moveTo>
                  <a:cubicBezTo>
                    <a:pt x="52" y="139"/>
                    <a:pt x="52" y="139"/>
                    <a:pt x="51" y="139"/>
                  </a:cubicBezTo>
                  <a:cubicBezTo>
                    <a:pt x="52" y="139"/>
                    <a:pt x="52" y="140"/>
                    <a:pt x="52" y="140"/>
                  </a:cubicBezTo>
                  <a:close/>
                  <a:moveTo>
                    <a:pt x="54" y="139"/>
                  </a:moveTo>
                  <a:cubicBezTo>
                    <a:pt x="54" y="139"/>
                    <a:pt x="55" y="139"/>
                    <a:pt x="55" y="139"/>
                  </a:cubicBezTo>
                  <a:cubicBezTo>
                    <a:pt x="54" y="139"/>
                    <a:pt x="54" y="139"/>
                    <a:pt x="54" y="139"/>
                  </a:cubicBezTo>
                  <a:cubicBezTo>
                    <a:pt x="54" y="139"/>
                    <a:pt x="54" y="139"/>
                    <a:pt x="54" y="139"/>
                  </a:cubicBezTo>
                  <a:close/>
                  <a:moveTo>
                    <a:pt x="6" y="140"/>
                  </a:moveTo>
                  <a:cubicBezTo>
                    <a:pt x="6" y="140"/>
                    <a:pt x="6" y="139"/>
                    <a:pt x="5" y="140"/>
                  </a:cubicBezTo>
                  <a:cubicBezTo>
                    <a:pt x="5" y="140"/>
                    <a:pt x="6" y="141"/>
                    <a:pt x="5" y="142"/>
                  </a:cubicBezTo>
                  <a:cubicBezTo>
                    <a:pt x="5" y="142"/>
                    <a:pt x="6" y="142"/>
                    <a:pt x="6" y="142"/>
                  </a:cubicBezTo>
                  <a:cubicBezTo>
                    <a:pt x="6" y="141"/>
                    <a:pt x="7" y="140"/>
                    <a:pt x="6" y="139"/>
                  </a:cubicBezTo>
                  <a:cubicBezTo>
                    <a:pt x="6" y="139"/>
                    <a:pt x="6" y="140"/>
                    <a:pt x="6" y="140"/>
                  </a:cubicBezTo>
                  <a:close/>
                  <a:moveTo>
                    <a:pt x="57" y="140"/>
                  </a:moveTo>
                  <a:cubicBezTo>
                    <a:pt x="57" y="140"/>
                    <a:pt x="58" y="140"/>
                    <a:pt x="58" y="139"/>
                  </a:cubicBezTo>
                  <a:cubicBezTo>
                    <a:pt x="58" y="139"/>
                    <a:pt x="58" y="139"/>
                    <a:pt x="57" y="139"/>
                  </a:cubicBezTo>
                  <a:cubicBezTo>
                    <a:pt x="57" y="140"/>
                    <a:pt x="57" y="140"/>
                    <a:pt x="57" y="140"/>
                  </a:cubicBezTo>
                  <a:close/>
                  <a:moveTo>
                    <a:pt x="52" y="141"/>
                  </a:moveTo>
                  <a:cubicBezTo>
                    <a:pt x="53" y="141"/>
                    <a:pt x="53" y="141"/>
                    <a:pt x="53" y="141"/>
                  </a:cubicBezTo>
                  <a:cubicBezTo>
                    <a:pt x="53" y="140"/>
                    <a:pt x="54" y="140"/>
                    <a:pt x="54" y="140"/>
                  </a:cubicBezTo>
                  <a:cubicBezTo>
                    <a:pt x="53" y="140"/>
                    <a:pt x="53" y="140"/>
                    <a:pt x="53" y="140"/>
                  </a:cubicBezTo>
                  <a:cubicBezTo>
                    <a:pt x="53" y="140"/>
                    <a:pt x="53" y="140"/>
                    <a:pt x="52" y="141"/>
                  </a:cubicBezTo>
                  <a:close/>
                  <a:moveTo>
                    <a:pt x="46" y="142"/>
                  </a:moveTo>
                  <a:cubicBezTo>
                    <a:pt x="46" y="142"/>
                    <a:pt x="47" y="141"/>
                    <a:pt x="46" y="140"/>
                  </a:cubicBezTo>
                  <a:cubicBezTo>
                    <a:pt x="46" y="141"/>
                    <a:pt x="45" y="142"/>
                    <a:pt x="46" y="142"/>
                  </a:cubicBezTo>
                  <a:close/>
                  <a:moveTo>
                    <a:pt x="57" y="141"/>
                  </a:moveTo>
                  <a:cubicBezTo>
                    <a:pt x="58" y="142"/>
                    <a:pt x="58" y="142"/>
                    <a:pt x="58" y="142"/>
                  </a:cubicBezTo>
                  <a:cubicBezTo>
                    <a:pt x="59" y="142"/>
                    <a:pt x="59" y="140"/>
                    <a:pt x="58" y="140"/>
                  </a:cubicBezTo>
                  <a:cubicBezTo>
                    <a:pt x="58" y="141"/>
                    <a:pt x="58" y="141"/>
                    <a:pt x="57" y="141"/>
                  </a:cubicBezTo>
                  <a:close/>
                  <a:moveTo>
                    <a:pt x="48" y="141"/>
                  </a:moveTo>
                  <a:cubicBezTo>
                    <a:pt x="48" y="141"/>
                    <a:pt x="49" y="141"/>
                    <a:pt x="49" y="140"/>
                  </a:cubicBezTo>
                  <a:cubicBezTo>
                    <a:pt x="48" y="140"/>
                    <a:pt x="48" y="140"/>
                    <a:pt x="48" y="140"/>
                  </a:cubicBezTo>
                  <a:cubicBezTo>
                    <a:pt x="48" y="141"/>
                    <a:pt x="48" y="141"/>
                    <a:pt x="48" y="141"/>
                  </a:cubicBezTo>
                  <a:close/>
                  <a:moveTo>
                    <a:pt x="49" y="142"/>
                  </a:moveTo>
                  <a:cubicBezTo>
                    <a:pt x="49" y="142"/>
                    <a:pt x="50" y="141"/>
                    <a:pt x="50" y="141"/>
                  </a:cubicBezTo>
                  <a:cubicBezTo>
                    <a:pt x="50" y="141"/>
                    <a:pt x="49" y="141"/>
                    <a:pt x="49" y="142"/>
                  </a:cubicBezTo>
                  <a:close/>
                  <a:moveTo>
                    <a:pt x="36" y="143"/>
                  </a:moveTo>
                  <a:cubicBezTo>
                    <a:pt x="36" y="144"/>
                    <a:pt x="36" y="144"/>
                    <a:pt x="37" y="144"/>
                  </a:cubicBezTo>
                  <a:cubicBezTo>
                    <a:pt x="37" y="144"/>
                    <a:pt x="38" y="143"/>
                    <a:pt x="39" y="142"/>
                  </a:cubicBezTo>
                  <a:cubicBezTo>
                    <a:pt x="38" y="142"/>
                    <a:pt x="39" y="141"/>
                    <a:pt x="38" y="141"/>
                  </a:cubicBezTo>
                  <a:cubicBezTo>
                    <a:pt x="38" y="142"/>
                    <a:pt x="37" y="143"/>
                    <a:pt x="36" y="143"/>
                  </a:cubicBezTo>
                  <a:close/>
                  <a:moveTo>
                    <a:pt x="54" y="142"/>
                  </a:moveTo>
                  <a:cubicBezTo>
                    <a:pt x="54" y="142"/>
                    <a:pt x="54" y="142"/>
                    <a:pt x="54" y="141"/>
                  </a:cubicBezTo>
                  <a:cubicBezTo>
                    <a:pt x="54" y="141"/>
                    <a:pt x="53" y="142"/>
                    <a:pt x="54" y="142"/>
                  </a:cubicBezTo>
                  <a:close/>
                  <a:moveTo>
                    <a:pt x="43" y="143"/>
                  </a:moveTo>
                  <a:cubicBezTo>
                    <a:pt x="43" y="143"/>
                    <a:pt x="44" y="142"/>
                    <a:pt x="44" y="142"/>
                  </a:cubicBezTo>
                  <a:cubicBezTo>
                    <a:pt x="43" y="142"/>
                    <a:pt x="43" y="143"/>
                    <a:pt x="43" y="143"/>
                  </a:cubicBezTo>
                  <a:close/>
                  <a:moveTo>
                    <a:pt x="49" y="143"/>
                  </a:moveTo>
                  <a:cubicBezTo>
                    <a:pt x="50" y="145"/>
                    <a:pt x="50" y="146"/>
                    <a:pt x="51" y="148"/>
                  </a:cubicBezTo>
                  <a:cubicBezTo>
                    <a:pt x="52" y="147"/>
                    <a:pt x="51" y="146"/>
                    <a:pt x="51" y="145"/>
                  </a:cubicBezTo>
                  <a:cubicBezTo>
                    <a:pt x="51" y="145"/>
                    <a:pt x="51" y="145"/>
                    <a:pt x="50" y="145"/>
                  </a:cubicBezTo>
                  <a:cubicBezTo>
                    <a:pt x="50" y="144"/>
                    <a:pt x="51" y="144"/>
                    <a:pt x="51" y="143"/>
                  </a:cubicBezTo>
                  <a:cubicBezTo>
                    <a:pt x="51" y="143"/>
                    <a:pt x="51" y="143"/>
                    <a:pt x="51" y="143"/>
                  </a:cubicBezTo>
                  <a:cubicBezTo>
                    <a:pt x="51" y="141"/>
                    <a:pt x="49" y="143"/>
                    <a:pt x="49" y="143"/>
                  </a:cubicBezTo>
                  <a:close/>
                  <a:moveTo>
                    <a:pt x="40" y="142"/>
                  </a:moveTo>
                  <a:cubicBezTo>
                    <a:pt x="41" y="143"/>
                    <a:pt x="41" y="143"/>
                    <a:pt x="41" y="143"/>
                  </a:cubicBezTo>
                  <a:cubicBezTo>
                    <a:pt x="41" y="142"/>
                    <a:pt x="41" y="142"/>
                    <a:pt x="40" y="142"/>
                  </a:cubicBezTo>
                  <a:close/>
                  <a:moveTo>
                    <a:pt x="54" y="143"/>
                  </a:moveTo>
                  <a:cubicBezTo>
                    <a:pt x="55" y="143"/>
                    <a:pt x="55" y="142"/>
                    <a:pt x="55" y="142"/>
                  </a:cubicBezTo>
                  <a:cubicBezTo>
                    <a:pt x="54" y="142"/>
                    <a:pt x="55" y="143"/>
                    <a:pt x="54" y="143"/>
                  </a:cubicBezTo>
                  <a:cubicBezTo>
                    <a:pt x="54" y="143"/>
                    <a:pt x="54" y="142"/>
                    <a:pt x="54" y="142"/>
                  </a:cubicBezTo>
                  <a:cubicBezTo>
                    <a:pt x="54" y="142"/>
                    <a:pt x="54" y="143"/>
                    <a:pt x="54" y="143"/>
                  </a:cubicBezTo>
                  <a:close/>
                  <a:moveTo>
                    <a:pt x="57" y="144"/>
                  </a:moveTo>
                  <a:cubicBezTo>
                    <a:pt x="57" y="143"/>
                    <a:pt x="57" y="143"/>
                    <a:pt x="57" y="143"/>
                  </a:cubicBezTo>
                  <a:cubicBezTo>
                    <a:pt x="57" y="143"/>
                    <a:pt x="57" y="142"/>
                    <a:pt x="57" y="142"/>
                  </a:cubicBezTo>
                  <a:cubicBezTo>
                    <a:pt x="56" y="143"/>
                    <a:pt x="57" y="143"/>
                    <a:pt x="57" y="144"/>
                  </a:cubicBezTo>
                  <a:close/>
                  <a:moveTo>
                    <a:pt x="62" y="144"/>
                  </a:moveTo>
                  <a:cubicBezTo>
                    <a:pt x="62" y="143"/>
                    <a:pt x="62" y="143"/>
                    <a:pt x="61" y="142"/>
                  </a:cubicBezTo>
                  <a:cubicBezTo>
                    <a:pt x="62" y="143"/>
                    <a:pt x="61" y="144"/>
                    <a:pt x="62" y="144"/>
                  </a:cubicBezTo>
                  <a:close/>
                  <a:moveTo>
                    <a:pt x="42" y="144"/>
                  </a:moveTo>
                  <a:cubicBezTo>
                    <a:pt x="42" y="145"/>
                    <a:pt x="43" y="143"/>
                    <a:pt x="42" y="143"/>
                  </a:cubicBezTo>
                  <a:cubicBezTo>
                    <a:pt x="42" y="144"/>
                    <a:pt x="42" y="144"/>
                    <a:pt x="42" y="144"/>
                  </a:cubicBezTo>
                  <a:close/>
                  <a:moveTo>
                    <a:pt x="60" y="144"/>
                  </a:moveTo>
                  <a:cubicBezTo>
                    <a:pt x="59" y="144"/>
                    <a:pt x="60" y="143"/>
                    <a:pt x="60" y="143"/>
                  </a:cubicBezTo>
                  <a:cubicBezTo>
                    <a:pt x="59" y="144"/>
                    <a:pt x="59" y="144"/>
                    <a:pt x="60" y="144"/>
                  </a:cubicBezTo>
                  <a:close/>
                  <a:moveTo>
                    <a:pt x="41" y="147"/>
                  </a:moveTo>
                  <a:cubicBezTo>
                    <a:pt x="41" y="148"/>
                    <a:pt x="40" y="148"/>
                    <a:pt x="40" y="149"/>
                  </a:cubicBezTo>
                  <a:cubicBezTo>
                    <a:pt x="42" y="147"/>
                    <a:pt x="43" y="145"/>
                    <a:pt x="44" y="143"/>
                  </a:cubicBezTo>
                  <a:cubicBezTo>
                    <a:pt x="42" y="144"/>
                    <a:pt x="42" y="146"/>
                    <a:pt x="41" y="147"/>
                  </a:cubicBezTo>
                  <a:close/>
                  <a:moveTo>
                    <a:pt x="37" y="146"/>
                  </a:moveTo>
                  <a:cubicBezTo>
                    <a:pt x="38" y="146"/>
                    <a:pt x="38" y="147"/>
                    <a:pt x="38" y="147"/>
                  </a:cubicBezTo>
                  <a:cubicBezTo>
                    <a:pt x="39" y="146"/>
                    <a:pt x="39" y="145"/>
                    <a:pt x="40" y="145"/>
                  </a:cubicBezTo>
                  <a:cubicBezTo>
                    <a:pt x="40" y="144"/>
                    <a:pt x="40" y="144"/>
                    <a:pt x="39" y="143"/>
                  </a:cubicBezTo>
                  <a:cubicBezTo>
                    <a:pt x="39" y="144"/>
                    <a:pt x="38" y="145"/>
                    <a:pt x="37" y="146"/>
                  </a:cubicBezTo>
                  <a:close/>
                  <a:moveTo>
                    <a:pt x="53" y="144"/>
                  </a:moveTo>
                  <a:cubicBezTo>
                    <a:pt x="54" y="144"/>
                    <a:pt x="53" y="144"/>
                    <a:pt x="53" y="144"/>
                  </a:cubicBezTo>
                  <a:cubicBezTo>
                    <a:pt x="53" y="144"/>
                    <a:pt x="53" y="144"/>
                    <a:pt x="53" y="144"/>
                  </a:cubicBezTo>
                  <a:close/>
                  <a:moveTo>
                    <a:pt x="63" y="146"/>
                  </a:moveTo>
                  <a:cubicBezTo>
                    <a:pt x="63" y="146"/>
                    <a:pt x="63" y="145"/>
                    <a:pt x="63" y="145"/>
                  </a:cubicBezTo>
                  <a:cubicBezTo>
                    <a:pt x="63" y="145"/>
                    <a:pt x="63" y="146"/>
                    <a:pt x="63" y="146"/>
                  </a:cubicBezTo>
                  <a:close/>
                  <a:moveTo>
                    <a:pt x="54" y="146"/>
                  </a:moveTo>
                  <a:cubicBezTo>
                    <a:pt x="55" y="146"/>
                    <a:pt x="54" y="146"/>
                    <a:pt x="54" y="145"/>
                  </a:cubicBezTo>
                  <a:cubicBezTo>
                    <a:pt x="54" y="146"/>
                    <a:pt x="54" y="146"/>
                    <a:pt x="54" y="146"/>
                  </a:cubicBezTo>
                  <a:close/>
                  <a:moveTo>
                    <a:pt x="34" y="149"/>
                  </a:moveTo>
                  <a:cubicBezTo>
                    <a:pt x="34" y="149"/>
                    <a:pt x="34" y="150"/>
                    <a:pt x="34" y="150"/>
                  </a:cubicBezTo>
                  <a:cubicBezTo>
                    <a:pt x="34" y="150"/>
                    <a:pt x="34" y="150"/>
                    <a:pt x="34" y="150"/>
                  </a:cubicBezTo>
                  <a:cubicBezTo>
                    <a:pt x="34" y="150"/>
                    <a:pt x="34" y="151"/>
                    <a:pt x="34" y="150"/>
                  </a:cubicBezTo>
                  <a:cubicBezTo>
                    <a:pt x="35" y="149"/>
                    <a:pt x="34" y="147"/>
                    <a:pt x="34" y="146"/>
                  </a:cubicBezTo>
                  <a:cubicBezTo>
                    <a:pt x="34" y="146"/>
                    <a:pt x="34" y="146"/>
                    <a:pt x="33" y="146"/>
                  </a:cubicBezTo>
                  <a:cubicBezTo>
                    <a:pt x="33" y="147"/>
                    <a:pt x="34" y="148"/>
                    <a:pt x="34" y="149"/>
                  </a:cubicBezTo>
                  <a:close/>
                  <a:moveTo>
                    <a:pt x="61" y="146"/>
                  </a:moveTo>
                  <a:cubicBezTo>
                    <a:pt x="61" y="146"/>
                    <a:pt x="61" y="147"/>
                    <a:pt x="62" y="147"/>
                  </a:cubicBezTo>
                  <a:cubicBezTo>
                    <a:pt x="62" y="146"/>
                    <a:pt x="62" y="146"/>
                    <a:pt x="62" y="146"/>
                  </a:cubicBezTo>
                  <a:cubicBezTo>
                    <a:pt x="62" y="146"/>
                    <a:pt x="61" y="146"/>
                    <a:pt x="61" y="146"/>
                  </a:cubicBezTo>
                  <a:close/>
                  <a:moveTo>
                    <a:pt x="59" y="147"/>
                  </a:moveTo>
                  <a:cubicBezTo>
                    <a:pt x="59" y="147"/>
                    <a:pt x="60" y="146"/>
                    <a:pt x="59" y="146"/>
                  </a:cubicBezTo>
                  <a:cubicBezTo>
                    <a:pt x="59" y="146"/>
                    <a:pt x="59" y="147"/>
                    <a:pt x="59" y="147"/>
                  </a:cubicBezTo>
                  <a:close/>
                  <a:moveTo>
                    <a:pt x="58" y="148"/>
                  </a:moveTo>
                  <a:cubicBezTo>
                    <a:pt x="58" y="147"/>
                    <a:pt x="58" y="147"/>
                    <a:pt x="57" y="146"/>
                  </a:cubicBezTo>
                  <a:cubicBezTo>
                    <a:pt x="58" y="147"/>
                    <a:pt x="58" y="148"/>
                    <a:pt x="58" y="148"/>
                  </a:cubicBezTo>
                  <a:close/>
                  <a:moveTo>
                    <a:pt x="36" y="148"/>
                  </a:moveTo>
                  <a:cubicBezTo>
                    <a:pt x="36" y="147"/>
                    <a:pt x="36" y="146"/>
                    <a:pt x="35" y="147"/>
                  </a:cubicBezTo>
                  <a:cubicBezTo>
                    <a:pt x="35" y="147"/>
                    <a:pt x="35" y="147"/>
                    <a:pt x="36" y="147"/>
                  </a:cubicBezTo>
                  <a:cubicBezTo>
                    <a:pt x="36" y="147"/>
                    <a:pt x="35" y="147"/>
                    <a:pt x="35" y="147"/>
                  </a:cubicBezTo>
                  <a:cubicBezTo>
                    <a:pt x="35" y="148"/>
                    <a:pt x="35" y="149"/>
                    <a:pt x="36" y="150"/>
                  </a:cubicBezTo>
                  <a:cubicBezTo>
                    <a:pt x="36" y="150"/>
                    <a:pt x="36" y="149"/>
                    <a:pt x="36" y="149"/>
                  </a:cubicBezTo>
                  <a:cubicBezTo>
                    <a:pt x="36" y="149"/>
                    <a:pt x="37" y="149"/>
                    <a:pt x="37" y="149"/>
                  </a:cubicBezTo>
                  <a:cubicBezTo>
                    <a:pt x="37" y="148"/>
                    <a:pt x="37" y="148"/>
                    <a:pt x="37" y="148"/>
                  </a:cubicBezTo>
                  <a:cubicBezTo>
                    <a:pt x="36" y="148"/>
                    <a:pt x="36" y="148"/>
                    <a:pt x="36" y="148"/>
                  </a:cubicBezTo>
                  <a:close/>
                  <a:moveTo>
                    <a:pt x="55" y="148"/>
                  </a:moveTo>
                  <a:cubicBezTo>
                    <a:pt x="55" y="147"/>
                    <a:pt x="55" y="147"/>
                    <a:pt x="55" y="147"/>
                  </a:cubicBezTo>
                  <a:cubicBezTo>
                    <a:pt x="54" y="147"/>
                    <a:pt x="54" y="147"/>
                    <a:pt x="55" y="148"/>
                  </a:cubicBezTo>
                  <a:close/>
                  <a:moveTo>
                    <a:pt x="6" y="149"/>
                  </a:moveTo>
                  <a:cubicBezTo>
                    <a:pt x="6" y="148"/>
                    <a:pt x="7" y="147"/>
                    <a:pt x="6" y="147"/>
                  </a:cubicBezTo>
                  <a:cubicBezTo>
                    <a:pt x="6" y="148"/>
                    <a:pt x="6" y="148"/>
                    <a:pt x="6" y="149"/>
                  </a:cubicBezTo>
                  <a:close/>
                  <a:moveTo>
                    <a:pt x="55" y="150"/>
                  </a:moveTo>
                  <a:cubicBezTo>
                    <a:pt x="56" y="150"/>
                    <a:pt x="56" y="150"/>
                    <a:pt x="56" y="149"/>
                  </a:cubicBezTo>
                  <a:cubicBezTo>
                    <a:pt x="55" y="149"/>
                    <a:pt x="56" y="148"/>
                    <a:pt x="55" y="148"/>
                  </a:cubicBezTo>
                  <a:cubicBezTo>
                    <a:pt x="55" y="149"/>
                    <a:pt x="54" y="150"/>
                    <a:pt x="55" y="150"/>
                  </a:cubicBezTo>
                  <a:close/>
                  <a:moveTo>
                    <a:pt x="59" y="150"/>
                  </a:moveTo>
                  <a:cubicBezTo>
                    <a:pt x="60" y="149"/>
                    <a:pt x="59" y="149"/>
                    <a:pt x="59" y="149"/>
                  </a:cubicBezTo>
                  <a:cubicBezTo>
                    <a:pt x="58" y="149"/>
                    <a:pt x="59" y="150"/>
                    <a:pt x="59" y="150"/>
                  </a:cubicBezTo>
                  <a:close/>
                  <a:moveTo>
                    <a:pt x="40" y="151"/>
                  </a:moveTo>
                  <a:cubicBezTo>
                    <a:pt x="40" y="155"/>
                    <a:pt x="39" y="158"/>
                    <a:pt x="40" y="162"/>
                  </a:cubicBezTo>
                  <a:cubicBezTo>
                    <a:pt x="40" y="162"/>
                    <a:pt x="39" y="163"/>
                    <a:pt x="39" y="163"/>
                  </a:cubicBezTo>
                  <a:cubicBezTo>
                    <a:pt x="39" y="163"/>
                    <a:pt x="40" y="163"/>
                    <a:pt x="40" y="163"/>
                  </a:cubicBezTo>
                  <a:cubicBezTo>
                    <a:pt x="40" y="158"/>
                    <a:pt x="41" y="154"/>
                    <a:pt x="42" y="149"/>
                  </a:cubicBezTo>
                  <a:cubicBezTo>
                    <a:pt x="42" y="149"/>
                    <a:pt x="42" y="149"/>
                    <a:pt x="41" y="149"/>
                  </a:cubicBezTo>
                  <a:cubicBezTo>
                    <a:pt x="41" y="150"/>
                    <a:pt x="41" y="151"/>
                    <a:pt x="40" y="151"/>
                  </a:cubicBezTo>
                  <a:close/>
                  <a:moveTo>
                    <a:pt x="39" y="150"/>
                  </a:moveTo>
                  <a:cubicBezTo>
                    <a:pt x="39" y="149"/>
                    <a:pt x="39" y="149"/>
                    <a:pt x="39" y="149"/>
                  </a:cubicBezTo>
                  <a:cubicBezTo>
                    <a:pt x="39" y="149"/>
                    <a:pt x="39" y="150"/>
                    <a:pt x="39" y="150"/>
                  </a:cubicBezTo>
                  <a:close/>
                  <a:moveTo>
                    <a:pt x="63" y="152"/>
                  </a:moveTo>
                  <a:cubicBezTo>
                    <a:pt x="63" y="151"/>
                    <a:pt x="63" y="150"/>
                    <a:pt x="63" y="150"/>
                  </a:cubicBezTo>
                  <a:cubicBezTo>
                    <a:pt x="63" y="150"/>
                    <a:pt x="62" y="151"/>
                    <a:pt x="63" y="152"/>
                  </a:cubicBezTo>
                  <a:close/>
                  <a:moveTo>
                    <a:pt x="37" y="151"/>
                  </a:moveTo>
                  <a:cubicBezTo>
                    <a:pt x="37" y="150"/>
                    <a:pt x="38" y="150"/>
                    <a:pt x="38" y="150"/>
                  </a:cubicBezTo>
                  <a:cubicBezTo>
                    <a:pt x="38" y="150"/>
                    <a:pt x="37" y="150"/>
                    <a:pt x="37" y="151"/>
                  </a:cubicBezTo>
                  <a:close/>
                  <a:moveTo>
                    <a:pt x="38" y="152"/>
                  </a:moveTo>
                  <a:cubicBezTo>
                    <a:pt x="39" y="152"/>
                    <a:pt x="38" y="151"/>
                    <a:pt x="38" y="150"/>
                  </a:cubicBezTo>
                  <a:cubicBezTo>
                    <a:pt x="38" y="151"/>
                    <a:pt x="37" y="152"/>
                    <a:pt x="38" y="152"/>
                  </a:cubicBezTo>
                  <a:close/>
                  <a:moveTo>
                    <a:pt x="37" y="152"/>
                  </a:moveTo>
                  <a:cubicBezTo>
                    <a:pt x="37" y="152"/>
                    <a:pt x="37" y="151"/>
                    <a:pt x="37" y="151"/>
                  </a:cubicBezTo>
                  <a:cubicBezTo>
                    <a:pt x="36" y="151"/>
                    <a:pt x="36" y="152"/>
                    <a:pt x="37" y="152"/>
                  </a:cubicBezTo>
                  <a:close/>
                  <a:moveTo>
                    <a:pt x="33" y="154"/>
                  </a:moveTo>
                  <a:cubicBezTo>
                    <a:pt x="34" y="154"/>
                    <a:pt x="34" y="152"/>
                    <a:pt x="33" y="151"/>
                  </a:cubicBezTo>
                  <a:cubicBezTo>
                    <a:pt x="33" y="152"/>
                    <a:pt x="33" y="153"/>
                    <a:pt x="33" y="154"/>
                  </a:cubicBezTo>
                  <a:close/>
                  <a:moveTo>
                    <a:pt x="58" y="152"/>
                  </a:moveTo>
                  <a:cubicBezTo>
                    <a:pt x="58" y="152"/>
                    <a:pt x="58" y="152"/>
                    <a:pt x="58" y="152"/>
                  </a:cubicBezTo>
                  <a:cubicBezTo>
                    <a:pt x="58" y="151"/>
                    <a:pt x="58" y="151"/>
                    <a:pt x="58" y="151"/>
                  </a:cubicBezTo>
                  <a:cubicBezTo>
                    <a:pt x="58" y="151"/>
                    <a:pt x="58" y="151"/>
                    <a:pt x="58" y="152"/>
                  </a:cubicBezTo>
                  <a:close/>
                  <a:moveTo>
                    <a:pt x="65" y="171"/>
                  </a:moveTo>
                  <a:cubicBezTo>
                    <a:pt x="65" y="171"/>
                    <a:pt x="65" y="171"/>
                    <a:pt x="65" y="171"/>
                  </a:cubicBezTo>
                  <a:cubicBezTo>
                    <a:pt x="65" y="171"/>
                    <a:pt x="65" y="171"/>
                    <a:pt x="65" y="171"/>
                  </a:cubicBezTo>
                  <a:cubicBezTo>
                    <a:pt x="66" y="165"/>
                    <a:pt x="66" y="157"/>
                    <a:pt x="65" y="151"/>
                  </a:cubicBezTo>
                  <a:cubicBezTo>
                    <a:pt x="64" y="152"/>
                    <a:pt x="64" y="155"/>
                    <a:pt x="65" y="156"/>
                  </a:cubicBezTo>
                  <a:cubicBezTo>
                    <a:pt x="65" y="157"/>
                    <a:pt x="65" y="157"/>
                    <a:pt x="64" y="157"/>
                  </a:cubicBezTo>
                  <a:cubicBezTo>
                    <a:pt x="64" y="158"/>
                    <a:pt x="64" y="160"/>
                    <a:pt x="65" y="161"/>
                  </a:cubicBezTo>
                  <a:cubicBezTo>
                    <a:pt x="65" y="161"/>
                    <a:pt x="64" y="160"/>
                    <a:pt x="64" y="161"/>
                  </a:cubicBezTo>
                  <a:cubicBezTo>
                    <a:pt x="64" y="161"/>
                    <a:pt x="64" y="161"/>
                    <a:pt x="64" y="162"/>
                  </a:cubicBezTo>
                  <a:cubicBezTo>
                    <a:pt x="64" y="162"/>
                    <a:pt x="65" y="162"/>
                    <a:pt x="65" y="162"/>
                  </a:cubicBezTo>
                  <a:cubicBezTo>
                    <a:pt x="65" y="163"/>
                    <a:pt x="64" y="164"/>
                    <a:pt x="64" y="164"/>
                  </a:cubicBezTo>
                  <a:cubicBezTo>
                    <a:pt x="63" y="166"/>
                    <a:pt x="65" y="168"/>
                    <a:pt x="64" y="170"/>
                  </a:cubicBezTo>
                  <a:cubicBezTo>
                    <a:pt x="64" y="170"/>
                    <a:pt x="64" y="169"/>
                    <a:pt x="64" y="170"/>
                  </a:cubicBezTo>
                  <a:cubicBezTo>
                    <a:pt x="64" y="170"/>
                    <a:pt x="63" y="172"/>
                    <a:pt x="64" y="172"/>
                  </a:cubicBezTo>
                  <a:cubicBezTo>
                    <a:pt x="65" y="172"/>
                    <a:pt x="65" y="171"/>
                    <a:pt x="65" y="171"/>
                  </a:cubicBezTo>
                  <a:cubicBezTo>
                    <a:pt x="65" y="171"/>
                    <a:pt x="65" y="171"/>
                    <a:pt x="65" y="171"/>
                  </a:cubicBezTo>
                  <a:cubicBezTo>
                    <a:pt x="65" y="171"/>
                    <a:pt x="65" y="171"/>
                    <a:pt x="65" y="171"/>
                  </a:cubicBezTo>
                  <a:close/>
                  <a:moveTo>
                    <a:pt x="56" y="153"/>
                  </a:moveTo>
                  <a:cubicBezTo>
                    <a:pt x="57" y="153"/>
                    <a:pt x="57" y="153"/>
                    <a:pt x="57" y="153"/>
                  </a:cubicBezTo>
                  <a:cubicBezTo>
                    <a:pt x="57" y="152"/>
                    <a:pt x="57" y="152"/>
                    <a:pt x="57" y="152"/>
                  </a:cubicBezTo>
                  <a:cubicBezTo>
                    <a:pt x="56" y="152"/>
                    <a:pt x="57" y="153"/>
                    <a:pt x="56" y="153"/>
                  </a:cubicBezTo>
                  <a:close/>
                  <a:moveTo>
                    <a:pt x="61" y="154"/>
                  </a:moveTo>
                  <a:cubicBezTo>
                    <a:pt x="61" y="154"/>
                    <a:pt x="61" y="153"/>
                    <a:pt x="62" y="153"/>
                  </a:cubicBezTo>
                  <a:cubicBezTo>
                    <a:pt x="61" y="152"/>
                    <a:pt x="61" y="152"/>
                    <a:pt x="61" y="152"/>
                  </a:cubicBezTo>
                  <a:cubicBezTo>
                    <a:pt x="61" y="153"/>
                    <a:pt x="61" y="153"/>
                    <a:pt x="61" y="154"/>
                  </a:cubicBezTo>
                  <a:close/>
                  <a:moveTo>
                    <a:pt x="36" y="153"/>
                  </a:moveTo>
                  <a:cubicBezTo>
                    <a:pt x="36" y="153"/>
                    <a:pt x="36" y="153"/>
                    <a:pt x="36" y="152"/>
                  </a:cubicBezTo>
                  <a:cubicBezTo>
                    <a:pt x="35" y="153"/>
                    <a:pt x="36" y="153"/>
                    <a:pt x="36" y="153"/>
                  </a:cubicBezTo>
                  <a:close/>
                  <a:moveTo>
                    <a:pt x="54" y="157"/>
                  </a:moveTo>
                  <a:cubicBezTo>
                    <a:pt x="55" y="156"/>
                    <a:pt x="54" y="156"/>
                    <a:pt x="54" y="155"/>
                  </a:cubicBezTo>
                  <a:cubicBezTo>
                    <a:pt x="55" y="155"/>
                    <a:pt x="55" y="153"/>
                    <a:pt x="54" y="152"/>
                  </a:cubicBezTo>
                  <a:cubicBezTo>
                    <a:pt x="53" y="154"/>
                    <a:pt x="54" y="155"/>
                    <a:pt x="54" y="157"/>
                  </a:cubicBezTo>
                  <a:close/>
                  <a:moveTo>
                    <a:pt x="59" y="153"/>
                  </a:moveTo>
                  <a:cubicBezTo>
                    <a:pt x="59" y="153"/>
                    <a:pt x="59" y="154"/>
                    <a:pt x="60" y="155"/>
                  </a:cubicBezTo>
                  <a:cubicBezTo>
                    <a:pt x="60" y="154"/>
                    <a:pt x="59" y="153"/>
                    <a:pt x="59" y="153"/>
                  </a:cubicBezTo>
                  <a:cubicBezTo>
                    <a:pt x="59" y="153"/>
                    <a:pt x="59" y="153"/>
                    <a:pt x="59" y="153"/>
                  </a:cubicBezTo>
                  <a:close/>
                  <a:moveTo>
                    <a:pt x="38" y="154"/>
                  </a:moveTo>
                  <a:cubicBezTo>
                    <a:pt x="39" y="154"/>
                    <a:pt x="38" y="155"/>
                    <a:pt x="39" y="155"/>
                  </a:cubicBezTo>
                  <a:cubicBezTo>
                    <a:pt x="39" y="154"/>
                    <a:pt x="39" y="153"/>
                    <a:pt x="39" y="153"/>
                  </a:cubicBezTo>
                  <a:cubicBezTo>
                    <a:pt x="39" y="153"/>
                    <a:pt x="38" y="153"/>
                    <a:pt x="38" y="154"/>
                  </a:cubicBezTo>
                  <a:close/>
                  <a:moveTo>
                    <a:pt x="36" y="155"/>
                  </a:moveTo>
                  <a:cubicBezTo>
                    <a:pt x="36" y="155"/>
                    <a:pt x="37" y="155"/>
                    <a:pt x="37" y="154"/>
                  </a:cubicBezTo>
                  <a:cubicBezTo>
                    <a:pt x="36" y="154"/>
                    <a:pt x="37" y="154"/>
                    <a:pt x="36" y="154"/>
                  </a:cubicBezTo>
                  <a:cubicBezTo>
                    <a:pt x="36" y="154"/>
                    <a:pt x="36" y="154"/>
                    <a:pt x="36" y="155"/>
                  </a:cubicBezTo>
                  <a:close/>
                  <a:moveTo>
                    <a:pt x="57" y="156"/>
                  </a:moveTo>
                  <a:cubicBezTo>
                    <a:pt x="57" y="156"/>
                    <a:pt x="57" y="156"/>
                    <a:pt x="57" y="157"/>
                  </a:cubicBezTo>
                  <a:cubicBezTo>
                    <a:pt x="58" y="156"/>
                    <a:pt x="58" y="156"/>
                    <a:pt x="58" y="156"/>
                  </a:cubicBezTo>
                  <a:cubicBezTo>
                    <a:pt x="58" y="155"/>
                    <a:pt x="58" y="154"/>
                    <a:pt x="58" y="154"/>
                  </a:cubicBezTo>
                  <a:cubicBezTo>
                    <a:pt x="57" y="155"/>
                    <a:pt x="57" y="155"/>
                    <a:pt x="57" y="156"/>
                  </a:cubicBezTo>
                  <a:close/>
                  <a:moveTo>
                    <a:pt x="34" y="156"/>
                  </a:moveTo>
                  <a:cubicBezTo>
                    <a:pt x="34" y="156"/>
                    <a:pt x="35" y="155"/>
                    <a:pt x="35" y="154"/>
                  </a:cubicBezTo>
                  <a:cubicBezTo>
                    <a:pt x="34" y="154"/>
                    <a:pt x="34" y="154"/>
                    <a:pt x="34" y="154"/>
                  </a:cubicBezTo>
                  <a:cubicBezTo>
                    <a:pt x="35" y="155"/>
                    <a:pt x="34" y="155"/>
                    <a:pt x="34" y="156"/>
                  </a:cubicBezTo>
                  <a:close/>
                  <a:moveTo>
                    <a:pt x="63" y="156"/>
                  </a:moveTo>
                  <a:cubicBezTo>
                    <a:pt x="63" y="156"/>
                    <a:pt x="63" y="154"/>
                    <a:pt x="63" y="155"/>
                  </a:cubicBezTo>
                  <a:cubicBezTo>
                    <a:pt x="63" y="155"/>
                    <a:pt x="62" y="155"/>
                    <a:pt x="63" y="156"/>
                  </a:cubicBezTo>
                  <a:close/>
                  <a:moveTo>
                    <a:pt x="37" y="157"/>
                  </a:moveTo>
                  <a:cubicBezTo>
                    <a:pt x="37" y="156"/>
                    <a:pt x="38" y="156"/>
                    <a:pt x="38" y="155"/>
                  </a:cubicBezTo>
                  <a:cubicBezTo>
                    <a:pt x="37" y="155"/>
                    <a:pt x="37" y="155"/>
                    <a:pt x="37" y="155"/>
                  </a:cubicBezTo>
                  <a:cubicBezTo>
                    <a:pt x="37" y="156"/>
                    <a:pt x="36" y="156"/>
                    <a:pt x="37" y="157"/>
                  </a:cubicBezTo>
                  <a:close/>
                  <a:moveTo>
                    <a:pt x="61" y="157"/>
                  </a:moveTo>
                  <a:cubicBezTo>
                    <a:pt x="61" y="157"/>
                    <a:pt x="61" y="156"/>
                    <a:pt x="61" y="156"/>
                  </a:cubicBezTo>
                  <a:cubicBezTo>
                    <a:pt x="61" y="157"/>
                    <a:pt x="61" y="157"/>
                    <a:pt x="61" y="157"/>
                  </a:cubicBezTo>
                  <a:close/>
                  <a:moveTo>
                    <a:pt x="34" y="157"/>
                  </a:moveTo>
                  <a:cubicBezTo>
                    <a:pt x="35" y="157"/>
                    <a:pt x="35" y="156"/>
                    <a:pt x="35" y="156"/>
                  </a:cubicBezTo>
                  <a:cubicBezTo>
                    <a:pt x="35" y="157"/>
                    <a:pt x="34" y="157"/>
                    <a:pt x="34" y="157"/>
                  </a:cubicBezTo>
                  <a:close/>
                  <a:moveTo>
                    <a:pt x="37" y="158"/>
                  </a:moveTo>
                  <a:cubicBezTo>
                    <a:pt x="37" y="158"/>
                    <a:pt x="37" y="158"/>
                    <a:pt x="37" y="159"/>
                  </a:cubicBezTo>
                  <a:cubicBezTo>
                    <a:pt x="38" y="159"/>
                    <a:pt x="38" y="159"/>
                    <a:pt x="38" y="159"/>
                  </a:cubicBezTo>
                  <a:cubicBezTo>
                    <a:pt x="38" y="159"/>
                    <a:pt x="39" y="157"/>
                    <a:pt x="38" y="157"/>
                  </a:cubicBezTo>
                  <a:cubicBezTo>
                    <a:pt x="38" y="157"/>
                    <a:pt x="37" y="158"/>
                    <a:pt x="37" y="158"/>
                  </a:cubicBezTo>
                  <a:close/>
                  <a:moveTo>
                    <a:pt x="58" y="159"/>
                  </a:moveTo>
                  <a:cubicBezTo>
                    <a:pt x="58" y="159"/>
                    <a:pt x="58" y="159"/>
                    <a:pt x="58" y="159"/>
                  </a:cubicBezTo>
                  <a:cubicBezTo>
                    <a:pt x="59" y="159"/>
                    <a:pt x="59" y="159"/>
                    <a:pt x="60" y="158"/>
                  </a:cubicBezTo>
                  <a:cubicBezTo>
                    <a:pt x="59" y="158"/>
                    <a:pt x="60" y="157"/>
                    <a:pt x="59" y="157"/>
                  </a:cubicBezTo>
                  <a:cubicBezTo>
                    <a:pt x="59" y="158"/>
                    <a:pt x="59" y="158"/>
                    <a:pt x="58" y="159"/>
                  </a:cubicBezTo>
                  <a:close/>
                  <a:moveTo>
                    <a:pt x="33" y="159"/>
                  </a:moveTo>
                  <a:cubicBezTo>
                    <a:pt x="34" y="159"/>
                    <a:pt x="33" y="158"/>
                    <a:pt x="34" y="158"/>
                  </a:cubicBezTo>
                  <a:cubicBezTo>
                    <a:pt x="33" y="158"/>
                    <a:pt x="33" y="158"/>
                    <a:pt x="33" y="158"/>
                  </a:cubicBezTo>
                  <a:cubicBezTo>
                    <a:pt x="33" y="159"/>
                    <a:pt x="33" y="159"/>
                    <a:pt x="33" y="159"/>
                  </a:cubicBezTo>
                  <a:close/>
                  <a:moveTo>
                    <a:pt x="55" y="159"/>
                  </a:moveTo>
                  <a:cubicBezTo>
                    <a:pt x="55" y="161"/>
                    <a:pt x="56" y="162"/>
                    <a:pt x="56" y="163"/>
                  </a:cubicBezTo>
                  <a:cubicBezTo>
                    <a:pt x="56" y="163"/>
                    <a:pt x="57" y="162"/>
                    <a:pt x="57" y="162"/>
                  </a:cubicBezTo>
                  <a:cubicBezTo>
                    <a:pt x="56" y="162"/>
                    <a:pt x="56" y="161"/>
                    <a:pt x="56" y="161"/>
                  </a:cubicBezTo>
                  <a:cubicBezTo>
                    <a:pt x="56" y="161"/>
                    <a:pt x="56" y="160"/>
                    <a:pt x="56" y="160"/>
                  </a:cubicBezTo>
                  <a:cubicBezTo>
                    <a:pt x="56" y="160"/>
                    <a:pt x="56" y="159"/>
                    <a:pt x="55" y="159"/>
                  </a:cubicBezTo>
                  <a:cubicBezTo>
                    <a:pt x="55" y="159"/>
                    <a:pt x="55" y="159"/>
                    <a:pt x="55" y="159"/>
                  </a:cubicBezTo>
                  <a:close/>
                  <a:moveTo>
                    <a:pt x="62" y="161"/>
                  </a:moveTo>
                  <a:cubicBezTo>
                    <a:pt x="62" y="161"/>
                    <a:pt x="62" y="161"/>
                    <a:pt x="62" y="161"/>
                  </a:cubicBezTo>
                  <a:cubicBezTo>
                    <a:pt x="61" y="161"/>
                    <a:pt x="61" y="159"/>
                    <a:pt x="61" y="159"/>
                  </a:cubicBezTo>
                  <a:cubicBezTo>
                    <a:pt x="61" y="160"/>
                    <a:pt x="61" y="161"/>
                    <a:pt x="62" y="161"/>
                  </a:cubicBezTo>
                  <a:close/>
                  <a:moveTo>
                    <a:pt x="33" y="161"/>
                  </a:moveTo>
                  <a:cubicBezTo>
                    <a:pt x="34" y="161"/>
                    <a:pt x="34" y="161"/>
                    <a:pt x="34" y="161"/>
                  </a:cubicBezTo>
                  <a:cubicBezTo>
                    <a:pt x="34" y="161"/>
                    <a:pt x="35" y="160"/>
                    <a:pt x="34" y="160"/>
                  </a:cubicBezTo>
                  <a:cubicBezTo>
                    <a:pt x="34" y="160"/>
                    <a:pt x="33" y="161"/>
                    <a:pt x="33" y="161"/>
                  </a:cubicBezTo>
                  <a:close/>
                  <a:moveTo>
                    <a:pt x="61" y="161"/>
                  </a:moveTo>
                  <a:cubicBezTo>
                    <a:pt x="61" y="161"/>
                    <a:pt x="61" y="160"/>
                    <a:pt x="60" y="160"/>
                  </a:cubicBezTo>
                  <a:cubicBezTo>
                    <a:pt x="60" y="160"/>
                    <a:pt x="59" y="160"/>
                    <a:pt x="59" y="161"/>
                  </a:cubicBezTo>
                  <a:cubicBezTo>
                    <a:pt x="60" y="162"/>
                    <a:pt x="60" y="163"/>
                    <a:pt x="61" y="163"/>
                  </a:cubicBezTo>
                  <a:cubicBezTo>
                    <a:pt x="61" y="162"/>
                    <a:pt x="62" y="161"/>
                    <a:pt x="61" y="161"/>
                  </a:cubicBezTo>
                  <a:cubicBezTo>
                    <a:pt x="61" y="161"/>
                    <a:pt x="61" y="161"/>
                    <a:pt x="61" y="161"/>
                  </a:cubicBezTo>
                  <a:close/>
                  <a:moveTo>
                    <a:pt x="32" y="161"/>
                  </a:moveTo>
                  <a:cubicBezTo>
                    <a:pt x="32" y="161"/>
                    <a:pt x="32" y="160"/>
                    <a:pt x="32" y="160"/>
                  </a:cubicBezTo>
                  <a:cubicBezTo>
                    <a:pt x="32" y="160"/>
                    <a:pt x="32" y="161"/>
                    <a:pt x="32" y="161"/>
                  </a:cubicBezTo>
                  <a:close/>
                  <a:moveTo>
                    <a:pt x="36" y="162"/>
                  </a:moveTo>
                  <a:cubicBezTo>
                    <a:pt x="37" y="162"/>
                    <a:pt x="37" y="161"/>
                    <a:pt x="37" y="160"/>
                  </a:cubicBezTo>
                  <a:cubicBezTo>
                    <a:pt x="37" y="161"/>
                    <a:pt x="36" y="161"/>
                    <a:pt x="36" y="162"/>
                  </a:cubicBezTo>
                  <a:close/>
                  <a:moveTo>
                    <a:pt x="58" y="163"/>
                  </a:moveTo>
                  <a:cubicBezTo>
                    <a:pt x="58" y="163"/>
                    <a:pt x="59" y="164"/>
                    <a:pt x="59" y="165"/>
                  </a:cubicBezTo>
                  <a:cubicBezTo>
                    <a:pt x="60" y="165"/>
                    <a:pt x="60" y="165"/>
                    <a:pt x="60" y="164"/>
                  </a:cubicBezTo>
                  <a:cubicBezTo>
                    <a:pt x="59" y="163"/>
                    <a:pt x="59" y="162"/>
                    <a:pt x="58" y="162"/>
                  </a:cubicBezTo>
                  <a:cubicBezTo>
                    <a:pt x="58" y="162"/>
                    <a:pt x="58" y="162"/>
                    <a:pt x="58" y="163"/>
                  </a:cubicBezTo>
                  <a:close/>
                  <a:moveTo>
                    <a:pt x="62" y="163"/>
                  </a:moveTo>
                  <a:cubicBezTo>
                    <a:pt x="63" y="163"/>
                    <a:pt x="62" y="163"/>
                    <a:pt x="63" y="163"/>
                  </a:cubicBezTo>
                  <a:cubicBezTo>
                    <a:pt x="63" y="163"/>
                    <a:pt x="63" y="162"/>
                    <a:pt x="63" y="162"/>
                  </a:cubicBezTo>
                  <a:cubicBezTo>
                    <a:pt x="63" y="162"/>
                    <a:pt x="62" y="162"/>
                    <a:pt x="62" y="163"/>
                  </a:cubicBezTo>
                  <a:close/>
                  <a:moveTo>
                    <a:pt x="37" y="164"/>
                  </a:moveTo>
                  <a:cubicBezTo>
                    <a:pt x="37" y="164"/>
                    <a:pt x="38" y="164"/>
                    <a:pt x="38" y="164"/>
                  </a:cubicBezTo>
                  <a:cubicBezTo>
                    <a:pt x="38" y="163"/>
                    <a:pt x="38" y="163"/>
                    <a:pt x="37" y="163"/>
                  </a:cubicBezTo>
                  <a:cubicBezTo>
                    <a:pt x="37" y="163"/>
                    <a:pt x="37" y="163"/>
                    <a:pt x="37" y="164"/>
                  </a:cubicBezTo>
                  <a:close/>
                  <a:moveTo>
                    <a:pt x="35" y="165"/>
                  </a:moveTo>
                  <a:cubicBezTo>
                    <a:pt x="36" y="164"/>
                    <a:pt x="36" y="163"/>
                    <a:pt x="35" y="163"/>
                  </a:cubicBezTo>
                  <a:cubicBezTo>
                    <a:pt x="35" y="163"/>
                    <a:pt x="34" y="165"/>
                    <a:pt x="35" y="165"/>
                  </a:cubicBezTo>
                  <a:close/>
                  <a:moveTo>
                    <a:pt x="62" y="163"/>
                  </a:moveTo>
                  <a:cubicBezTo>
                    <a:pt x="62" y="163"/>
                    <a:pt x="62" y="163"/>
                    <a:pt x="62" y="163"/>
                  </a:cubicBezTo>
                  <a:cubicBezTo>
                    <a:pt x="62" y="163"/>
                    <a:pt x="61" y="164"/>
                    <a:pt x="61" y="164"/>
                  </a:cubicBezTo>
                  <a:cubicBezTo>
                    <a:pt x="61" y="164"/>
                    <a:pt x="61" y="165"/>
                    <a:pt x="62" y="164"/>
                  </a:cubicBezTo>
                  <a:cubicBezTo>
                    <a:pt x="62" y="164"/>
                    <a:pt x="62" y="163"/>
                    <a:pt x="62" y="163"/>
                  </a:cubicBezTo>
                  <a:close/>
                  <a:moveTo>
                    <a:pt x="57" y="166"/>
                  </a:moveTo>
                  <a:cubicBezTo>
                    <a:pt x="57" y="165"/>
                    <a:pt x="57" y="164"/>
                    <a:pt x="57" y="164"/>
                  </a:cubicBezTo>
                  <a:cubicBezTo>
                    <a:pt x="56" y="164"/>
                    <a:pt x="57" y="166"/>
                    <a:pt x="57" y="166"/>
                  </a:cubicBezTo>
                  <a:close/>
                  <a:moveTo>
                    <a:pt x="31" y="165"/>
                  </a:moveTo>
                  <a:cubicBezTo>
                    <a:pt x="31" y="165"/>
                    <a:pt x="31" y="165"/>
                    <a:pt x="32" y="165"/>
                  </a:cubicBezTo>
                  <a:cubicBezTo>
                    <a:pt x="32" y="165"/>
                    <a:pt x="32" y="165"/>
                    <a:pt x="32" y="165"/>
                  </a:cubicBezTo>
                  <a:cubicBezTo>
                    <a:pt x="32" y="164"/>
                    <a:pt x="31" y="165"/>
                    <a:pt x="31" y="165"/>
                  </a:cubicBezTo>
                  <a:close/>
                  <a:moveTo>
                    <a:pt x="39" y="166"/>
                  </a:moveTo>
                  <a:cubicBezTo>
                    <a:pt x="39" y="168"/>
                    <a:pt x="38" y="169"/>
                    <a:pt x="39" y="171"/>
                  </a:cubicBezTo>
                  <a:cubicBezTo>
                    <a:pt x="39" y="172"/>
                    <a:pt x="39" y="172"/>
                    <a:pt x="38" y="173"/>
                  </a:cubicBezTo>
                  <a:cubicBezTo>
                    <a:pt x="39" y="176"/>
                    <a:pt x="38" y="179"/>
                    <a:pt x="38" y="181"/>
                  </a:cubicBezTo>
                  <a:cubicBezTo>
                    <a:pt x="38" y="181"/>
                    <a:pt x="38" y="182"/>
                    <a:pt x="38" y="183"/>
                  </a:cubicBezTo>
                  <a:cubicBezTo>
                    <a:pt x="38" y="184"/>
                    <a:pt x="38" y="188"/>
                    <a:pt x="38" y="189"/>
                  </a:cubicBezTo>
                  <a:cubicBezTo>
                    <a:pt x="39" y="180"/>
                    <a:pt x="40" y="173"/>
                    <a:pt x="40" y="164"/>
                  </a:cubicBezTo>
                  <a:cubicBezTo>
                    <a:pt x="39" y="165"/>
                    <a:pt x="39" y="165"/>
                    <a:pt x="39" y="166"/>
                  </a:cubicBezTo>
                  <a:close/>
                  <a:moveTo>
                    <a:pt x="60" y="166"/>
                  </a:moveTo>
                  <a:cubicBezTo>
                    <a:pt x="60" y="166"/>
                    <a:pt x="60" y="166"/>
                    <a:pt x="60" y="166"/>
                  </a:cubicBezTo>
                  <a:cubicBezTo>
                    <a:pt x="60" y="167"/>
                    <a:pt x="61" y="166"/>
                    <a:pt x="60" y="165"/>
                  </a:cubicBezTo>
                  <a:cubicBezTo>
                    <a:pt x="61" y="166"/>
                    <a:pt x="60" y="165"/>
                    <a:pt x="60" y="166"/>
                  </a:cubicBezTo>
                  <a:close/>
                  <a:moveTo>
                    <a:pt x="33" y="169"/>
                  </a:moveTo>
                  <a:cubicBezTo>
                    <a:pt x="34" y="168"/>
                    <a:pt x="35" y="167"/>
                    <a:pt x="34" y="165"/>
                  </a:cubicBezTo>
                  <a:cubicBezTo>
                    <a:pt x="33" y="166"/>
                    <a:pt x="33" y="168"/>
                    <a:pt x="33" y="169"/>
                  </a:cubicBezTo>
                  <a:close/>
                  <a:moveTo>
                    <a:pt x="36" y="168"/>
                  </a:moveTo>
                  <a:cubicBezTo>
                    <a:pt x="36" y="167"/>
                    <a:pt x="37" y="167"/>
                    <a:pt x="37" y="166"/>
                  </a:cubicBezTo>
                  <a:cubicBezTo>
                    <a:pt x="37" y="166"/>
                    <a:pt x="37" y="166"/>
                    <a:pt x="37" y="165"/>
                  </a:cubicBezTo>
                  <a:cubicBezTo>
                    <a:pt x="36" y="166"/>
                    <a:pt x="35" y="167"/>
                    <a:pt x="36" y="168"/>
                  </a:cubicBezTo>
                  <a:close/>
                  <a:moveTo>
                    <a:pt x="62" y="166"/>
                  </a:moveTo>
                  <a:cubicBezTo>
                    <a:pt x="63" y="166"/>
                    <a:pt x="63" y="167"/>
                    <a:pt x="63" y="166"/>
                  </a:cubicBezTo>
                  <a:cubicBezTo>
                    <a:pt x="63" y="166"/>
                    <a:pt x="63" y="166"/>
                    <a:pt x="63" y="166"/>
                  </a:cubicBezTo>
                  <a:cubicBezTo>
                    <a:pt x="63" y="166"/>
                    <a:pt x="62" y="166"/>
                    <a:pt x="62" y="166"/>
                  </a:cubicBezTo>
                  <a:close/>
                  <a:moveTo>
                    <a:pt x="56" y="169"/>
                  </a:moveTo>
                  <a:cubicBezTo>
                    <a:pt x="56" y="168"/>
                    <a:pt x="57" y="168"/>
                    <a:pt x="57" y="168"/>
                  </a:cubicBezTo>
                  <a:cubicBezTo>
                    <a:pt x="57" y="167"/>
                    <a:pt x="57" y="166"/>
                    <a:pt x="56" y="166"/>
                  </a:cubicBezTo>
                  <a:cubicBezTo>
                    <a:pt x="56" y="167"/>
                    <a:pt x="55" y="169"/>
                    <a:pt x="56" y="169"/>
                  </a:cubicBezTo>
                  <a:close/>
                  <a:moveTo>
                    <a:pt x="60" y="168"/>
                  </a:moveTo>
                  <a:cubicBezTo>
                    <a:pt x="60" y="167"/>
                    <a:pt x="61" y="167"/>
                    <a:pt x="61" y="166"/>
                  </a:cubicBezTo>
                  <a:cubicBezTo>
                    <a:pt x="61" y="167"/>
                    <a:pt x="59" y="167"/>
                    <a:pt x="60" y="168"/>
                  </a:cubicBezTo>
                  <a:close/>
                  <a:moveTo>
                    <a:pt x="31" y="179"/>
                  </a:moveTo>
                  <a:cubicBezTo>
                    <a:pt x="31" y="178"/>
                    <a:pt x="32" y="177"/>
                    <a:pt x="32" y="175"/>
                  </a:cubicBezTo>
                  <a:cubicBezTo>
                    <a:pt x="31" y="175"/>
                    <a:pt x="31" y="173"/>
                    <a:pt x="31" y="172"/>
                  </a:cubicBezTo>
                  <a:cubicBezTo>
                    <a:pt x="31" y="172"/>
                    <a:pt x="32" y="172"/>
                    <a:pt x="32" y="172"/>
                  </a:cubicBezTo>
                  <a:cubicBezTo>
                    <a:pt x="32" y="171"/>
                    <a:pt x="32" y="169"/>
                    <a:pt x="32" y="168"/>
                  </a:cubicBezTo>
                  <a:cubicBezTo>
                    <a:pt x="31" y="168"/>
                    <a:pt x="31" y="168"/>
                    <a:pt x="31" y="168"/>
                  </a:cubicBezTo>
                  <a:cubicBezTo>
                    <a:pt x="31" y="171"/>
                    <a:pt x="31" y="175"/>
                    <a:pt x="31" y="179"/>
                  </a:cubicBezTo>
                  <a:close/>
                  <a:moveTo>
                    <a:pt x="59" y="169"/>
                  </a:moveTo>
                  <a:cubicBezTo>
                    <a:pt x="59" y="169"/>
                    <a:pt x="60" y="169"/>
                    <a:pt x="59" y="168"/>
                  </a:cubicBezTo>
                  <a:cubicBezTo>
                    <a:pt x="58" y="168"/>
                    <a:pt x="58" y="169"/>
                    <a:pt x="59" y="169"/>
                  </a:cubicBezTo>
                  <a:close/>
                  <a:moveTo>
                    <a:pt x="61" y="168"/>
                  </a:moveTo>
                  <a:cubicBezTo>
                    <a:pt x="60" y="168"/>
                    <a:pt x="61" y="169"/>
                    <a:pt x="61" y="170"/>
                  </a:cubicBezTo>
                  <a:cubicBezTo>
                    <a:pt x="62" y="170"/>
                    <a:pt x="62" y="169"/>
                    <a:pt x="62" y="169"/>
                  </a:cubicBezTo>
                  <a:cubicBezTo>
                    <a:pt x="62" y="169"/>
                    <a:pt x="62" y="168"/>
                    <a:pt x="61" y="168"/>
                  </a:cubicBezTo>
                  <a:close/>
                  <a:moveTo>
                    <a:pt x="38" y="170"/>
                  </a:moveTo>
                  <a:cubicBezTo>
                    <a:pt x="38" y="169"/>
                    <a:pt x="37" y="169"/>
                    <a:pt x="37" y="168"/>
                  </a:cubicBezTo>
                  <a:cubicBezTo>
                    <a:pt x="37" y="169"/>
                    <a:pt x="37" y="170"/>
                    <a:pt x="38" y="170"/>
                  </a:cubicBezTo>
                  <a:close/>
                  <a:moveTo>
                    <a:pt x="34" y="171"/>
                  </a:moveTo>
                  <a:cubicBezTo>
                    <a:pt x="34" y="170"/>
                    <a:pt x="36" y="169"/>
                    <a:pt x="35" y="169"/>
                  </a:cubicBezTo>
                  <a:cubicBezTo>
                    <a:pt x="35" y="170"/>
                    <a:pt x="34" y="170"/>
                    <a:pt x="34" y="171"/>
                  </a:cubicBezTo>
                  <a:close/>
                  <a:moveTo>
                    <a:pt x="58" y="169"/>
                  </a:moveTo>
                  <a:cubicBezTo>
                    <a:pt x="57" y="170"/>
                    <a:pt x="57" y="170"/>
                    <a:pt x="56" y="170"/>
                  </a:cubicBezTo>
                  <a:cubicBezTo>
                    <a:pt x="56" y="171"/>
                    <a:pt x="57" y="171"/>
                    <a:pt x="57" y="172"/>
                  </a:cubicBezTo>
                  <a:cubicBezTo>
                    <a:pt x="58" y="171"/>
                    <a:pt x="58" y="170"/>
                    <a:pt x="58" y="169"/>
                  </a:cubicBezTo>
                  <a:cubicBezTo>
                    <a:pt x="58" y="170"/>
                    <a:pt x="58" y="169"/>
                    <a:pt x="58" y="169"/>
                  </a:cubicBezTo>
                  <a:close/>
                  <a:moveTo>
                    <a:pt x="59" y="170"/>
                  </a:moveTo>
                  <a:cubicBezTo>
                    <a:pt x="60" y="171"/>
                    <a:pt x="60" y="171"/>
                    <a:pt x="60" y="171"/>
                  </a:cubicBezTo>
                  <a:cubicBezTo>
                    <a:pt x="60" y="170"/>
                    <a:pt x="60" y="170"/>
                    <a:pt x="60" y="169"/>
                  </a:cubicBezTo>
                  <a:cubicBezTo>
                    <a:pt x="60" y="170"/>
                    <a:pt x="59" y="170"/>
                    <a:pt x="59" y="170"/>
                  </a:cubicBezTo>
                  <a:close/>
                  <a:moveTo>
                    <a:pt x="37" y="172"/>
                  </a:moveTo>
                  <a:cubicBezTo>
                    <a:pt x="37" y="172"/>
                    <a:pt x="37" y="172"/>
                    <a:pt x="37" y="172"/>
                  </a:cubicBezTo>
                  <a:cubicBezTo>
                    <a:pt x="37" y="171"/>
                    <a:pt x="37" y="171"/>
                    <a:pt x="36" y="171"/>
                  </a:cubicBezTo>
                  <a:cubicBezTo>
                    <a:pt x="37" y="171"/>
                    <a:pt x="37" y="171"/>
                    <a:pt x="37" y="172"/>
                  </a:cubicBezTo>
                  <a:close/>
                  <a:moveTo>
                    <a:pt x="62" y="171"/>
                  </a:moveTo>
                  <a:cubicBezTo>
                    <a:pt x="62" y="171"/>
                    <a:pt x="62" y="172"/>
                    <a:pt x="63" y="172"/>
                  </a:cubicBezTo>
                  <a:cubicBezTo>
                    <a:pt x="63" y="171"/>
                    <a:pt x="63" y="171"/>
                    <a:pt x="62" y="171"/>
                  </a:cubicBezTo>
                  <a:cubicBezTo>
                    <a:pt x="62" y="171"/>
                    <a:pt x="62" y="171"/>
                    <a:pt x="62" y="171"/>
                  </a:cubicBezTo>
                  <a:close/>
                  <a:moveTo>
                    <a:pt x="35" y="173"/>
                  </a:moveTo>
                  <a:cubicBezTo>
                    <a:pt x="35" y="173"/>
                    <a:pt x="35" y="174"/>
                    <a:pt x="36" y="174"/>
                  </a:cubicBezTo>
                  <a:cubicBezTo>
                    <a:pt x="36" y="173"/>
                    <a:pt x="36" y="173"/>
                    <a:pt x="36" y="172"/>
                  </a:cubicBezTo>
                  <a:cubicBezTo>
                    <a:pt x="36" y="172"/>
                    <a:pt x="36" y="172"/>
                    <a:pt x="36" y="171"/>
                  </a:cubicBezTo>
                  <a:cubicBezTo>
                    <a:pt x="36" y="171"/>
                    <a:pt x="36" y="171"/>
                    <a:pt x="36" y="171"/>
                  </a:cubicBezTo>
                  <a:cubicBezTo>
                    <a:pt x="35" y="172"/>
                    <a:pt x="35" y="172"/>
                    <a:pt x="35" y="173"/>
                  </a:cubicBezTo>
                  <a:close/>
                  <a:moveTo>
                    <a:pt x="58" y="173"/>
                  </a:moveTo>
                  <a:cubicBezTo>
                    <a:pt x="58" y="173"/>
                    <a:pt x="59" y="173"/>
                    <a:pt x="59" y="172"/>
                  </a:cubicBezTo>
                  <a:cubicBezTo>
                    <a:pt x="59" y="172"/>
                    <a:pt x="59" y="172"/>
                    <a:pt x="59" y="171"/>
                  </a:cubicBezTo>
                  <a:cubicBezTo>
                    <a:pt x="58" y="172"/>
                    <a:pt x="57" y="173"/>
                    <a:pt x="58" y="173"/>
                  </a:cubicBezTo>
                  <a:close/>
                  <a:moveTo>
                    <a:pt x="56" y="174"/>
                  </a:moveTo>
                  <a:cubicBezTo>
                    <a:pt x="56" y="174"/>
                    <a:pt x="56" y="173"/>
                    <a:pt x="57" y="173"/>
                  </a:cubicBezTo>
                  <a:cubicBezTo>
                    <a:pt x="56" y="173"/>
                    <a:pt x="56" y="173"/>
                    <a:pt x="56" y="172"/>
                  </a:cubicBezTo>
                  <a:cubicBezTo>
                    <a:pt x="56" y="172"/>
                    <a:pt x="56" y="172"/>
                    <a:pt x="56" y="172"/>
                  </a:cubicBezTo>
                  <a:cubicBezTo>
                    <a:pt x="56" y="172"/>
                    <a:pt x="56" y="173"/>
                    <a:pt x="56" y="174"/>
                  </a:cubicBezTo>
                  <a:close/>
                  <a:moveTo>
                    <a:pt x="61" y="173"/>
                  </a:moveTo>
                  <a:cubicBezTo>
                    <a:pt x="61" y="173"/>
                    <a:pt x="62" y="175"/>
                    <a:pt x="62" y="174"/>
                  </a:cubicBezTo>
                  <a:cubicBezTo>
                    <a:pt x="62" y="173"/>
                    <a:pt x="61" y="173"/>
                    <a:pt x="61" y="172"/>
                  </a:cubicBezTo>
                  <a:cubicBezTo>
                    <a:pt x="61" y="173"/>
                    <a:pt x="61" y="173"/>
                    <a:pt x="61" y="173"/>
                  </a:cubicBezTo>
                  <a:close/>
                  <a:moveTo>
                    <a:pt x="64" y="173"/>
                  </a:moveTo>
                  <a:cubicBezTo>
                    <a:pt x="64" y="174"/>
                    <a:pt x="65" y="174"/>
                    <a:pt x="65" y="174"/>
                  </a:cubicBezTo>
                  <a:cubicBezTo>
                    <a:pt x="65" y="174"/>
                    <a:pt x="65" y="174"/>
                    <a:pt x="65" y="174"/>
                  </a:cubicBezTo>
                  <a:cubicBezTo>
                    <a:pt x="65" y="173"/>
                    <a:pt x="66" y="173"/>
                    <a:pt x="65" y="173"/>
                  </a:cubicBezTo>
                  <a:cubicBezTo>
                    <a:pt x="65" y="173"/>
                    <a:pt x="65" y="173"/>
                    <a:pt x="64" y="173"/>
                  </a:cubicBezTo>
                  <a:close/>
                  <a:moveTo>
                    <a:pt x="58" y="174"/>
                  </a:moveTo>
                  <a:cubicBezTo>
                    <a:pt x="59" y="174"/>
                    <a:pt x="59" y="173"/>
                    <a:pt x="59" y="173"/>
                  </a:cubicBezTo>
                  <a:cubicBezTo>
                    <a:pt x="59" y="173"/>
                    <a:pt x="58" y="174"/>
                    <a:pt x="58" y="174"/>
                  </a:cubicBezTo>
                  <a:close/>
                  <a:moveTo>
                    <a:pt x="36" y="175"/>
                  </a:moveTo>
                  <a:cubicBezTo>
                    <a:pt x="36" y="175"/>
                    <a:pt x="37" y="174"/>
                    <a:pt x="37" y="174"/>
                  </a:cubicBezTo>
                  <a:cubicBezTo>
                    <a:pt x="36" y="174"/>
                    <a:pt x="36" y="174"/>
                    <a:pt x="36" y="175"/>
                  </a:cubicBezTo>
                  <a:close/>
                  <a:moveTo>
                    <a:pt x="33" y="176"/>
                  </a:moveTo>
                  <a:cubicBezTo>
                    <a:pt x="34" y="176"/>
                    <a:pt x="33" y="177"/>
                    <a:pt x="34" y="177"/>
                  </a:cubicBezTo>
                  <a:cubicBezTo>
                    <a:pt x="35" y="176"/>
                    <a:pt x="35" y="175"/>
                    <a:pt x="34" y="174"/>
                  </a:cubicBezTo>
                  <a:cubicBezTo>
                    <a:pt x="34" y="175"/>
                    <a:pt x="33" y="175"/>
                    <a:pt x="33" y="176"/>
                  </a:cubicBezTo>
                  <a:close/>
                  <a:moveTo>
                    <a:pt x="59" y="175"/>
                  </a:moveTo>
                  <a:cubicBezTo>
                    <a:pt x="59" y="176"/>
                    <a:pt x="59" y="176"/>
                    <a:pt x="60" y="176"/>
                  </a:cubicBezTo>
                  <a:cubicBezTo>
                    <a:pt x="60" y="176"/>
                    <a:pt x="60" y="176"/>
                    <a:pt x="61" y="175"/>
                  </a:cubicBezTo>
                  <a:cubicBezTo>
                    <a:pt x="60" y="175"/>
                    <a:pt x="60" y="174"/>
                    <a:pt x="60" y="174"/>
                  </a:cubicBezTo>
                  <a:cubicBezTo>
                    <a:pt x="60" y="175"/>
                    <a:pt x="59" y="175"/>
                    <a:pt x="59" y="175"/>
                  </a:cubicBezTo>
                  <a:close/>
                  <a:moveTo>
                    <a:pt x="57" y="175"/>
                  </a:moveTo>
                  <a:cubicBezTo>
                    <a:pt x="57" y="175"/>
                    <a:pt x="57" y="175"/>
                    <a:pt x="57" y="176"/>
                  </a:cubicBezTo>
                  <a:cubicBezTo>
                    <a:pt x="57" y="176"/>
                    <a:pt x="58" y="175"/>
                    <a:pt x="58" y="175"/>
                  </a:cubicBezTo>
                  <a:cubicBezTo>
                    <a:pt x="57" y="175"/>
                    <a:pt x="57" y="174"/>
                    <a:pt x="57" y="175"/>
                  </a:cubicBezTo>
                  <a:close/>
                  <a:moveTo>
                    <a:pt x="65" y="176"/>
                  </a:moveTo>
                  <a:cubicBezTo>
                    <a:pt x="65" y="177"/>
                    <a:pt x="64" y="176"/>
                    <a:pt x="64" y="177"/>
                  </a:cubicBezTo>
                  <a:cubicBezTo>
                    <a:pt x="65" y="177"/>
                    <a:pt x="65" y="178"/>
                    <a:pt x="65" y="178"/>
                  </a:cubicBezTo>
                  <a:cubicBezTo>
                    <a:pt x="65" y="177"/>
                    <a:pt x="65" y="176"/>
                    <a:pt x="65" y="175"/>
                  </a:cubicBezTo>
                  <a:cubicBezTo>
                    <a:pt x="65" y="176"/>
                    <a:pt x="65" y="176"/>
                    <a:pt x="65" y="176"/>
                  </a:cubicBezTo>
                  <a:close/>
                  <a:moveTo>
                    <a:pt x="60" y="176"/>
                  </a:moveTo>
                  <a:cubicBezTo>
                    <a:pt x="60" y="176"/>
                    <a:pt x="60" y="176"/>
                    <a:pt x="61" y="176"/>
                  </a:cubicBezTo>
                  <a:cubicBezTo>
                    <a:pt x="61" y="176"/>
                    <a:pt x="61" y="176"/>
                    <a:pt x="61" y="176"/>
                  </a:cubicBezTo>
                  <a:cubicBezTo>
                    <a:pt x="60" y="176"/>
                    <a:pt x="60" y="176"/>
                    <a:pt x="60" y="176"/>
                  </a:cubicBezTo>
                  <a:close/>
                  <a:moveTo>
                    <a:pt x="58" y="178"/>
                  </a:moveTo>
                  <a:cubicBezTo>
                    <a:pt x="58" y="178"/>
                    <a:pt x="58" y="178"/>
                    <a:pt x="59" y="177"/>
                  </a:cubicBezTo>
                  <a:cubicBezTo>
                    <a:pt x="58" y="177"/>
                    <a:pt x="58" y="176"/>
                    <a:pt x="58" y="176"/>
                  </a:cubicBezTo>
                  <a:cubicBezTo>
                    <a:pt x="57" y="177"/>
                    <a:pt x="57" y="177"/>
                    <a:pt x="58" y="178"/>
                  </a:cubicBezTo>
                  <a:close/>
                  <a:moveTo>
                    <a:pt x="34" y="177"/>
                  </a:moveTo>
                  <a:cubicBezTo>
                    <a:pt x="34" y="177"/>
                    <a:pt x="34" y="177"/>
                    <a:pt x="34" y="178"/>
                  </a:cubicBezTo>
                  <a:cubicBezTo>
                    <a:pt x="35" y="178"/>
                    <a:pt x="35" y="177"/>
                    <a:pt x="35" y="177"/>
                  </a:cubicBezTo>
                  <a:cubicBezTo>
                    <a:pt x="35" y="177"/>
                    <a:pt x="35" y="177"/>
                    <a:pt x="34" y="177"/>
                  </a:cubicBezTo>
                  <a:close/>
                  <a:moveTo>
                    <a:pt x="32" y="177"/>
                  </a:moveTo>
                  <a:cubicBezTo>
                    <a:pt x="33" y="177"/>
                    <a:pt x="32" y="178"/>
                    <a:pt x="33" y="178"/>
                  </a:cubicBezTo>
                  <a:cubicBezTo>
                    <a:pt x="33" y="178"/>
                    <a:pt x="33" y="177"/>
                    <a:pt x="33" y="177"/>
                  </a:cubicBezTo>
                  <a:cubicBezTo>
                    <a:pt x="33" y="177"/>
                    <a:pt x="32" y="177"/>
                    <a:pt x="32" y="177"/>
                  </a:cubicBezTo>
                  <a:close/>
                  <a:moveTo>
                    <a:pt x="60" y="178"/>
                  </a:moveTo>
                  <a:cubicBezTo>
                    <a:pt x="60" y="179"/>
                    <a:pt x="61" y="178"/>
                    <a:pt x="61" y="177"/>
                  </a:cubicBezTo>
                  <a:cubicBezTo>
                    <a:pt x="61" y="178"/>
                    <a:pt x="60" y="178"/>
                    <a:pt x="60" y="178"/>
                  </a:cubicBezTo>
                  <a:close/>
                  <a:moveTo>
                    <a:pt x="63" y="178"/>
                  </a:moveTo>
                  <a:cubicBezTo>
                    <a:pt x="64" y="179"/>
                    <a:pt x="64" y="180"/>
                    <a:pt x="65" y="180"/>
                  </a:cubicBezTo>
                  <a:cubicBezTo>
                    <a:pt x="65" y="180"/>
                    <a:pt x="65" y="180"/>
                    <a:pt x="65" y="179"/>
                  </a:cubicBezTo>
                  <a:cubicBezTo>
                    <a:pt x="64" y="179"/>
                    <a:pt x="64" y="178"/>
                    <a:pt x="64" y="177"/>
                  </a:cubicBezTo>
                  <a:cubicBezTo>
                    <a:pt x="64" y="177"/>
                    <a:pt x="63" y="177"/>
                    <a:pt x="63" y="178"/>
                  </a:cubicBezTo>
                  <a:close/>
                  <a:moveTo>
                    <a:pt x="36" y="178"/>
                  </a:moveTo>
                  <a:cubicBezTo>
                    <a:pt x="36" y="178"/>
                    <a:pt x="37" y="178"/>
                    <a:pt x="36" y="177"/>
                  </a:cubicBezTo>
                  <a:cubicBezTo>
                    <a:pt x="36" y="178"/>
                    <a:pt x="36" y="178"/>
                    <a:pt x="36" y="178"/>
                  </a:cubicBezTo>
                  <a:close/>
                  <a:moveTo>
                    <a:pt x="58" y="179"/>
                  </a:moveTo>
                  <a:cubicBezTo>
                    <a:pt x="58" y="179"/>
                    <a:pt x="58" y="179"/>
                    <a:pt x="58" y="179"/>
                  </a:cubicBezTo>
                  <a:cubicBezTo>
                    <a:pt x="59" y="179"/>
                    <a:pt x="59" y="178"/>
                    <a:pt x="59" y="178"/>
                  </a:cubicBezTo>
                  <a:cubicBezTo>
                    <a:pt x="59" y="178"/>
                    <a:pt x="58" y="178"/>
                    <a:pt x="58" y="179"/>
                  </a:cubicBezTo>
                  <a:close/>
                  <a:moveTo>
                    <a:pt x="57" y="179"/>
                  </a:moveTo>
                  <a:cubicBezTo>
                    <a:pt x="57" y="179"/>
                    <a:pt x="57" y="178"/>
                    <a:pt x="57" y="178"/>
                  </a:cubicBezTo>
                  <a:cubicBezTo>
                    <a:pt x="57" y="178"/>
                    <a:pt x="57" y="178"/>
                    <a:pt x="57" y="179"/>
                  </a:cubicBezTo>
                  <a:close/>
                  <a:moveTo>
                    <a:pt x="61" y="180"/>
                  </a:moveTo>
                  <a:cubicBezTo>
                    <a:pt x="61" y="179"/>
                    <a:pt x="61" y="179"/>
                    <a:pt x="62" y="178"/>
                  </a:cubicBezTo>
                  <a:cubicBezTo>
                    <a:pt x="61" y="178"/>
                    <a:pt x="60" y="179"/>
                    <a:pt x="61" y="180"/>
                  </a:cubicBezTo>
                  <a:close/>
                  <a:moveTo>
                    <a:pt x="33" y="181"/>
                  </a:moveTo>
                  <a:cubicBezTo>
                    <a:pt x="33" y="180"/>
                    <a:pt x="34" y="179"/>
                    <a:pt x="33" y="179"/>
                  </a:cubicBezTo>
                  <a:cubicBezTo>
                    <a:pt x="33" y="179"/>
                    <a:pt x="32" y="180"/>
                    <a:pt x="33" y="181"/>
                  </a:cubicBezTo>
                  <a:close/>
                  <a:moveTo>
                    <a:pt x="31" y="180"/>
                  </a:moveTo>
                  <a:cubicBezTo>
                    <a:pt x="31" y="180"/>
                    <a:pt x="32" y="179"/>
                    <a:pt x="32" y="179"/>
                  </a:cubicBezTo>
                  <a:cubicBezTo>
                    <a:pt x="32" y="179"/>
                    <a:pt x="31" y="180"/>
                    <a:pt x="31" y="180"/>
                  </a:cubicBezTo>
                  <a:close/>
                  <a:moveTo>
                    <a:pt x="36" y="179"/>
                  </a:moveTo>
                  <a:cubicBezTo>
                    <a:pt x="36" y="179"/>
                    <a:pt x="36" y="179"/>
                    <a:pt x="36" y="179"/>
                  </a:cubicBezTo>
                  <a:cubicBezTo>
                    <a:pt x="35" y="179"/>
                    <a:pt x="35" y="180"/>
                    <a:pt x="36" y="180"/>
                  </a:cubicBezTo>
                  <a:cubicBezTo>
                    <a:pt x="36" y="180"/>
                    <a:pt x="36" y="179"/>
                    <a:pt x="36" y="179"/>
                  </a:cubicBezTo>
                  <a:cubicBezTo>
                    <a:pt x="36" y="179"/>
                    <a:pt x="36" y="179"/>
                    <a:pt x="36" y="179"/>
                  </a:cubicBezTo>
                  <a:close/>
                  <a:moveTo>
                    <a:pt x="37" y="180"/>
                  </a:moveTo>
                  <a:cubicBezTo>
                    <a:pt x="37" y="180"/>
                    <a:pt x="37" y="180"/>
                    <a:pt x="37" y="180"/>
                  </a:cubicBezTo>
                  <a:cubicBezTo>
                    <a:pt x="37" y="180"/>
                    <a:pt x="37" y="179"/>
                    <a:pt x="37" y="179"/>
                  </a:cubicBezTo>
                  <a:cubicBezTo>
                    <a:pt x="37" y="180"/>
                    <a:pt x="37" y="180"/>
                    <a:pt x="37" y="180"/>
                  </a:cubicBezTo>
                  <a:close/>
                  <a:moveTo>
                    <a:pt x="57" y="181"/>
                  </a:moveTo>
                  <a:cubicBezTo>
                    <a:pt x="57" y="181"/>
                    <a:pt x="58" y="181"/>
                    <a:pt x="58" y="180"/>
                  </a:cubicBezTo>
                  <a:cubicBezTo>
                    <a:pt x="57" y="180"/>
                    <a:pt x="57" y="179"/>
                    <a:pt x="57" y="179"/>
                  </a:cubicBezTo>
                  <a:cubicBezTo>
                    <a:pt x="57" y="180"/>
                    <a:pt x="56" y="181"/>
                    <a:pt x="57" y="181"/>
                  </a:cubicBezTo>
                  <a:close/>
                  <a:moveTo>
                    <a:pt x="61" y="180"/>
                  </a:moveTo>
                  <a:cubicBezTo>
                    <a:pt x="62" y="181"/>
                    <a:pt x="62" y="181"/>
                    <a:pt x="62" y="182"/>
                  </a:cubicBezTo>
                  <a:cubicBezTo>
                    <a:pt x="62" y="181"/>
                    <a:pt x="62" y="180"/>
                    <a:pt x="62" y="179"/>
                  </a:cubicBezTo>
                  <a:cubicBezTo>
                    <a:pt x="62" y="180"/>
                    <a:pt x="62" y="180"/>
                    <a:pt x="61" y="180"/>
                  </a:cubicBezTo>
                  <a:close/>
                  <a:moveTo>
                    <a:pt x="59" y="181"/>
                  </a:moveTo>
                  <a:cubicBezTo>
                    <a:pt x="60" y="181"/>
                    <a:pt x="60" y="180"/>
                    <a:pt x="60" y="180"/>
                  </a:cubicBezTo>
                  <a:cubicBezTo>
                    <a:pt x="60" y="181"/>
                    <a:pt x="59" y="180"/>
                    <a:pt x="59" y="181"/>
                  </a:cubicBezTo>
                  <a:close/>
                  <a:moveTo>
                    <a:pt x="30" y="191"/>
                  </a:moveTo>
                  <a:cubicBezTo>
                    <a:pt x="30" y="191"/>
                    <a:pt x="31" y="191"/>
                    <a:pt x="31" y="191"/>
                  </a:cubicBezTo>
                  <a:cubicBezTo>
                    <a:pt x="30" y="192"/>
                    <a:pt x="31" y="193"/>
                    <a:pt x="30" y="194"/>
                  </a:cubicBezTo>
                  <a:cubicBezTo>
                    <a:pt x="31" y="194"/>
                    <a:pt x="30" y="197"/>
                    <a:pt x="31" y="198"/>
                  </a:cubicBezTo>
                  <a:cubicBezTo>
                    <a:pt x="31" y="198"/>
                    <a:pt x="31" y="197"/>
                    <a:pt x="32" y="196"/>
                  </a:cubicBezTo>
                  <a:cubicBezTo>
                    <a:pt x="32" y="196"/>
                    <a:pt x="31" y="196"/>
                    <a:pt x="31" y="195"/>
                  </a:cubicBezTo>
                  <a:cubicBezTo>
                    <a:pt x="32" y="193"/>
                    <a:pt x="32" y="190"/>
                    <a:pt x="31" y="189"/>
                  </a:cubicBezTo>
                  <a:cubicBezTo>
                    <a:pt x="32" y="187"/>
                    <a:pt x="32" y="184"/>
                    <a:pt x="32" y="181"/>
                  </a:cubicBezTo>
                  <a:cubicBezTo>
                    <a:pt x="32" y="181"/>
                    <a:pt x="32" y="181"/>
                    <a:pt x="31" y="181"/>
                  </a:cubicBezTo>
                  <a:cubicBezTo>
                    <a:pt x="29" y="184"/>
                    <a:pt x="31" y="188"/>
                    <a:pt x="30" y="191"/>
                  </a:cubicBezTo>
                  <a:close/>
                  <a:moveTo>
                    <a:pt x="64" y="185"/>
                  </a:moveTo>
                  <a:cubicBezTo>
                    <a:pt x="64" y="185"/>
                    <a:pt x="64" y="185"/>
                    <a:pt x="63" y="185"/>
                  </a:cubicBezTo>
                  <a:cubicBezTo>
                    <a:pt x="63" y="186"/>
                    <a:pt x="64" y="187"/>
                    <a:pt x="65" y="187"/>
                  </a:cubicBezTo>
                  <a:cubicBezTo>
                    <a:pt x="64" y="188"/>
                    <a:pt x="65" y="189"/>
                    <a:pt x="64" y="190"/>
                  </a:cubicBezTo>
                  <a:cubicBezTo>
                    <a:pt x="64" y="189"/>
                    <a:pt x="63" y="189"/>
                    <a:pt x="63" y="189"/>
                  </a:cubicBezTo>
                  <a:cubicBezTo>
                    <a:pt x="63" y="190"/>
                    <a:pt x="63" y="191"/>
                    <a:pt x="64" y="192"/>
                  </a:cubicBezTo>
                  <a:cubicBezTo>
                    <a:pt x="66" y="190"/>
                    <a:pt x="65" y="185"/>
                    <a:pt x="65" y="182"/>
                  </a:cubicBezTo>
                  <a:cubicBezTo>
                    <a:pt x="65" y="182"/>
                    <a:pt x="64" y="181"/>
                    <a:pt x="64" y="181"/>
                  </a:cubicBezTo>
                  <a:cubicBezTo>
                    <a:pt x="63" y="182"/>
                    <a:pt x="65" y="184"/>
                    <a:pt x="64" y="185"/>
                  </a:cubicBezTo>
                  <a:close/>
                  <a:moveTo>
                    <a:pt x="34" y="183"/>
                  </a:moveTo>
                  <a:cubicBezTo>
                    <a:pt x="34" y="182"/>
                    <a:pt x="35" y="182"/>
                    <a:pt x="35" y="181"/>
                  </a:cubicBezTo>
                  <a:cubicBezTo>
                    <a:pt x="35" y="181"/>
                    <a:pt x="34" y="181"/>
                    <a:pt x="34" y="181"/>
                  </a:cubicBezTo>
                  <a:cubicBezTo>
                    <a:pt x="34" y="182"/>
                    <a:pt x="33" y="183"/>
                    <a:pt x="34" y="183"/>
                  </a:cubicBezTo>
                  <a:close/>
                  <a:moveTo>
                    <a:pt x="60" y="182"/>
                  </a:moveTo>
                  <a:cubicBezTo>
                    <a:pt x="60" y="183"/>
                    <a:pt x="61" y="183"/>
                    <a:pt x="61" y="183"/>
                  </a:cubicBezTo>
                  <a:cubicBezTo>
                    <a:pt x="61" y="182"/>
                    <a:pt x="61" y="182"/>
                    <a:pt x="60" y="182"/>
                  </a:cubicBezTo>
                  <a:cubicBezTo>
                    <a:pt x="60" y="182"/>
                    <a:pt x="60" y="182"/>
                    <a:pt x="60" y="182"/>
                  </a:cubicBezTo>
                  <a:close/>
                  <a:moveTo>
                    <a:pt x="57" y="182"/>
                  </a:moveTo>
                  <a:cubicBezTo>
                    <a:pt x="57" y="183"/>
                    <a:pt x="58" y="183"/>
                    <a:pt x="58" y="183"/>
                  </a:cubicBezTo>
                  <a:cubicBezTo>
                    <a:pt x="58" y="183"/>
                    <a:pt x="59" y="182"/>
                    <a:pt x="59" y="182"/>
                  </a:cubicBezTo>
                  <a:cubicBezTo>
                    <a:pt x="58" y="182"/>
                    <a:pt x="58" y="182"/>
                    <a:pt x="57" y="182"/>
                  </a:cubicBezTo>
                  <a:close/>
                  <a:moveTo>
                    <a:pt x="63" y="183"/>
                  </a:moveTo>
                  <a:cubicBezTo>
                    <a:pt x="63" y="183"/>
                    <a:pt x="64" y="183"/>
                    <a:pt x="63" y="182"/>
                  </a:cubicBezTo>
                  <a:cubicBezTo>
                    <a:pt x="63" y="182"/>
                    <a:pt x="63" y="182"/>
                    <a:pt x="63" y="182"/>
                  </a:cubicBezTo>
                  <a:cubicBezTo>
                    <a:pt x="63" y="183"/>
                    <a:pt x="63" y="183"/>
                    <a:pt x="63" y="183"/>
                  </a:cubicBezTo>
                  <a:close/>
                  <a:moveTo>
                    <a:pt x="36" y="184"/>
                  </a:moveTo>
                  <a:cubicBezTo>
                    <a:pt x="36" y="183"/>
                    <a:pt x="37" y="183"/>
                    <a:pt x="37" y="182"/>
                  </a:cubicBezTo>
                  <a:cubicBezTo>
                    <a:pt x="36" y="182"/>
                    <a:pt x="36" y="183"/>
                    <a:pt x="36" y="184"/>
                  </a:cubicBezTo>
                  <a:close/>
                  <a:moveTo>
                    <a:pt x="35" y="184"/>
                  </a:moveTo>
                  <a:cubicBezTo>
                    <a:pt x="35" y="184"/>
                    <a:pt x="36" y="183"/>
                    <a:pt x="35" y="183"/>
                  </a:cubicBezTo>
                  <a:cubicBezTo>
                    <a:pt x="35" y="183"/>
                    <a:pt x="34" y="184"/>
                    <a:pt x="35" y="184"/>
                  </a:cubicBezTo>
                  <a:close/>
                  <a:moveTo>
                    <a:pt x="58" y="185"/>
                  </a:moveTo>
                  <a:cubicBezTo>
                    <a:pt x="59" y="185"/>
                    <a:pt x="59" y="184"/>
                    <a:pt x="59" y="184"/>
                  </a:cubicBezTo>
                  <a:cubicBezTo>
                    <a:pt x="59" y="184"/>
                    <a:pt x="59" y="183"/>
                    <a:pt x="59" y="183"/>
                  </a:cubicBezTo>
                  <a:cubicBezTo>
                    <a:pt x="59" y="184"/>
                    <a:pt x="58" y="184"/>
                    <a:pt x="58" y="185"/>
                  </a:cubicBezTo>
                  <a:close/>
                  <a:moveTo>
                    <a:pt x="62" y="185"/>
                  </a:moveTo>
                  <a:cubicBezTo>
                    <a:pt x="62" y="185"/>
                    <a:pt x="62" y="184"/>
                    <a:pt x="62" y="184"/>
                  </a:cubicBezTo>
                  <a:cubicBezTo>
                    <a:pt x="62" y="184"/>
                    <a:pt x="62" y="184"/>
                    <a:pt x="62" y="184"/>
                  </a:cubicBezTo>
                  <a:cubicBezTo>
                    <a:pt x="61" y="184"/>
                    <a:pt x="61" y="185"/>
                    <a:pt x="62" y="185"/>
                  </a:cubicBezTo>
                  <a:close/>
                  <a:moveTo>
                    <a:pt x="33" y="185"/>
                  </a:moveTo>
                  <a:cubicBezTo>
                    <a:pt x="33" y="185"/>
                    <a:pt x="33" y="185"/>
                    <a:pt x="33" y="185"/>
                  </a:cubicBezTo>
                  <a:cubicBezTo>
                    <a:pt x="33" y="185"/>
                    <a:pt x="33" y="184"/>
                    <a:pt x="33" y="184"/>
                  </a:cubicBezTo>
                  <a:cubicBezTo>
                    <a:pt x="33" y="184"/>
                    <a:pt x="32" y="185"/>
                    <a:pt x="33" y="185"/>
                  </a:cubicBezTo>
                  <a:close/>
                  <a:moveTo>
                    <a:pt x="35" y="186"/>
                  </a:moveTo>
                  <a:cubicBezTo>
                    <a:pt x="36" y="185"/>
                    <a:pt x="36" y="184"/>
                    <a:pt x="36" y="184"/>
                  </a:cubicBezTo>
                  <a:cubicBezTo>
                    <a:pt x="36" y="184"/>
                    <a:pt x="35" y="185"/>
                    <a:pt x="35" y="186"/>
                  </a:cubicBezTo>
                  <a:close/>
                  <a:moveTo>
                    <a:pt x="60" y="187"/>
                  </a:moveTo>
                  <a:cubicBezTo>
                    <a:pt x="60" y="187"/>
                    <a:pt x="61" y="186"/>
                    <a:pt x="60" y="186"/>
                  </a:cubicBezTo>
                  <a:cubicBezTo>
                    <a:pt x="60" y="186"/>
                    <a:pt x="59" y="187"/>
                    <a:pt x="60" y="187"/>
                  </a:cubicBezTo>
                  <a:close/>
                  <a:moveTo>
                    <a:pt x="36" y="187"/>
                  </a:moveTo>
                  <a:cubicBezTo>
                    <a:pt x="36" y="187"/>
                    <a:pt x="36" y="188"/>
                    <a:pt x="37" y="188"/>
                  </a:cubicBezTo>
                  <a:cubicBezTo>
                    <a:pt x="37" y="187"/>
                    <a:pt x="37" y="186"/>
                    <a:pt x="36" y="186"/>
                  </a:cubicBezTo>
                  <a:cubicBezTo>
                    <a:pt x="36" y="187"/>
                    <a:pt x="36" y="187"/>
                    <a:pt x="36" y="187"/>
                  </a:cubicBezTo>
                  <a:close/>
                  <a:moveTo>
                    <a:pt x="57" y="188"/>
                  </a:moveTo>
                  <a:cubicBezTo>
                    <a:pt x="58" y="187"/>
                    <a:pt x="58" y="187"/>
                    <a:pt x="58" y="187"/>
                  </a:cubicBezTo>
                  <a:cubicBezTo>
                    <a:pt x="58" y="187"/>
                    <a:pt x="58" y="187"/>
                    <a:pt x="57" y="187"/>
                  </a:cubicBezTo>
                  <a:cubicBezTo>
                    <a:pt x="58" y="187"/>
                    <a:pt x="57" y="187"/>
                    <a:pt x="57" y="188"/>
                  </a:cubicBezTo>
                  <a:close/>
                  <a:moveTo>
                    <a:pt x="63" y="187"/>
                  </a:moveTo>
                  <a:cubicBezTo>
                    <a:pt x="63" y="187"/>
                    <a:pt x="63" y="187"/>
                    <a:pt x="63" y="187"/>
                  </a:cubicBezTo>
                  <a:cubicBezTo>
                    <a:pt x="63" y="187"/>
                    <a:pt x="63" y="188"/>
                    <a:pt x="63" y="187"/>
                  </a:cubicBezTo>
                  <a:close/>
                  <a:moveTo>
                    <a:pt x="34" y="188"/>
                  </a:moveTo>
                  <a:cubicBezTo>
                    <a:pt x="34" y="188"/>
                    <a:pt x="35" y="188"/>
                    <a:pt x="35" y="187"/>
                  </a:cubicBezTo>
                  <a:cubicBezTo>
                    <a:pt x="34" y="187"/>
                    <a:pt x="34" y="187"/>
                    <a:pt x="34" y="187"/>
                  </a:cubicBezTo>
                  <a:cubicBezTo>
                    <a:pt x="34" y="187"/>
                    <a:pt x="34" y="187"/>
                    <a:pt x="34" y="187"/>
                  </a:cubicBezTo>
                  <a:cubicBezTo>
                    <a:pt x="34" y="187"/>
                    <a:pt x="34" y="188"/>
                    <a:pt x="34" y="188"/>
                  </a:cubicBezTo>
                  <a:close/>
                  <a:moveTo>
                    <a:pt x="58" y="189"/>
                  </a:moveTo>
                  <a:cubicBezTo>
                    <a:pt x="58" y="189"/>
                    <a:pt x="59" y="189"/>
                    <a:pt x="59" y="188"/>
                  </a:cubicBezTo>
                  <a:cubicBezTo>
                    <a:pt x="58" y="188"/>
                    <a:pt x="58" y="188"/>
                    <a:pt x="58" y="189"/>
                  </a:cubicBezTo>
                  <a:close/>
                  <a:moveTo>
                    <a:pt x="60" y="189"/>
                  </a:moveTo>
                  <a:cubicBezTo>
                    <a:pt x="60" y="189"/>
                    <a:pt x="61" y="190"/>
                    <a:pt x="61" y="190"/>
                  </a:cubicBezTo>
                  <a:cubicBezTo>
                    <a:pt x="61" y="189"/>
                    <a:pt x="62" y="189"/>
                    <a:pt x="62" y="189"/>
                  </a:cubicBezTo>
                  <a:cubicBezTo>
                    <a:pt x="61" y="189"/>
                    <a:pt x="61" y="188"/>
                    <a:pt x="61" y="188"/>
                  </a:cubicBezTo>
                  <a:cubicBezTo>
                    <a:pt x="61" y="188"/>
                    <a:pt x="61" y="189"/>
                    <a:pt x="60" y="189"/>
                  </a:cubicBezTo>
                  <a:close/>
                  <a:moveTo>
                    <a:pt x="33" y="192"/>
                  </a:moveTo>
                  <a:cubicBezTo>
                    <a:pt x="33" y="191"/>
                    <a:pt x="34" y="189"/>
                    <a:pt x="33" y="189"/>
                  </a:cubicBezTo>
                  <a:cubicBezTo>
                    <a:pt x="32" y="190"/>
                    <a:pt x="33" y="190"/>
                    <a:pt x="33" y="192"/>
                  </a:cubicBezTo>
                  <a:close/>
                  <a:moveTo>
                    <a:pt x="36" y="190"/>
                  </a:moveTo>
                  <a:cubicBezTo>
                    <a:pt x="36" y="190"/>
                    <a:pt x="36" y="191"/>
                    <a:pt x="37" y="191"/>
                  </a:cubicBezTo>
                  <a:cubicBezTo>
                    <a:pt x="37" y="191"/>
                    <a:pt x="37" y="190"/>
                    <a:pt x="36" y="189"/>
                  </a:cubicBezTo>
                  <a:cubicBezTo>
                    <a:pt x="36" y="190"/>
                    <a:pt x="36" y="190"/>
                    <a:pt x="36" y="190"/>
                  </a:cubicBezTo>
                  <a:close/>
                  <a:moveTo>
                    <a:pt x="59" y="191"/>
                  </a:moveTo>
                  <a:cubicBezTo>
                    <a:pt x="60" y="192"/>
                    <a:pt x="60" y="190"/>
                    <a:pt x="59" y="190"/>
                  </a:cubicBezTo>
                  <a:cubicBezTo>
                    <a:pt x="59" y="190"/>
                    <a:pt x="59" y="190"/>
                    <a:pt x="59" y="191"/>
                  </a:cubicBezTo>
                  <a:close/>
                  <a:moveTo>
                    <a:pt x="38" y="196"/>
                  </a:moveTo>
                  <a:cubicBezTo>
                    <a:pt x="38" y="194"/>
                    <a:pt x="38" y="192"/>
                    <a:pt x="38" y="190"/>
                  </a:cubicBezTo>
                  <a:cubicBezTo>
                    <a:pt x="38" y="190"/>
                    <a:pt x="38" y="190"/>
                    <a:pt x="38" y="190"/>
                  </a:cubicBezTo>
                  <a:cubicBezTo>
                    <a:pt x="38" y="192"/>
                    <a:pt x="37" y="194"/>
                    <a:pt x="38" y="196"/>
                  </a:cubicBezTo>
                  <a:close/>
                  <a:moveTo>
                    <a:pt x="57" y="192"/>
                  </a:moveTo>
                  <a:cubicBezTo>
                    <a:pt x="57" y="191"/>
                    <a:pt x="58" y="191"/>
                    <a:pt x="58" y="191"/>
                  </a:cubicBezTo>
                  <a:cubicBezTo>
                    <a:pt x="57" y="191"/>
                    <a:pt x="57" y="191"/>
                    <a:pt x="57" y="192"/>
                  </a:cubicBezTo>
                  <a:close/>
                  <a:moveTo>
                    <a:pt x="60" y="193"/>
                  </a:moveTo>
                  <a:cubicBezTo>
                    <a:pt x="60" y="193"/>
                    <a:pt x="61" y="193"/>
                    <a:pt x="61" y="194"/>
                  </a:cubicBezTo>
                  <a:cubicBezTo>
                    <a:pt x="61" y="194"/>
                    <a:pt x="61" y="194"/>
                    <a:pt x="62" y="194"/>
                  </a:cubicBezTo>
                  <a:cubicBezTo>
                    <a:pt x="61" y="193"/>
                    <a:pt x="61" y="192"/>
                    <a:pt x="61" y="192"/>
                  </a:cubicBezTo>
                  <a:cubicBezTo>
                    <a:pt x="61" y="192"/>
                    <a:pt x="60" y="192"/>
                    <a:pt x="60" y="193"/>
                  </a:cubicBezTo>
                  <a:close/>
                  <a:moveTo>
                    <a:pt x="65" y="195"/>
                  </a:moveTo>
                  <a:cubicBezTo>
                    <a:pt x="64" y="194"/>
                    <a:pt x="65" y="193"/>
                    <a:pt x="64" y="192"/>
                  </a:cubicBezTo>
                  <a:cubicBezTo>
                    <a:pt x="64" y="193"/>
                    <a:pt x="64" y="195"/>
                    <a:pt x="65" y="195"/>
                  </a:cubicBezTo>
                  <a:close/>
                  <a:moveTo>
                    <a:pt x="34" y="195"/>
                  </a:moveTo>
                  <a:cubicBezTo>
                    <a:pt x="34" y="194"/>
                    <a:pt x="35" y="194"/>
                    <a:pt x="35" y="193"/>
                  </a:cubicBezTo>
                  <a:cubicBezTo>
                    <a:pt x="35" y="194"/>
                    <a:pt x="34" y="194"/>
                    <a:pt x="34" y="195"/>
                  </a:cubicBezTo>
                  <a:close/>
                  <a:moveTo>
                    <a:pt x="58" y="194"/>
                  </a:moveTo>
                  <a:cubicBezTo>
                    <a:pt x="58" y="194"/>
                    <a:pt x="58" y="193"/>
                    <a:pt x="59" y="193"/>
                  </a:cubicBezTo>
                  <a:cubicBezTo>
                    <a:pt x="58" y="193"/>
                    <a:pt x="58" y="194"/>
                    <a:pt x="58" y="194"/>
                  </a:cubicBezTo>
                  <a:close/>
                  <a:moveTo>
                    <a:pt x="59" y="196"/>
                  </a:moveTo>
                  <a:cubicBezTo>
                    <a:pt x="59" y="196"/>
                    <a:pt x="60" y="196"/>
                    <a:pt x="60" y="196"/>
                  </a:cubicBezTo>
                  <a:cubicBezTo>
                    <a:pt x="60" y="195"/>
                    <a:pt x="60" y="194"/>
                    <a:pt x="59" y="194"/>
                  </a:cubicBezTo>
                  <a:cubicBezTo>
                    <a:pt x="58" y="195"/>
                    <a:pt x="58" y="195"/>
                    <a:pt x="59" y="196"/>
                  </a:cubicBezTo>
                  <a:close/>
                  <a:moveTo>
                    <a:pt x="35" y="196"/>
                  </a:moveTo>
                  <a:cubicBezTo>
                    <a:pt x="35" y="196"/>
                    <a:pt x="35" y="195"/>
                    <a:pt x="35" y="194"/>
                  </a:cubicBezTo>
                  <a:cubicBezTo>
                    <a:pt x="35" y="194"/>
                    <a:pt x="35" y="194"/>
                    <a:pt x="35" y="194"/>
                  </a:cubicBezTo>
                  <a:cubicBezTo>
                    <a:pt x="35" y="195"/>
                    <a:pt x="34" y="196"/>
                    <a:pt x="35" y="196"/>
                  </a:cubicBezTo>
                  <a:close/>
                  <a:moveTo>
                    <a:pt x="37" y="196"/>
                  </a:moveTo>
                  <a:cubicBezTo>
                    <a:pt x="37" y="196"/>
                    <a:pt x="37" y="195"/>
                    <a:pt x="36" y="195"/>
                  </a:cubicBezTo>
                  <a:cubicBezTo>
                    <a:pt x="36" y="195"/>
                    <a:pt x="36" y="196"/>
                    <a:pt x="37" y="196"/>
                  </a:cubicBezTo>
                  <a:close/>
                  <a:moveTo>
                    <a:pt x="59" y="196"/>
                  </a:moveTo>
                  <a:cubicBezTo>
                    <a:pt x="59" y="197"/>
                    <a:pt x="59" y="197"/>
                    <a:pt x="59" y="197"/>
                  </a:cubicBezTo>
                  <a:cubicBezTo>
                    <a:pt x="60" y="197"/>
                    <a:pt x="60" y="196"/>
                    <a:pt x="60" y="196"/>
                  </a:cubicBezTo>
                  <a:cubicBezTo>
                    <a:pt x="60" y="196"/>
                    <a:pt x="59" y="196"/>
                    <a:pt x="59" y="196"/>
                  </a:cubicBezTo>
                  <a:close/>
                  <a:moveTo>
                    <a:pt x="58" y="197"/>
                  </a:moveTo>
                  <a:cubicBezTo>
                    <a:pt x="58" y="197"/>
                    <a:pt x="58" y="196"/>
                    <a:pt x="58" y="196"/>
                  </a:cubicBezTo>
                  <a:cubicBezTo>
                    <a:pt x="57" y="196"/>
                    <a:pt x="57" y="197"/>
                    <a:pt x="58" y="197"/>
                  </a:cubicBezTo>
                  <a:close/>
                  <a:moveTo>
                    <a:pt x="33" y="197"/>
                  </a:moveTo>
                  <a:cubicBezTo>
                    <a:pt x="33" y="197"/>
                    <a:pt x="33" y="196"/>
                    <a:pt x="33" y="196"/>
                  </a:cubicBezTo>
                  <a:cubicBezTo>
                    <a:pt x="33" y="196"/>
                    <a:pt x="33" y="197"/>
                    <a:pt x="33" y="197"/>
                  </a:cubicBezTo>
                  <a:close/>
                  <a:moveTo>
                    <a:pt x="35" y="197"/>
                  </a:moveTo>
                  <a:cubicBezTo>
                    <a:pt x="36" y="198"/>
                    <a:pt x="36" y="197"/>
                    <a:pt x="36" y="197"/>
                  </a:cubicBezTo>
                  <a:cubicBezTo>
                    <a:pt x="36" y="197"/>
                    <a:pt x="36" y="197"/>
                    <a:pt x="36" y="196"/>
                  </a:cubicBezTo>
                  <a:cubicBezTo>
                    <a:pt x="36" y="197"/>
                    <a:pt x="35" y="197"/>
                    <a:pt x="35" y="197"/>
                  </a:cubicBezTo>
                  <a:close/>
                  <a:moveTo>
                    <a:pt x="59" y="198"/>
                  </a:moveTo>
                  <a:cubicBezTo>
                    <a:pt x="59" y="198"/>
                    <a:pt x="59" y="197"/>
                    <a:pt x="58" y="197"/>
                  </a:cubicBezTo>
                  <a:cubicBezTo>
                    <a:pt x="58" y="198"/>
                    <a:pt x="58" y="198"/>
                    <a:pt x="59" y="198"/>
                  </a:cubicBezTo>
                  <a:close/>
                  <a:moveTo>
                    <a:pt x="64" y="198"/>
                  </a:moveTo>
                  <a:cubicBezTo>
                    <a:pt x="64" y="199"/>
                    <a:pt x="64" y="199"/>
                    <a:pt x="65" y="199"/>
                  </a:cubicBezTo>
                  <a:cubicBezTo>
                    <a:pt x="64" y="198"/>
                    <a:pt x="64" y="198"/>
                    <a:pt x="64" y="197"/>
                  </a:cubicBezTo>
                  <a:cubicBezTo>
                    <a:pt x="64" y="198"/>
                    <a:pt x="63" y="198"/>
                    <a:pt x="64" y="198"/>
                  </a:cubicBezTo>
                  <a:close/>
                  <a:moveTo>
                    <a:pt x="33" y="198"/>
                  </a:moveTo>
                  <a:cubicBezTo>
                    <a:pt x="34" y="198"/>
                    <a:pt x="34" y="198"/>
                    <a:pt x="33" y="198"/>
                  </a:cubicBezTo>
                  <a:cubicBezTo>
                    <a:pt x="33" y="198"/>
                    <a:pt x="33" y="198"/>
                    <a:pt x="33" y="198"/>
                  </a:cubicBezTo>
                  <a:close/>
                  <a:moveTo>
                    <a:pt x="60" y="199"/>
                  </a:moveTo>
                  <a:cubicBezTo>
                    <a:pt x="61" y="199"/>
                    <a:pt x="60" y="200"/>
                    <a:pt x="61" y="200"/>
                  </a:cubicBezTo>
                  <a:cubicBezTo>
                    <a:pt x="61" y="199"/>
                    <a:pt x="61" y="199"/>
                    <a:pt x="62" y="199"/>
                  </a:cubicBezTo>
                  <a:cubicBezTo>
                    <a:pt x="61" y="199"/>
                    <a:pt x="61" y="198"/>
                    <a:pt x="61" y="198"/>
                  </a:cubicBezTo>
                  <a:cubicBezTo>
                    <a:pt x="61" y="198"/>
                    <a:pt x="60" y="199"/>
                    <a:pt x="60" y="199"/>
                  </a:cubicBezTo>
                  <a:close/>
                  <a:moveTo>
                    <a:pt x="57" y="199"/>
                  </a:moveTo>
                  <a:cubicBezTo>
                    <a:pt x="58" y="200"/>
                    <a:pt x="58" y="199"/>
                    <a:pt x="58" y="199"/>
                  </a:cubicBezTo>
                  <a:cubicBezTo>
                    <a:pt x="58" y="199"/>
                    <a:pt x="58" y="199"/>
                    <a:pt x="58" y="198"/>
                  </a:cubicBezTo>
                  <a:cubicBezTo>
                    <a:pt x="57" y="198"/>
                    <a:pt x="57" y="198"/>
                    <a:pt x="57" y="198"/>
                  </a:cubicBezTo>
                  <a:cubicBezTo>
                    <a:pt x="57" y="199"/>
                    <a:pt x="57" y="199"/>
                    <a:pt x="57" y="199"/>
                  </a:cubicBezTo>
                  <a:close/>
                  <a:moveTo>
                    <a:pt x="34" y="200"/>
                  </a:moveTo>
                  <a:cubicBezTo>
                    <a:pt x="34" y="200"/>
                    <a:pt x="34" y="199"/>
                    <a:pt x="34" y="199"/>
                  </a:cubicBezTo>
                  <a:cubicBezTo>
                    <a:pt x="34" y="199"/>
                    <a:pt x="34" y="200"/>
                    <a:pt x="34" y="200"/>
                  </a:cubicBezTo>
                  <a:close/>
                  <a:moveTo>
                    <a:pt x="35" y="200"/>
                  </a:moveTo>
                  <a:cubicBezTo>
                    <a:pt x="35" y="200"/>
                    <a:pt x="36" y="199"/>
                    <a:pt x="35" y="199"/>
                  </a:cubicBezTo>
                  <a:cubicBezTo>
                    <a:pt x="35" y="199"/>
                    <a:pt x="35" y="200"/>
                    <a:pt x="35" y="200"/>
                  </a:cubicBezTo>
                  <a:close/>
                  <a:moveTo>
                    <a:pt x="63" y="200"/>
                  </a:moveTo>
                  <a:cubicBezTo>
                    <a:pt x="64" y="200"/>
                    <a:pt x="63" y="199"/>
                    <a:pt x="63" y="199"/>
                  </a:cubicBezTo>
                  <a:cubicBezTo>
                    <a:pt x="63" y="200"/>
                    <a:pt x="63" y="200"/>
                    <a:pt x="63" y="200"/>
                  </a:cubicBezTo>
                  <a:close/>
                  <a:moveTo>
                    <a:pt x="61" y="201"/>
                  </a:moveTo>
                  <a:cubicBezTo>
                    <a:pt x="61" y="201"/>
                    <a:pt x="62" y="201"/>
                    <a:pt x="62" y="201"/>
                  </a:cubicBezTo>
                  <a:cubicBezTo>
                    <a:pt x="62" y="201"/>
                    <a:pt x="62" y="201"/>
                    <a:pt x="63" y="201"/>
                  </a:cubicBezTo>
                  <a:cubicBezTo>
                    <a:pt x="62" y="200"/>
                    <a:pt x="62" y="200"/>
                    <a:pt x="61" y="201"/>
                  </a:cubicBezTo>
                  <a:close/>
                  <a:moveTo>
                    <a:pt x="30" y="208"/>
                  </a:moveTo>
                  <a:cubicBezTo>
                    <a:pt x="31" y="208"/>
                    <a:pt x="31" y="209"/>
                    <a:pt x="31" y="209"/>
                  </a:cubicBezTo>
                  <a:cubicBezTo>
                    <a:pt x="31" y="207"/>
                    <a:pt x="32" y="206"/>
                    <a:pt x="32" y="205"/>
                  </a:cubicBezTo>
                  <a:cubicBezTo>
                    <a:pt x="32" y="205"/>
                    <a:pt x="32" y="205"/>
                    <a:pt x="31" y="205"/>
                  </a:cubicBezTo>
                  <a:cubicBezTo>
                    <a:pt x="30" y="204"/>
                    <a:pt x="32" y="202"/>
                    <a:pt x="32" y="200"/>
                  </a:cubicBezTo>
                  <a:cubicBezTo>
                    <a:pt x="32" y="200"/>
                    <a:pt x="32" y="200"/>
                    <a:pt x="32" y="200"/>
                  </a:cubicBezTo>
                  <a:cubicBezTo>
                    <a:pt x="30" y="202"/>
                    <a:pt x="30" y="205"/>
                    <a:pt x="30" y="208"/>
                  </a:cubicBezTo>
                  <a:close/>
                  <a:moveTo>
                    <a:pt x="57" y="201"/>
                  </a:moveTo>
                  <a:cubicBezTo>
                    <a:pt x="58" y="202"/>
                    <a:pt x="57" y="202"/>
                    <a:pt x="58" y="203"/>
                  </a:cubicBezTo>
                  <a:cubicBezTo>
                    <a:pt x="59" y="203"/>
                    <a:pt x="59" y="202"/>
                    <a:pt x="59" y="202"/>
                  </a:cubicBezTo>
                  <a:cubicBezTo>
                    <a:pt x="59" y="201"/>
                    <a:pt x="59" y="201"/>
                    <a:pt x="59" y="200"/>
                  </a:cubicBezTo>
                  <a:cubicBezTo>
                    <a:pt x="58" y="201"/>
                    <a:pt x="58" y="201"/>
                    <a:pt x="57" y="201"/>
                  </a:cubicBezTo>
                  <a:close/>
                  <a:moveTo>
                    <a:pt x="36" y="203"/>
                  </a:moveTo>
                  <a:cubicBezTo>
                    <a:pt x="36" y="202"/>
                    <a:pt x="36" y="201"/>
                    <a:pt x="36" y="201"/>
                  </a:cubicBezTo>
                  <a:cubicBezTo>
                    <a:pt x="36" y="201"/>
                    <a:pt x="36" y="201"/>
                    <a:pt x="36" y="201"/>
                  </a:cubicBezTo>
                  <a:cubicBezTo>
                    <a:pt x="36" y="201"/>
                    <a:pt x="36" y="202"/>
                    <a:pt x="36" y="203"/>
                  </a:cubicBezTo>
                  <a:close/>
                  <a:moveTo>
                    <a:pt x="63" y="202"/>
                  </a:moveTo>
                  <a:cubicBezTo>
                    <a:pt x="64" y="202"/>
                    <a:pt x="64" y="202"/>
                    <a:pt x="64" y="203"/>
                  </a:cubicBezTo>
                  <a:cubicBezTo>
                    <a:pt x="64" y="202"/>
                    <a:pt x="65" y="203"/>
                    <a:pt x="65" y="203"/>
                  </a:cubicBezTo>
                  <a:cubicBezTo>
                    <a:pt x="65" y="201"/>
                    <a:pt x="64" y="200"/>
                    <a:pt x="63" y="202"/>
                  </a:cubicBezTo>
                  <a:close/>
                  <a:moveTo>
                    <a:pt x="61" y="202"/>
                  </a:moveTo>
                  <a:cubicBezTo>
                    <a:pt x="61" y="202"/>
                    <a:pt x="61" y="201"/>
                    <a:pt x="60" y="202"/>
                  </a:cubicBezTo>
                  <a:cubicBezTo>
                    <a:pt x="61" y="202"/>
                    <a:pt x="60" y="202"/>
                    <a:pt x="61" y="202"/>
                  </a:cubicBezTo>
                  <a:close/>
                  <a:moveTo>
                    <a:pt x="59" y="204"/>
                  </a:moveTo>
                  <a:cubicBezTo>
                    <a:pt x="59" y="204"/>
                    <a:pt x="59" y="204"/>
                    <a:pt x="59" y="204"/>
                  </a:cubicBezTo>
                  <a:cubicBezTo>
                    <a:pt x="60" y="204"/>
                    <a:pt x="60" y="204"/>
                    <a:pt x="60" y="203"/>
                  </a:cubicBezTo>
                  <a:cubicBezTo>
                    <a:pt x="60" y="203"/>
                    <a:pt x="60" y="203"/>
                    <a:pt x="60" y="203"/>
                  </a:cubicBezTo>
                  <a:cubicBezTo>
                    <a:pt x="59" y="203"/>
                    <a:pt x="59" y="203"/>
                    <a:pt x="59" y="204"/>
                  </a:cubicBezTo>
                  <a:close/>
                  <a:moveTo>
                    <a:pt x="61" y="204"/>
                  </a:moveTo>
                  <a:cubicBezTo>
                    <a:pt x="61" y="204"/>
                    <a:pt x="62" y="204"/>
                    <a:pt x="62" y="204"/>
                  </a:cubicBezTo>
                  <a:cubicBezTo>
                    <a:pt x="62" y="204"/>
                    <a:pt x="62" y="204"/>
                    <a:pt x="62" y="204"/>
                  </a:cubicBezTo>
                  <a:cubicBezTo>
                    <a:pt x="62" y="204"/>
                    <a:pt x="62" y="203"/>
                    <a:pt x="62" y="203"/>
                  </a:cubicBezTo>
                  <a:cubicBezTo>
                    <a:pt x="62" y="203"/>
                    <a:pt x="62" y="204"/>
                    <a:pt x="61" y="204"/>
                  </a:cubicBezTo>
                  <a:close/>
                  <a:moveTo>
                    <a:pt x="35" y="205"/>
                  </a:moveTo>
                  <a:cubicBezTo>
                    <a:pt x="35" y="204"/>
                    <a:pt x="35" y="204"/>
                    <a:pt x="35" y="204"/>
                  </a:cubicBezTo>
                  <a:cubicBezTo>
                    <a:pt x="34" y="204"/>
                    <a:pt x="35" y="205"/>
                    <a:pt x="35" y="205"/>
                  </a:cubicBezTo>
                  <a:close/>
                  <a:moveTo>
                    <a:pt x="62" y="205"/>
                  </a:moveTo>
                  <a:cubicBezTo>
                    <a:pt x="62" y="205"/>
                    <a:pt x="62" y="206"/>
                    <a:pt x="63" y="206"/>
                  </a:cubicBezTo>
                  <a:cubicBezTo>
                    <a:pt x="63" y="205"/>
                    <a:pt x="63" y="205"/>
                    <a:pt x="63" y="205"/>
                  </a:cubicBezTo>
                  <a:cubicBezTo>
                    <a:pt x="63" y="205"/>
                    <a:pt x="63" y="205"/>
                    <a:pt x="63" y="204"/>
                  </a:cubicBezTo>
                  <a:cubicBezTo>
                    <a:pt x="63" y="205"/>
                    <a:pt x="63" y="205"/>
                    <a:pt x="62" y="205"/>
                  </a:cubicBezTo>
                  <a:close/>
                  <a:moveTo>
                    <a:pt x="61" y="205"/>
                  </a:moveTo>
                  <a:cubicBezTo>
                    <a:pt x="59" y="206"/>
                    <a:pt x="62" y="206"/>
                    <a:pt x="61" y="205"/>
                  </a:cubicBezTo>
                  <a:close/>
                  <a:moveTo>
                    <a:pt x="64" y="206"/>
                  </a:moveTo>
                  <a:cubicBezTo>
                    <a:pt x="64" y="207"/>
                    <a:pt x="65" y="207"/>
                    <a:pt x="65" y="208"/>
                  </a:cubicBezTo>
                  <a:cubicBezTo>
                    <a:pt x="65" y="207"/>
                    <a:pt x="65" y="206"/>
                    <a:pt x="65" y="205"/>
                  </a:cubicBezTo>
                  <a:cubicBezTo>
                    <a:pt x="64" y="205"/>
                    <a:pt x="64" y="206"/>
                    <a:pt x="64" y="206"/>
                  </a:cubicBezTo>
                  <a:close/>
                  <a:moveTo>
                    <a:pt x="34" y="206"/>
                  </a:moveTo>
                  <a:cubicBezTo>
                    <a:pt x="34" y="206"/>
                    <a:pt x="35" y="205"/>
                    <a:pt x="35" y="205"/>
                  </a:cubicBezTo>
                  <a:cubicBezTo>
                    <a:pt x="35" y="205"/>
                    <a:pt x="35" y="205"/>
                    <a:pt x="34" y="205"/>
                  </a:cubicBezTo>
                  <a:cubicBezTo>
                    <a:pt x="34" y="205"/>
                    <a:pt x="34" y="205"/>
                    <a:pt x="34" y="205"/>
                  </a:cubicBezTo>
                  <a:cubicBezTo>
                    <a:pt x="34" y="205"/>
                    <a:pt x="34" y="206"/>
                    <a:pt x="34" y="206"/>
                  </a:cubicBezTo>
                  <a:close/>
                  <a:moveTo>
                    <a:pt x="61" y="206"/>
                  </a:moveTo>
                  <a:cubicBezTo>
                    <a:pt x="61" y="207"/>
                    <a:pt x="61" y="207"/>
                    <a:pt x="62" y="207"/>
                  </a:cubicBezTo>
                  <a:cubicBezTo>
                    <a:pt x="62" y="207"/>
                    <a:pt x="61" y="207"/>
                    <a:pt x="62" y="206"/>
                  </a:cubicBezTo>
                  <a:cubicBezTo>
                    <a:pt x="61" y="206"/>
                    <a:pt x="61" y="206"/>
                    <a:pt x="61" y="206"/>
                  </a:cubicBezTo>
                  <a:close/>
                  <a:moveTo>
                    <a:pt x="58" y="208"/>
                  </a:moveTo>
                  <a:cubicBezTo>
                    <a:pt x="59" y="208"/>
                    <a:pt x="59" y="207"/>
                    <a:pt x="60" y="207"/>
                  </a:cubicBezTo>
                  <a:cubicBezTo>
                    <a:pt x="59" y="207"/>
                    <a:pt x="59" y="207"/>
                    <a:pt x="59" y="206"/>
                  </a:cubicBezTo>
                  <a:cubicBezTo>
                    <a:pt x="59" y="207"/>
                    <a:pt x="58" y="207"/>
                    <a:pt x="58" y="208"/>
                  </a:cubicBezTo>
                  <a:close/>
                  <a:moveTo>
                    <a:pt x="63" y="207"/>
                  </a:moveTo>
                  <a:cubicBezTo>
                    <a:pt x="63" y="207"/>
                    <a:pt x="64" y="208"/>
                    <a:pt x="64" y="208"/>
                  </a:cubicBezTo>
                  <a:cubicBezTo>
                    <a:pt x="64" y="208"/>
                    <a:pt x="64" y="207"/>
                    <a:pt x="63" y="206"/>
                  </a:cubicBezTo>
                  <a:cubicBezTo>
                    <a:pt x="63" y="207"/>
                    <a:pt x="63" y="207"/>
                    <a:pt x="63" y="207"/>
                  </a:cubicBezTo>
                  <a:close/>
                  <a:moveTo>
                    <a:pt x="36" y="208"/>
                  </a:moveTo>
                  <a:cubicBezTo>
                    <a:pt x="36" y="207"/>
                    <a:pt x="37" y="207"/>
                    <a:pt x="36" y="207"/>
                  </a:cubicBezTo>
                  <a:cubicBezTo>
                    <a:pt x="36" y="207"/>
                    <a:pt x="36" y="208"/>
                    <a:pt x="36" y="208"/>
                  </a:cubicBezTo>
                  <a:close/>
                  <a:moveTo>
                    <a:pt x="62" y="208"/>
                  </a:moveTo>
                  <a:cubicBezTo>
                    <a:pt x="62" y="209"/>
                    <a:pt x="62" y="209"/>
                    <a:pt x="63" y="210"/>
                  </a:cubicBezTo>
                  <a:cubicBezTo>
                    <a:pt x="63" y="209"/>
                    <a:pt x="63" y="209"/>
                    <a:pt x="63" y="209"/>
                  </a:cubicBezTo>
                  <a:cubicBezTo>
                    <a:pt x="63" y="209"/>
                    <a:pt x="63" y="208"/>
                    <a:pt x="62" y="208"/>
                  </a:cubicBezTo>
                  <a:cubicBezTo>
                    <a:pt x="62" y="208"/>
                    <a:pt x="62" y="208"/>
                    <a:pt x="62" y="208"/>
                  </a:cubicBezTo>
                  <a:close/>
                  <a:moveTo>
                    <a:pt x="61" y="211"/>
                  </a:moveTo>
                  <a:cubicBezTo>
                    <a:pt x="61" y="211"/>
                    <a:pt x="61" y="211"/>
                    <a:pt x="61" y="211"/>
                  </a:cubicBezTo>
                  <a:cubicBezTo>
                    <a:pt x="61" y="209"/>
                    <a:pt x="60" y="210"/>
                    <a:pt x="61" y="211"/>
                  </a:cubicBezTo>
                  <a:close/>
                  <a:moveTo>
                    <a:pt x="32" y="212"/>
                  </a:moveTo>
                  <a:cubicBezTo>
                    <a:pt x="32" y="211"/>
                    <a:pt x="33" y="210"/>
                    <a:pt x="32" y="210"/>
                  </a:cubicBezTo>
                  <a:cubicBezTo>
                    <a:pt x="32" y="210"/>
                    <a:pt x="31" y="210"/>
                    <a:pt x="31" y="210"/>
                  </a:cubicBezTo>
                  <a:cubicBezTo>
                    <a:pt x="31" y="211"/>
                    <a:pt x="31" y="211"/>
                    <a:pt x="32" y="212"/>
                  </a:cubicBezTo>
                  <a:close/>
                  <a:moveTo>
                    <a:pt x="36" y="214"/>
                  </a:moveTo>
                  <a:cubicBezTo>
                    <a:pt x="36" y="212"/>
                    <a:pt x="35" y="211"/>
                    <a:pt x="34" y="210"/>
                  </a:cubicBezTo>
                  <a:cubicBezTo>
                    <a:pt x="34" y="211"/>
                    <a:pt x="35" y="212"/>
                    <a:pt x="36" y="214"/>
                  </a:cubicBezTo>
                  <a:close/>
                  <a:moveTo>
                    <a:pt x="30" y="216"/>
                  </a:moveTo>
                  <a:cubicBezTo>
                    <a:pt x="28" y="216"/>
                    <a:pt x="27" y="218"/>
                    <a:pt x="27" y="219"/>
                  </a:cubicBezTo>
                  <a:cubicBezTo>
                    <a:pt x="29" y="218"/>
                    <a:pt x="30" y="216"/>
                    <a:pt x="32" y="214"/>
                  </a:cubicBezTo>
                  <a:cubicBezTo>
                    <a:pt x="31" y="213"/>
                    <a:pt x="31" y="211"/>
                    <a:pt x="30" y="210"/>
                  </a:cubicBezTo>
                  <a:cubicBezTo>
                    <a:pt x="30" y="212"/>
                    <a:pt x="30" y="214"/>
                    <a:pt x="30" y="216"/>
                  </a:cubicBezTo>
                  <a:close/>
                  <a:moveTo>
                    <a:pt x="65" y="211"/>
                  </a:moveTo>
                  <a:cubicBezTo>
                    <a:pt x="65" y="211"/>
                    <a:pt x="65" y="212"/>
                    <a:pt x="66" y="213"/>
                  </a:cubicBezTo>
                  <a:cubicBezTo>
                    <a:pt x="66" y="212"/>
                    <a:pt x="66" y="211"/>
                    <a:pt x="65" y="211"/>
                  </a:cubicBezTo>
                  <a:cubicBezTo>
                    <a:pt x="65" y="211"/>
                    <a:pt x="65" y="211"/>
                    <a:pt x="65" y="211"/>
                  </a:cubicBezTo>
                  <a:close/>
                  <a:moveTo>
                    <a:pt x="65" y="213"/>
                  </a:moveTo>
                  <a:cubicBezTo>
                    <a:pt x="65" y="213"/>
                    <a:pt x="65" y="213"/>
                    <a:pt x="66" y="213"/>
                  </a:cubicBezTo>
                  <a:cubicBezTo>
                    <a:pt x="66" y="213"/>
                    <a:pt x="65" y="213"/>
                    <a:pt x="65" y="212"/>
                  </a:cubicBezTo>
                  <a:cubicBezTo>
                    <a:pt x="65" y="212"/>
                    <a:pt x="65" y="212"/>
                    <a:pt x="65" y="213"/>
                  </a:cubicBezTo>
                  <a:close/>
                  <a:moveTo>
                    <a:pt x="64" y="211"/>
                  </a:moveTo>
                  <a:cubicBezTo>
                    <a:pt x="63" y="212"/>
                    <a:pt x="64" y="212"/>
                    <a:pt x="65" y="213"/>
                  </a:cubicBezTo>
                  <a:cubicBezTo>
                    <a:pt x="64" y="212"/>
                    <a:pt x="64" y="211"/>
                    <a:pt x="64" y="211"/>
                  </a:cubicBezTo>
                  <a:close/>
                  <a:moveTo>
                    <a:pt x="33" y="215"/>
                  </a:moveTo>
                  <a:cubicBezTo>
                    <a:pt x="34" y="215"/>
                    <a:pt x="35" y="216"/>
                    <a:pt x="36" y="215"/>
                  </a:cubicBezTo>
                  <a:cubicBezTo>
                    <a:pt x="35" y="214"/>
                    <a:pt x="35" y="212"/>
                    <a:pt x="33" y="211"/>
                  </a:cubicBezTo>
                  <a:cubicBezTo>
                    <a:pt x="33" y="212"/>
                    <a:pt x="33" y="213"/>
                    <a:pt x="33" y="215"/>
                  </a:cubicBezTo>
                  <a:close/>
                  <a:moveTo>
                    <a:pt x="58" y="213"/>
                  </a:moveTo>
                  <a:cubicBezTo>
                    <a:pt x="59" y="213"/>
                    <a:pt x="59" y="213"/>
                    <a:pt x="59" y="212"/>
                  </a:cubicBezTo>
                  <a:cubicBezTo>
                    <a:pt x="59" y="211"/>
                    <a:pt x="58" y="212"/>
                    <a:pt x="58" y="213"/>
                  </a:cubicBezTo>
                  <a:close/>
                  <a:moveTo>
                    <a:pt x="62" y="214"/>
                  </a:moveTo>
                  <a:cubicBezTo>
                    <a:pt x="62" y="215"/>
                    <a:pt x="63" y="215"/>
                    <a:pt x="63" y="215"/>
                  </a:cubicBezTo>
                  <a:cubicBezTo>
                    <a:pt x="63" y="214"/>
                    <a:pt x="63" y="214"/>
                    <a:pt x="62" y="214"/>
                  </a:cubicBezTo>
                  <a:cubicBezTo>
                    <a:pt x="62" y="214"/>
                    <a:pt x="62" y="214"/>
                    <a:pt x="62" y="214"/>
                  </a:cubicBezTo>
                  <a:close/>
                  <a:moveTo>
                    <a:pt x="59" y="215"/>
                  </a:moveTo>
                  <a:cubicBezTo>
                    <a:pt x="59" y="215"/>
                    <a:pt x="59" y="214"/>
                    <a:pt x="59" y="214"/>
                  </a:cubicBezTo>
                  <a:cubicBezTo>
                    <a:pt x="59" y="214"/>
                    <a:pt x="59" y="214"/>
                    <a:pt x="59" y="215"/>
                  </a:cubicBezTo>
                  <a:close/>
                  <a:moveTo>
                    <a:pt x="64" y="216"/>
                  </a:moveTo>
                  <a:cubicBezTo>
                    <a:pt x="65" y="216"/>
                    <a:pt x="65" y="216"/>
                    <a:pt x="65" y="216"/>
                  </a:cubicBezTo>
                  <a:cubicBezTo>
                    <a:pt x="64" y="215"/>
                    <a:pt x="64" y="214"/>
                    <a:pt x="64" y="214"/>
                  </a:cubicBezTo>
                  <a:cubicBezTo>
                    <a:pt x="64" y="215"/>
                    <a:pt x="64" y="215"/>
                    <a:pt x="64" y="216"/>
                  </a:cubicBezTo>
                  <a:close/>
                  <a:moveTo>
                    <a:pt x="59" y="216"/>
                  </a:moveTo>
                  <a:cubicBezTo>
                    <a:pt x="59" y="216"/>
                    <a:pt x="58" y="215"/>
                    <a:pt x="57" y="215"/>
                  </a:cubicBezTo>
                  <a:cubicBezTo>
                    <a:pt x="57" y="215"/>
                    <a:pt x="56" y="216"/>
                    <a:pt x="56" y="217"/>
                  </a:cubicBezTo>
                  <a:cubicBezTo>
                    <a:pt x="57" y="218"/>
                    <a:pt x="59" y="217"/>
                    <a:pt x="59" y="216"/>
                  </a:cubicBezTo>
                  <a:close/>
                  <a:moveTo>
                    <a:pt x="60" y="217"/>
                  </a:moveTo>
                  <a:cubicBezTo>
                    <a:pt x="61" y="216"/>
                    <a:pt x="61" y="216"/>
                    <a:pt x="61" y="216"/>
                  </a:cubicBezTo>
                  <a:cubicBezTo>
                    <a:pt x="61" y="216"/>
                    <a:pt x="61" y="216"/>
                    <a:pt x="60" y="217"/>
                  </a:cubicBezTo>
                  <a:close/>
                  <a:moveTo>
                    <a:pt x="37" y="217"/>
                  </a:moveTo>
                  <a:cubicBezTo>
                    <a:pt x="37" y="217"/>
                    <a:pt x="37" y="216"/>
                    <a:pt x="36" y="216"/>
                  </a:cubicBezTo>
                  <a:cubicBezTo>
                    <a:pt x="37" y="216"/>
                    <a:pt x="37" y="217"/>
                    <a:pt x="37" y="217"/>
                  </a:cubicBezTo>
                  <a:close/>
                  <a:moveTo>
                    <a:pt x="31" y="218"/>
                  </a:moveTo>
                  <a:cubicBezTo>
                    <a:pt x="32" y="219"/>
                    <a:pt x="32" y="217"/>
                    <a:pt x="33" y="218"/>
                  </a:cubicBezTo>
                  <a:cubicBezTo>
                    <a:pt x="32" y="217"/>
                    <a:pt x="33" y="217"/>
                    <a:pt x="33" y="217"/>
                  </a:cubicBezTo>
                  <a:cubicBezTo>
                    <a:pt x="32" y="217"/>
                    <a:pt x="30" y="217"/>
                    <a:pt x="31" y="218"/>
                  </a:cubicBezTo>
                  <a:close/>
                  <a:moveTo>
                    <a:pt x="65" y="217"/>
                  </a:moveTo>
                  <a:cubicBezTo>
                    <a:pt x="65" y="217"/>
                    <a:pt x="66" y="217"/>
                    <a:pt x="66" y="217"/>
                  </a:cubicBezTo>
                  <a:cubicBezTo>
                    <a:pt x="66" y="217"/>
                    <a:pt x="66" y="217"/>
                    <a:pt x="66" y="217"/>
                  </a:cubicBezTo>
                  <a:cubicBezTo>
                    <a:pt x="65" y="217"/>
                    <a:pt x="65" y="217"/>
                    <a:pt x="65" y="217"/>
                  </a:cubicBezTo>
                  <a:close/>
                  <a:moveTo>
                    <a:pt x="68" y="218"/>
                  </a:moveTo>
                  <a:cubicBezTo>
                    <a:pt x="68" y="217"/>
                    <a:pt x="68" y="217"/>
                    <a:pt x="68" y="217"/>
                  </a:cubicBezTo>
                  <a:cubicBezTo>
                    <a:pt x="68" y="217"/>
                    <a:pt x="67" y="216"/>
                    <a:pt x="67" y="217"/>
                  </a:cubicBezTo>
                  <a:cubicBezTo>
                    <a:pt x="67" y="217"/>
                    <a:pt x="67" y="218"/>
                    <a:pt x="68" y="218"/>
                  </a:cubicBezTo>
                  <a:close/>
                  <a:moveTo>
                    <a:pt x="36" y="218"/>
                  </a:moveTo>
                  <a:cubicBezTo>
                    <a:pt x="36" y="218"/>
                    <a:pt x="35" y="217"/>
                    <a:pt x="35" y="217"/>
                  </a:cubicBezTo>
                  <a:cubicBezTo>
                    <a:pt x="35" y="217"/>
                    <a:pt x="35" y="218"/>
                    <a:pt x="36" y="218"/>
                  </a:cubicBezTo>
                  <a:close/>
                  <a:moveTo>
                    <a:pt x="33" y="219"/>
                  </a:moveTo>
                  <a:cubicBezTo>
                    <a:pt x="33" y="219"/>
                    <a:pt x="34" y="219"/>
                    <a:pt x="34" y="219"/>
                  </a:cubicBezTo>
                  <a:cubicBezTo>
                    <a:pt x="34" y="219"/>
                    <a:pt x="34" y="219"/>
                    <a:pt x="35" y="219"/>
                  </a:cubicBezTo>
                  <a:cubicBezTo>
                    <a:pt x="35" y="218"/>
                    <a:pt x="34" y="218"/>
                    <a:pt x="34" y="218"/>
                  </a:cubicBezTo>
                  <a:cubicBezTo>
                    <a:pt x="34" y="218"/>
                    <a:pt x="33" y="218"/>
                    <a:pt x="33" y="219"/>
                  </a:cubicBezTo>
                  <a:close/>
                  <a:moveTo>
                    <a:pt x="63" y="219"/>
                  </a:moveTo>
                  <a:cubicBezTo>
                    <a:pt x="63" y="219"/>
                    <a:pt x="64" y="219"/>
                    <a:pt x="63" y="218"/>
                  </a:cubicBezTo>
                  <a:cubicBezTo>
                    <a:pt x="63" y="219"/>
                    <a:pt x="62" y="219"/>
                    <a:pt x="63" y="219"/>
                  </a:cubicBezTo>
                  <a:close/>
                  <a:moveTo>
                    <a:pt x="29" y="220"/>
                  </a:moveTo>
                  <a:cubicBezTo>
                    <a:pt x="30" y="220"/>
                    <a:pt x="31" y="219"/>
                    <a:pt x="30" y="218"/>
                  </a:cubicBezTo>
                  <a:cubicBezTo>
                    <a:pt x="29" y="219"/>
                    <a:pt x="28" y="220"/>
                    <a:pt x="29" y="220"/>
                  </a:cubicBezTo>
                  <a:close/>
                  <a:moveTo>
                    <a:pt x="66" y="220"/>
                  </a:moveTo>
                  <a:cubicBezTo>
                    <a:pt x="67" y="219"/>
                    <a:pt x="66" y="219"/>
                    <a:pt x="65" y="219"/>
                  </a:cubicBezTo>
                  <a:cubicBezTo>
                    <a:pt x="65" y="219"/>
                    <a:pt x="66" y="220"/>
                    <a:pt x="66" y="220"/>
                  </a:cubicBezTo>
                  <a:close/>
                  <a:moveTo>
                    <a:pt x="57" y="222"/>
                  </a:moveTo>
                  <a:cubicBezTo>
                    <a:pt x="59" y="222"/>
                    <a:pt x="60" y="220"/>
                    <a:pt x="61" y="219"/>
                  </a:cubicBezTo>
                  <a:cubicBezTo>
                    <a:pt x="59" y="219"/>
                    <a:pt x="58" y="221"/>
                    <a:pt x="57" y="222"/>
                  </a:cubicBezTo>
                  <a:close/>
                  <a:moveTo>
                    <a:pt x="32" y="219"/>
                  </a:moveTo>
                  <a:cubicBezTo>
                    <a:pt x="32" y="220"/>
                    <a:pt x="32" y="220"/>
                    <a:pt x="32" y="221"/>
                  </a:cubicBezTo>
                  <a:cubicBezTo>
                    <a:pt x="33" y="220"/>
                    <a:pt x="32" y="219"/>
                    <a:pt x="32" y="219"/>
                  </a:cubicBezTo>
                  <a:close/>
                  <a:moveTo>
                    <a:pt x="54" y="222"/>
                  </a:moveTo>
                  <a:cubicBezTo>
                    <a:pt x="55" y="221"/>
                    <a:pt x="56" y="220"/>
                    <a:pt x="56" y="220"/>
                  </a:cubicBezTo>
                  <a:cubicBezTo>
                    <a:pt x="56" y="220"/>
                    <a:pt x="55" y="221"/>
                    <a:pt x="54" y="222"/>
                  </a:cubicBezTo>
                  <a:close/>
                  <a:moveTo>
                    <a:pt x="68" y="220"/>
                  </a:moveTo>
                  <a:cubicBezTo>
                    <a:pt x="68" y="220"/>
                    <a:pt x="67" y="220"/>
                    <a:pt x="67" y="221"/>
                  </a:cubicBezTo>
                  <a:cubicBezTo>
                    <a:pt x="67" y="222"/>
                    <a:pt x="68" y="222"/>
                    <a:pt x="68" y="222"/>
                  </a:cubicBezTo>
                  <a:cubicBezTo>
                    <a:pt x="69" y="222"/>
                    <a:pt x="68" y="223"/>
                    <a:pt x="69" y="223"/>
                  </a:cubicBezTo>
                  <a:cubicBezTo>
                    <a:pt x="69" y="224"/>
                    <a:pt x="69" y="223"/>
                    <a:pt x="69" y="224"/>
                  </a:cubicBezTo>
                  <a:cubicBezTo>
                    <a:pt x="69" y="225"/>
                    <a:pt x="67" y="225"/>
                    <a:pt x="67" y="227"/>
                  </a:cubicBezTo>
                  <a:cubicBezTo>
                    <a:pt x="69" y="228"/>
                    <a:pt x="72" y="226"/>
                    <a:pt x="71" y="224"/>
                  </a:cubicBezTo>
                  <a:cubicBezTo>
                    <a:pt x="71" y="224"/>
                    <a:pt x="71" y="225"/>
                    <a:pt x="70" y="225"/>
                  </a:cubicBezTo>
                  <a:cubicBezTo>
                    <a:pt x="70" y="225"/>
                    <a:pt x="70" y="225"/>
                    <a:pt x="69" y="224"/>
                  </a:cubicBezTo>
                  <a:cubicBezTo>
                    <a:pt x="69" y="223"/>
                    <a:pt x="69" y="221"/>
                    <a:pt x="68" y="220"/>
                  </a:cubicBezTo>
                  <a:close/>
                  <a:moveTo>
                    <a:pt x="38" y="223"/>
                  </a:moveTo>
                  <a:cubicBezTo>
                    <a:pt x="36" y="223"/>
                    <a:pt x="36" y="219"/>
                    <a:pt x="35" y="220"/>
                  </a:cubicBezTo>
                  <a:cubicBezTo>
                    <a:pt x="36" y="221"/>
                    <a:pt x="36" y="222"/>
                    <a:pt x="37" y="223"/>
                  </a:cubicBezTo>
                  <a:cubicBezTo>
                    <a:pt x="37" y="223"/>
                    <a:pt x="37" y="223"/>
                    <a:pt x="38" y="223"/>
                  </a:cubicBezTo>
                  <a:cubicBezTo>
                    <a:pt x="38" y="223"/>
                    <a:pt x="38" y="223"/>
                    <a:pt x="38" y="224"/>
                  </a:cubicBezTo>
                  <a:cubicBezTo>
                    <a:pt x="38" y="224"/>
                    <a:pt x="38" y="224"/>
                    <a:pt x="38" y="224"/>
                  </a:cubicBezTo>
                  <a:cubicBezTo>
                    <a:pt x="38" y="224"/>
                    <a:pt x="39" y="225"/>
                    <a:pt x="39" y="225"/>
                  </a:cubicBezTo>
                  <a:cubicBezTo>
                    <a:pt x="39" y="224"/>
                    <a:pt x="39" y="223"/>
                    <a:pt x="38" y="223"/>
                  </a:cubicBezTo>
                  <a:close/>
                  <a:moveTo>
                    <a:pt x="62" y="222"/>
                  </a:moveTo>
                  <a:cubicBezTo>
                    <a:pt x="63" y="221"/>
                    <a:pt x="64" y="221"/>
                    <a:pt x="65" y="220"/>
                  </a:cubicBezTo>
                  <a:cubicBezTo>
                    <a:pt x="64" y="220"/>
                    <a:pt x="63" y="221"/>
                    <a:pt x="62" y="222"/>
                  </a:cubicBezTo>
                  <a:close/>
                  <a:moveTo>
                    <a:pt x="29" y="221"/>
                  </a:moveTo>
                  <a:cubicBezTo>
                    <a:pt x="29" y="222"/>
                    <a:pt x="30" y="222"/>
                    <a:pt x="30" y="223"/>
                  </a:cubicBezTo>
                  <a:cubicBezTo>
                    <a:pt x="31" y="222"/>
                    <a:pt x="31" y="222"/>
                    <a:pt x="31" y="222"/>
                  </a:cubicBezTo>
                  <a:cubicBezTo>
                    <a:pt x="31" y="220"/>
                    <a:pt x="30" y="220"/>
                    <a:pt x="29" y="221"/>
                  </a:cubicBezTo>
                  <a:close/>
                  <a:moveTo>
                    <a:pt x="59" y="223"/>
                  </a:moveTo>
                  <a:cubicBezTo>
                    <a:pt x="60" y="222"/>
                    <a:pt x="61" y="221"/>
                    <a:pt x="62" y="220"/>
                  </a:cubicBezTo>
                  <a:cubicBezTo>
                    <a:pt x="60" y="220"/>
                    <a:pt x="59" y="222"/>
                    <a:pt x="59" y="223"/>
                  </a:cubicBezTo>
                  <a:close/>
                  <a:moveTo>
                    <a:pt x="71" y="222"/>
                  </a:moveTo>
                  <a:cubicBezTo>
                    <a:pt x="70" y="222"/>
                    <a:pt x="70" y="224"/>
                    <a:pt x="71" y="224"/>
                  </a:cubicBezTo>
                  <a:cubicBezTo>
                    <a:pt x="71" y="222"/>
                    <a:pt x="70" y="222"/>
                    <a:pt x="71" y="220"/>
                  </a:cubicBezTo>
                  <a:cubicBezTo>
                    <a:pt x="70" y="220"/>
                    <a:pt x="70" y="220"/>
                    <a:pt x="70" y="220"/>
                  </a:cubicBezTo>
                  <a:cubicBezTo>
                    <a:pt x="70" y="221"/>
                    <a:pt x="70" y="221"/>
                    <a:pt x="71" y="222"/>
                  </a:cubicBezTo>
                  <a:close/>
                  <a:moveTo>
                    <a:pt x="27" y="222"/>
                  </a:moveTo>
                  <a:cubicBezTo>
                    <a:pt x="28" y="222"/>
                    <a:pt x="28" y="221"/>
                    <a:pt x="28" y="221"/>
                  </a:cubicBezTo>
                  <a:cubicBezTo>
                    <a:pt x="28" y="221"/>
                    <a:pt x="28" y="221"/>
                    <a:pt x="28" y="221"/>
                  </a:cubicBezTo>
                  <a:cubicBezTo>
                    <a:pt x="27" y="221"/>
                    <a:pt x="27" y="221"/>
                    <a:pt x="27" y="222"/>
                  </a:cubicBezTo>
                  <a:close/>
                  <a:moveTo>
                    <a:pt x="65" y="221"/>
                  </a:moveTo>
                  <a:cubicBezTo>
                    <a:pt x="64" y="222"/>
                    <a:pt x="63" y="222"/>
                    <a:pt x="63" y="223"/>
                  </a:cubicBezTo>
                  <a:cubicBezTo>
                    <a:pt x="64" y="222"/>
                    <a:pt x="65" y="221"/>
                    <a:pt x="65" y="221"/>
                  </a:cubicBezTo>
                  <a:cubicBezTo>
                    <a:pt x="65" y="221"/>
                    <a:pt x="65" y="221"/>
                    <a:pt x="65" y="221"/>
                  </a:cubicBezTo>
                  <a:close/>
                  <a:moveTo>
                    <a:pt x="55" y="223"/>
                  </a:moveTo>
                  <a:cubicBezTo>
                    <a:pt x="55" y="222"/>
                    <a:pt x="56" y="222"/>
                    <a:pt x="56" y="221"/>
                  </a:cubicBezTo>
                  <a:cubicBezTo>
                    <a:pt x="55" y="222"/>
                    <a:pt x="55" y="222"/>
                    <a:pt x="55" y="223"/>
                  </a:cubicBezTo>
                  <a:close/>
                  <a:moveTo>
                    <a:pt x="33" y="222"/>
                  </a:moveTo>
                  <a:cubicBezTo>
                    <a:pt x="34" y="222"/>
                    <a:pt x="34" y="222"/>
                    <a:pt x="34" y="221"/>
                  </a:cubicBezTo>
                  <a:cubicBezTo>
                    <a:pt x="34" y="221"/>
                    <a:pt x="33" y="221"/>
                    <a:pt x="33" y="221"/>
                  </a:cubicBezTo>
                  <a:cubicBezTo>
                    <a:pt x="33" y="222"/>
                    <a:pt x="33" y="222"/>
                    <a:pt x="33" y="222"/>
                  </a:cubicBezTo>
                  <a:close/>
                  <a:moveTo>
                    <a:pt x="64" y="224"/>
                  </a:moveTo>
                  <a:cubicBezTo>
                    <a:pt x="65" y="225"/>
                    <a:pt x="66" y="223"/>
                    <a:pt x="67" y="223"/>
                  </a:cubicBezTo>
                  <a:cubicBezTo>
                    <a:pt x="66" y="220"/>
                    <a:pt x="64" y="223"/>
                    <a:pt x="64" y="224"/>
                  </a:cubicBezTo>
                  <a:close/>
                  <a:moveTo>
                    <a:pt x="54" y="222"/>
                  </a:moveTo>
                  <a:cubicBezTo>
                    <a:pt x="54" y="222"/>
                    <a:pt x="53" y="223"/>
                    <a:pt x="53" y="223"/>
                  </a:cubicBezTo>
                  <a:cubicBezTo>
                    <a:pt x="53" y="223"/>
                    <a:pt x="54" y="222"/>
                    <a:pt x="54" y="222"/>
                  </a:cubicBezTo>
                  <a:close/>
                  <a:moveTo>
                    <a:pt x="28" y="223"/>
                  </a:moveTo>
                  <a:cubicBezTo>
                    <a:pt x="28" y="223"/>
                    <a:pt x="28" y="224"/>
                    <a:pt x="29" y="224"/>
                  </a:cubicBezTo>
                  <a:cubicBezTo>
                    <a:pt x="30" y="224"/>
                    <a:pt x="28" y="222"/>
                    <a:pt x="28" y="222"/>
                  </a:cubicBezTo>
                  <a:cubicBezTo>
                    <a:pt x="28" y="222"/>
                    <a:pt x="28" y="223"/>
                    <a:pt x="28" y="223"/>
                  </a:cubicBezTo>
                  <a:close/>
                  <a:moveTo>
                    <a:pt x="56" y="224"/>
                  </a:moveTo>
                  <a:cubicBezTo>
                    <a:pt x="56" y="223"/>
                    <a:pt x="57" y="223"/>
                    <a:pt x="57" y="222"/>
                  </a:cubicBezTo>
                  <a:cubicBezTo>
                    <a:pt x="56" y="222"/>
                    <a:pt x="55" y="223"/>
                    <a:pt x="56" y="224"/>
                  </a:cubicBezTo>
                  <a:close/>
                  <a:moveTo>
                    <a:pt x="31" y="224"/>
                  </a:moveTo>
                  <a:cubicBezTo>
                    <a:pt x="31" y="224"/>
                    <a:pt x="33" y="223"/>
                    <a:pt x="32" y="222"/>
                  </a:cubicBezTo>
                  <a:cubicBezTo>
                    <a:pt x="32" y="223"/>
                    <a:pt x="31" y="223"/>
                    <a:pt x="31" y="224"/>
                  </a:cubicBezTo>
                  <a:close/>
                  <a:moveTo>
                    <a:pt x="35" y="225"/>
                  </a:moveTo>
                  <a:cubicBezTo>
                    <a:pt x="35" y="224"/>
                    <a:pt x="35" y="223"/>
                    <a:pt x="34" y="223"/>
                  </a:cubicBezTo>
                  <a:cubicBezTo>
                    <a:pt x="34" y="224"/>
                    <a:pt x="35" y="225"/>
                    <a:pt x="35" y="225"/>
                  </a:cubicBezTo>
                  <a:close/>
                  <a:moveTo>
                    <a:pt x="61" y="225"/>
                  </a:moveTo>
                  <a:cubicBezTo>
                    <a:pt x="61" y="225"/>
                    <a:pt x="62" y="224"/>
                    <a:pt x="62" y="223"/>
                  </a:cubicBezTo>
                  <a:cubicBezTo>
                    <a:pt x="61" y="224"/>
                    <a:pt x="60" y="224"/>
                    <a:pt x="61" y="225"/>
                  </a:cubicBezTo>
                  <a:close/>
                  <a:moveTo>
                    <a:pt x="67" y="224"/>
                  </a:moveTo>
                  <a:cubicBezTo>
                    <a:pt x="67" y="224"/>
                    <a:pt x="68" y="224"/>
                    <a:pt x="68" y="223"/>
                  </a:cubicBezTo>
                  <a:cubicBezTo>
                    <a:pt x="67" y="223"/>
                    <a:pt x="67" y="224"/>
                    <a:pt x="67" y="224"/>
                  </a:cubicBezTo>
                  <a:close/>
                  <a:moveTo>
                    <a:pt x="56" y="225"/>
                  </a:moveTo>
                  <a:cubicBezTo>
                    <a:pt x="57" y="225"/>
                    <a:pt x="57" y="224"/>
                    <a:pt x="58" y="224"/>
                  </a:cubicBezTo>
                  <a:cubicBezTo>
                    <a:pt x="57" y="224"/>
                    <a:pt x="57" y="224"/>
                    <a:pt x="56" y="225"/>
                  </a:cubicBezTo>
                  <a:close/>
                  <a:moveTo>
                    <a:pt x="26" y="225"/>
                  </a:moveTo>
                  <a:cubicBezTo>
                    <a:pt x="26" y="225"/>
                    <a:pt x="26" y="226"/>
                    <a:pt x="27" y="226"/>
                  </a:cubicBezTo>
                  <a:cubicBezTo>
                    <a:pt x="27" y="225"/>
                    <a:pt x="27" y="225"/>
                    <a:pt x="27" y="225"/>
                  </a:cubicBezTo>
                  <a:cubicBezTo>
                    <a:pt x="27" y="224"/>
                    <a:pt x="26" y="223"/>
                    <a:pt x="26" y="225"/>
                  </a:cubicBezTo>
                  <a:close/>
                  <a:moveTo>
                    <a:pt x="53" y="226"/>
                  </a:moveTo>
                  <a:cubicBezTo>
                    <a:pt x="54" y="225"/>
                    <a:pt x="55" y="225"/>
                    <a:pt x="55" y="224"/>
                  </a:cubicBezTo>
                  <a:cubicBezTo>
                    <a:pt x="54" y="225"/>
                    <a:pt x="54" y="225"/>
                    <a:pt x="53" y="226"/>
                  </a:cubicBezTo>
                  <a:close/>
                  <a:moveTo>
                    <a:pt x="33" y="226"/>
                  </a:moveTo>
                  <a:cubicBezTo>
                    <a:pt x="33" y="226"/>
                    <a:pt x="34" y="226"/>
                    <a:pt x="34" y="225"/>
                  </a:cubicBezTo>
                  <a:cubicBezTo>
                    <a:pt x="33" y="225"/>
                    <a:pt x="34" y="225"/>
                    <a:pt x="33" y="225"/>
                  </a:cubicBezTo>
                  <a:cubicBezTo>
                    <a:pt x="33" y="225"/>
                    <a:pt x="33" y="226"/>
                    <a:pt x="33" y="226"/>
                  </a:cubicBezTo>
                  <a:close/>
                  <a:moveTo>
                    <a:pt x="67" y="225"/>
                  </a:moveTo>
                  <a:cubicBezTo>
                    <a:pt x="67" y="225"/>
                    <a:pt x="68" y="225"/>
                    <a:pt x="67" y="225"/>
                  </a:cubicBezTo>
                  <a:cubicBezTo>
                    <a:pt x="67" y="225"/>
                    <a:pt x="67" y="225"/>
                    <a:pt x="67" y="225"/>
                  </a:cubicBezTo>
                  <a:close/>
                  <a:moveTo>
                    <a:pt x="57" y="226"/>
                  </a:moveTo>
                  <a:cubicBezTo>
                    <a:pt x="57" y="226"/>
                    <a:pt x="58" y="226"/>
                    <a:pt x="58" y="225"/>
                  </a:cubicBezTo>
                  <a:cubicBezTo>
                    <a:pt x="57" y="225"/>
                    <a:pt x="57" y="226"/>
                    <a:pt x="57" y="226"/>
                  </a:cubicBezTo>
                  <a:close/>
                  <a:moveTo>
                    <a:pt x="61" y="226"/>
                  </a:moveTo>
                  <a:cubicBezTo>
                    <a:pt x="61" y="226"/>
                    <a:pt x="62" y="226"/>
                    <a:pt x="62" y="226"/>
                  </a:cubicBezTo>
                  <a:cubicBezTo>
                    <a:pt x="62" y="226"/>
                    <a:pt x="63" y="226"/>
                    <a:pt x="63" y="225"/>
                  </a:cubicBezTo>
                  <a:cubicBezTo>
                    <a:pt x="63" y="226"/>
                    <a:pt x="62" y="226"/>
                    <a:pt x="61" y="226"/>
                  </a:cubicBezTo>
                  <a:close/>
                  <a:moveTo>
                    <a:pt x="37" y="227"/>
                  </a:moveTo>
                  <a:cubicBezTo>
                    <a:pt x="36" y="227"/>
                    <a:pt x="36" y="226"/>
                    <a:pt x="36" y="226"/>
                  </a:cubicBezTo>
                  <a:cubicBezTo>
                    <a:pt x="36" y="226"/>
                    <a:pt x="36" y="227"/>
                    <a:pt x="37" y="227"/>
                  </a:cubicBezTo>
                  <a:close/>
                  <a:moveTo>
                    <a:pt x="25" y="227"/>
                  </a:moveTo>
                  <a:cubicBezTo>
                    <a:pt x="25" y="226"/>
                    <a:pt x="25" y="226"/>
                    <a:pt x="25" y="226"/>
                  </a:cubicBezTo>
                  <a:cubicBezTo>
                    <a:pt x="24" y="226"/>
                    <a:pt x="25" y="227"/>
                    <a:pt x="25" y="227"/>
                  </a:cubicBezTo>
                  <a:close/>
                  <a:moveTo>
                    <a:pt x="59" y="227"/>
                  </a:moveTo>
                  <a:cubicBezTo>
                    <a:pt x="59" y="227"/>
                    <a:pt x="59" y="227"/>
                    <a:pt x="59" y="227"/>
                  </a:cubicBezTo>
                  <a:cubicBezTo>
                    <a:pt x="60" y="227"/>
                    <a:pt x="60" y="226"/>
                    <a:pt x="60" y="226"/>
                  </a:cubicBezTo>
                  <a:cubicBezTo>
                    <a:pt x="60" y="226"/>
                    <a:pt x="59" y="226"/>
                    <a:pt x="59" y="227"/>
                  </a:cubicBezTo>
                  <a:close/>
                  <a:moveTo>
                    <a:pt x="31" y="227"/>
                  </a:moveTo>
                  <a:cubicBezTo>
                    <a:pt x="32" y="227"/>
                    <a:pt x="32" y="227"/>
                    <a:pt x="32" y="227"/>
                  </a:cubicBezTo>
                  <a:cubicBezTo>
                    <a:pt x="32" y="226"/>
                    <a:pt x="30" y="226"/>
                    <a:pt x="31" y="227"/>
                  </a:cubicBezTo>
                  <a:close/>
                  <a:moveTo>
                    <a:pt x="35" y="227"/>
                  </a:moveTo>
                  <a:cubicBezTo>
                    <a:pt x="35" y="227"/>
                    <a:pt x="35" y="228"/>
                    <a:pt x="36" y="229"/>
                  </a:cubicBezTo>
                  <a:cubicBezTo>
                    <a:pt x="36" y="229"/>
                    <a:pt x="37" y="229"/>
                    <a:pt x="37" y="228"/>
                  </a:cubicBezTo>
                  <a:cubicBezTo>
                    <a:pt x="36" y="228"/>
                    <a:pt x="36" y="226"/>
                    <a:pt x="35" y="227"/>
                  </a:cubicBezTo>
                  <a:close/>
                  <a:moveTo>
                    <a:pt x="28" y="228"/>
                  </a:moveTo>
                  <a:cubicBezTo>
                    <a:pt x="29" y="228"/>
                    <a:pt x="29" y="227"/>
                    <a:pt x="29" y="227"/>
                  </a:cubicBezTo>
                  <a:cubicBezTo>
                    <a:pt x="28" y="227"/>
                    <a:pt x="28" y="227"/>
                    <a:pt x="28" y="228"/>
                  </a:cubicBezTo>
                  <a:close/>
                  <a:moveTo>
                    <a:pt x="65" y="227"/>
                  </a:moveTo>
                  <a:cubicBezTo>
                    <a:pt x="65" y="227"/>
                    <a:pt x="65" y="227"/>
                    <a:pt x="65" y="227"/>
                  </a:cubicBezTo>
                  <a:cubicBezTo>
                    <a:pt x="65" y="227"/>
                    <a:pt x="65" y="227"/>
                    <a:pt x="65" y="227"/>
                  </a:cubicBezTo>
                  <a:close/>
                  <a:moveTo>
                    <a:pt x="34" y="228"/>
                  </a:moveTo>
                  <a:cubicBezTo>
                    <a:pt x="34" y="228"/>
                    <a:pt x="34" y="227"/>
                    <a:pt x="34" y="227"/>
                  </a:cubicBezTo>
                  <a:cubicBezTo>
                    <a:pt x="34" y="228"/>
                    <a:pt x="34" y="228"/>
                    <a:pt x="34" y="228"/>
                  </a:cubicBezTo>
                  <a:close/>
                  <a:moveTo>
                    <a:pt x="33" y="229"/>
                  </a:moveTo>
                  <a:cubicBezTo>
                    <a:pt x="33" y="229"/>
                    <a:pt x="34" y="229"/>
                    <a:pt x="34" y="229"/>
                  </a:cubicBezTo>
                  <a:cubicBezTo>
                    <a:pt x="33" y="229"/>
                    <a:pt x="34" y="228"/>
                    <a:pt x="33" y="228"/>
                  </a:cubicBezTo>
                  <a:cubicBezTo>
                    <a:pt x="33" y="229"/>
                    <a:pt x="33" y="229"/>
                    <a:pt x="33" y="2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158" name="Freeform 17"/>
            <p:cNvSpPr>
              <a:spLocks noEditPoints="1"/>
            </p:cNvSpPr>
            <p:nvPr/>
          </p:nvSpPr>
          <p:spPr bwMode="auto">
            <a:xfrm>
              <a:off x="8842375" y="3035301"/>
              <a:ext cx="134938" cy="184150"/>
            </a:xfrm>
            <a:custGeom>
              <a:avLst/>
              <a:gdLst>
                <a:gd name="T0" fmla="*/ 24 w 36"/>
                <a:gd name="T1" fmla="*/ 47 h 49"/>
                <a:gd name="T2" fmla="*/ 10 w 36"/>
                <a:gd name="T3" fmla="*/ 2 h 49"/>
                <a:gd name="T4" fmla="*/ 14 w 36"/>
                <a:gd name="T5" fmla="*/ 3 h 49"/>
                <a:gd name="T6" fmla="*/ 14 w 36"/>
                <a:gd name="T7" fmla="*/ 4 h 49"/>
                <a:gd name="T8" fmla="*/ 19 w 36"/>
                <a:gd name="T9" fmla="*/ 6 h 49"/>
                <a:gd name="T10" fmla="*/ 24 w 36"/>
                <a:gd name="T11" fmla="*/ 8 h 49"/>
                <a:gd name="T12" fmla="*/ 17 w 36"/>
                <a:gd name="T13" fmla="*/ 8 h 49"/>
                <a:gd name="T14" fmla="*/ 31 w 36"/>
                <a:gd name="T15" fmla="*/ 12 h 49"/>
                <a:gd name="T16" fmla="*/ 17 w 36"/>
                <a:gd name="T17" fmla="*/ 10 h 49"/>
                <a:gd name="T18" fmla="*/ 22 w 36"/>
                <a:gd name="T19" fmla="*/ 10 h 49"/>
                <a:gd name="T20" fmla="*/ 13 w 36"/>
                <a:gd name="T21" fmla="*/ 13 h 49"/>
                <a:gd name="T22" fmla="*/ 23 w 36"/>
                <a:gd name="T23" fmla="*/ 12 h 49"/>
                <a:gd name="T24" fmla="*/ 21 w 36"/>
                <a:gd name="T25" fmla="*/ 12 h 49"/>
                <a:gd name="T26" fmla="*/ 17 w 36"/>
                <a:gd name="T27" fmla="*/ 12 h 49"/>
                <a:gd name="T28" fmla="*/ 28 w 36"/>
                <a:gd name="T29" fmla="*/ 14 h 49"/>
                <a:gd name="T30" fmla="*/ 5 w 36"/>
                <a:gd name="T31" fmla="*/ 15 h 49"/>
                <a:gd name="T32" fmla="*/ 18 w 36"/>
                <a:gd name="T33" fmla="*/ 15 h 49"/>
                <a:gd name="T34" fmla="*/ 15 w 36"/>
                <a:gd name="T35" fmla="*/ 17 h 49"/>
                <a:gd name="T36" fmla="*/ 13 w 36"/>
                <a:gd name="T37" fmla="*/ 15 h 49"/>
                <a:gd name="T38" fmla="*/ 26 w 36"/>
                <a:gd name="T39" fmla="*/ 16 h 49"/>
                <a:gd name="T40" fmla="*/ 20 w 36"/>
                <a:gd name="T41" fmla="*/ 17 h 49"/>
                <a:gd name="T42" fmla="*/ 29 w 36"/>
                <a:gd name="T43" fmla="*/ 19 h 49"/>
                <a:gd name="T44" fmla="*/ 17 w 36"/>
                <a:gd name="T45" fmla="*/ 18 h 49"/>
                <a:gd name="T46" fmla="*/ 20 w 36"/>
                <a:gd name="T47" fmla="*/ 20 h 49"/>
                <a:gd name="T48" fmla="*/ 27 w 36"/>
                <a:gd name="T49" fmla="*/ 20 h 49"/>
                <a:gd name="T50" fmla="*/ 12 w 36"/>
                <a:gd name="T51" fmla="*/ 21 h 49"/>
                <a:gd name="T52" fmla="*/ 30 w 36"/>
                <a:gd name="T53" fmla="*/ 20 h 49"/>
                <a:gd name="T54" fmla="*/ 26 w 36"/>
                <a:gd name="T55" fmla="*/ 22 h 49"/>
                <a:gd name="T56" fmla="*/ 1 w 36"/>
                <a:gd name="T57" fmla="*/ 26 h 49"/>
                <a:gd name="T58" fmla="*/ 3 w 36"/>
                <a:gd name="T59" fmla="*/ 22 h 49"/>
                <a:gd name="T60" fmla="*/ 6 w 36"/>
                <a:gd name="T61" fmla="*/ 25 h 49"/>
                <a:gd name="T62" fmla="*/ 10 w 36"/>
                <a:gd name="T63" fmla="*/ 23 h 49"/>
                <a:gd name="T64" fmla="*/ 18 w 36"/>
                <a:gd name="T65" fmla="*/ 27 h 49"/>
                <a:gd name="T66" fmla="*/ 11 w 36"/>
                <a:gd name="T67" fmla="*/ 26 h 49"/>
                <a:gd name="T68" fmla="*/ 16 w 36"/>
                <a:gd name="T69" fmla="*/ 25 h 49"/>
                <a:gd name="T70" fmla="*/ 34 w 36"/>
                <a:gd name="T71" fmla="*/ 27 h 49"/>
                <a:gd name="T72" fmla="*/ 19 w 36"/>
                <a:gd name="T73" fmla="*/ 27 h 49"/>
                <a:gd name="T74" fmla="*/ 26 w 36"/>
                <a:gd name="T75" fmla="*/ 29 h 49"/>
                <a:gd name="T76" fmla="*/ 6 w 36"/>
                <a:gd name="T77" fmla="*/ 27 h 49"/>
                <a:gd name="T78" fmla="*/ 11 w 36"/>
                <a:gd name="T79" fmla="*/ 28 h 49"/>
                <a:gd name="T80" fmla="*/ 17 w 36"/>
                <a:gd name="T81" fmla="*/ 30 h 49"/>
                <a:gd name="T82" fmla="*/ 20 w 36"/>
                <a:gd name="T83" fmla="*/ 32 h 49"/>
                <a:gd name="T84" fmla="*/ 24 w 36"/>
                <a:gd name="T85" fmla="*/ 29 h 49"/>
                <a:gd name="T86" fmla="*/ 5 w 36"/>
                <a:gd name="T87" fmla="*/ 30 h 49"/>
                <a:gd name="T88" fmla="*/ 18 w 36"/>
                <a:gd name="T89" fmla="*/ 33 h 49"/>
                <a:gd name="T90" fmla="*/ 17 w 36"/>
                <a:gd name="T91" fmla="*/ 32 h 49"/>
                <a:gd name="T92" fmla="*/ 23 w 36"/>
                <a:gd name="T93" fmla="*/ 32 h 49"/>
                <a:gd name="T94" fmla="*/ 19 w 36"/>
                <a:gd name="T95" fmla="*/ 35 h 49"/>
                <a:gd name="T96" fmla="*/ 16 w 36"/>
                <a:gd name="T97" fmla="*/ 33 h 49"/>
                <a:gd name="T98" fmla="*/ 13 w 36"/>
                <a:gd name="T99" fmla="*/ 36 h 49"/>
                <a:gd name="T100" fmla="*/ 23 w 36"/>
                <a:gd name="T101" fmla="*/ 37 h 49"/>
                <a:gd name="T102" fmla="*/ 18 w 36"/>
                <a:gd name="T103" fmla="*/ 35 h 49"/>
                <a:gd name="T104" fmla="*/ 8 w 36"/>
                <a:gd name="T105" fmla="*/ 38 h 49"/>
                <a:gd name="T106" fmla="*/ 28 w 36"/>
                <a:gd name="T107" fmla="*/ 39 h 49"/>
                <a:gd name="T108" fmla="*/ 19 w 36"/>
                <a:gd name="T109" fmla="*/ 40 h 49"/>
                <a:gd name="T110" fmla="*/ 25 w 36"/>
                <a:gd name="T111" fmla="*/ 42 h 49"/>
                <a:gd name="T112" fmla="*/ 10 w 36"/>
                <a:gd name="T113" fmla="*/ 40 h 49"/>
                <a:gd name="T114" fmla="*/ 17 w 36"/>
                <a:gd name="T115" fmla="*/ 43 h 49"/>
                <a:gd name="T116" fmla="*/ 14 w 36"/>
                <a:gd name="T117" fmla="*/ 45 h 49"/>
                <a:gd name="T118" fmla="*/ 22 w 36"/>
                <a:gd name="T11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49">
                  <a:moveTo>
                    <a:pt x="22" y="1"/>
                  </a:moveTo>
                  <a:cubicBezTo>
                    <a:pt x="22" y="2"/>
                    <a:pt x="22" y="1"/>
                    <a:pt x="22" y="2"/>
                  </a:cubicBezTo>
                  <a:cubicBezTo>
                    <a:pt x="22" y="2"/>
                    <a:pt x="23" y="2"/>
                    <a:pt x="23" y="2"/>
                  </a:cubicBezTo>
                  <a:cubicBezTo>
                    <a:pt x="24" y="2"/>
                    <a:pt x="23" y="2"/>
                    <a:pt x="24" y="2"/>
                  </a:cubicBezTo>
                  <a:cubicBezTo>
                    <a:pt x="27" y="3"/>
                    <a:pt x="29" y="4"/>
                    <a:pt x="30" y="6"/>
                  </a:cubicBezTo>
                  <a:cubicBezTo>
                    <a:pt x="33" y="8"/>
                    <a:pt x="34" y="12"/>
                    <a:pt x="35" y="16"/>
                  </a:cubicBezTo>
                  <a:cubicBezTo>
                    <a:pt x="36" y="17"/>
                    <a:pt x="36" y="19"/>
                    <a:pt x="36" y="20"/>
                  </a:cubicBezTo>
                  <a:cubicBezTo>
                    <a:pt x="36" y="22"/>
                    <a:pt x="36" y="22"/>
                    <a:pt x="36" y="24"/>
                  </a:cubicBezTo>
                  <a:cubicBezTo>
                    <a:pt x="36" y="26"/>
                    <a:pt x="36" y="27"/>
                    <a:pt x="36" y="28"/>
                  </a:cubicBezTo>
                  <a:cubicBezTo>
                    <a:pt x="36" y="29"/>
                    <a:pt x="36" y="31"/>
                    <a:pt x="35" y="32"/>
                  </a:cubicBezTo>
                  <a:cubicBezTo>
                    <a:pt x="35" y="35"/>
                    <a:pt x="33" y="39"/>
                    <a:pt x="31" y="41"/>
                  </a:cubicBezTo>
                  <a:cubicBezTo>
                    <a:pt x="29" y="44"/>
                    <a:pt x="26" y="45"/>
                    <a:pt x="24" y="47"/>
                  </a:cubicBezTo>
                  <a:cubicBezTo>
                    <a:pt x="23" y="48"/>
                    <a:pt x="24" y="49"/>
                    <a:pt x="23" y="49"/>
                  </a:cubicBezTo>
                  <a:cubicBezTo>
                    <a:pt x="22" y="49"/>
                    <a:pt x="23" y="48"/>
                    <a:pt x="23" y="47"/>
                  </a:cubicBezTo>
                  <a:cubicBezTo>
                    <a:pt x="19" y="47"/>
                    <a:pt x="16" y="48"/>
                    <a:pt x="13" y="47"/>
                  </a:cubicBezTo>
                  <a:cubicBezTo>
                    <a:pt x="13" y="47"/>
                    <a:pt x="13" y="47"/>
                    <a:pt x="13" y="47"/>
                  </a:cubicBezTo>
                  <a:cubicBezTo>
                    <a:pt x="12" y="47"/>
                    <a:pt x="12" y="47"/>
                    <a:pt x="12" y="46"/>
                  </a:cubicBezTo>
                  <a:cubicBezTo>
                    <a:pt x="10" y="45"/>
                    <a:pt x="9" y="45"/>
                    <a:pt x="8" y="44"/>
                  </a:cubicBezTo>
                  <a:cubicBezTo>
                    <a:pt x="5" y="41"/>
                    <a:pt x="4" y="38"/>
                    <a:pt x="2" y="34"/>
                  </a:cubicBezTo>
                  <a:cubicBezTo>
                    <a:pt x="2" y="33"/>
                    <a:pt x="2" y="32"/>
                    <a:pt x="1" y="31"/>
                  </a:cubicBezTo>
                  <a:cubicBezTo>
                    <a:pt x="1" y="30"/>
                    <a:pt x="0" y="29"/>
                    <a:pt x="0" y="28"/>
                  </a:cubicBezTo>
                  <a:cubicBezTo>
                    <a:pt x="0" y="27"/>
                    <a:pt x="0" y="26"/>
                    <a:pt x="0" y="25"/>
                  </a:cubicBezTo>
                  <a:cubicBezTo>
                    <a:pt x="1" y="19"/>
                    <a:pt x="2" y="14"/>
                    <a:pt x="4" y="9"/>
                  </a:cubicBezTo>
                  <a:cubicBezTo>
                    <a:pt x="6" y="7"/>
                    <a:pt x="8" y="4"/>
                    <a:pt x="10" y="2"/>
                  </a:cubicBezTo>
                  <a:cubicBezTo>
                    <a:pt x="13" y="1"/>
                    <a:pt x="19" y="0"/>
                    <a:pt x="22" y="1"/>
                  </a:cubicBezTo>
                  <a:close/>
                  <a:moveTo>
                    <a:pt x="20" y="2"/>
                  </a:moveTo>
                  <a:cubicBezTo>
                    <a:pt x="20" y="2"/>
                    <a:pt x="21" y="3"/>
                    <a:pt x="22" y="2"/>
                  </a:cubicBezTo>
                  <a:cubicBezTo>
                    <a:pt x="21" y="2"/>
                    <a:pt x="20" y="2"/>
                    <a:pt x="20" y="2"/>
                  </a:cubicBezTo>
                  <a:close/>
                  <a:moveTo>
                    <a:pt x="15" y="6"/>
                  </a:moveTo>
                  <a:cubicBezTo>
                    <a:pt x="15" y="5"/>
                    <a:pt x="16" y="5"/>
                    <a:pt x="16" y="4"/>
                  </a:cubicBezTo>
                  <a:cubicBezTo>
                    <a:pt x="16" y="4"/>
                    <a:pt x="16" y="4"/>
                    <a:pt x="16" y="3"/>
                  </a:cubicBezTo>
                  <a:cubicBezTo>
                    <a:pt x="17" y="3"/>
                    <a:pt x="17" y="3"/>
                    <a:pt x="17" y="3"/>
                  </a:cubicBezTo>
                  <a:cubicBezTo>
                    <a:pt x="17" y="3"/>
                    <a:pt x="17" y="3"/>
                    <a:pt x="17" y="4"/>
                  </a:cubicBezTo>
                  <a:cubicBezTo>
                    <a:pt x="18" y="3"/>
                    <a:pt x="18" y="3"/>
                    <a:pt x="18" y="3"/>
                  </a:cubicBezTo>
                  <a:cubicBezTo>
                    <a:pt x="16" y="2"/>
                    <a:pt x="15" y="5"/>
                    <a:pt x="15" y="6"/>
                  </a:cubicBezTo>
                  <a:close/>
                  <a:moveTo>
                    <a:pt x="14" y="3"/>
                  </a:moveTo>
                  <a:cubicBezTo>
                    <a:pt x="14" y="3"/>
                    <a:pt x="15" y="3"/>
                    <a:pt x="15" y="3"/>
                  </a:cubicBezTo>
                  <a:cubicBezTo>
                    <a:pt x="15" y="3"/>
                    <a:pt x="14" y="3"/>
                    <a:pt x="14" y="3"/>
                  </a:cubicBezTo>
                  <a:close/>
                  <a:moveTo>
                    <a:pt x="19" y="4"/>
                  </a:moveTo>
                  <a:cubicBezTo>
                    <a:pt x="19" y="4"/>
                    <a:pt x="20" y="5"/>
                    <a:pt x="20" y="4"/>
                  </a:cubicBezTo>
                  <a:cubicBezTo>
                    <a:pt x="20" y="4"/>
                    <a:pt x="20" y="3"/>
                    <a:pt x="19" y="3"/>
                  </a:cubicBezTo>
                  <a:cubicBezTo>
                    <a:pt x="19" y="4"/>
                    <a:pt x="19" y="4"/>
                    <a:pt x="19" y="4"/>
                  </a:cubicBezTo>
                  <a:close/>
                  <a:moveTo>
                    <a:pt x="26" y="6"/>
                  </a:moveTo>
                  <a:cubicBezTo>
                    <a:pt x="29" y="5"/>
                    <a:pt x="30" y="9"/>
                    <a:pt x="32" y="10"/>
                  </a:cubicBezTo>
                  <a:cubicBezTo>
                    <a:pt x="30" y="7"/>
                    <a:pt x="27" y="3"/>
                    <a:pt x="23" y="3"/>
                  </a:cubicBezTo>
                  <a:cubicBezTo>
                    <a:pt x="24" y="4"/>
                    <a:pt x="25" y="5"/>
                    <a:pt x="26" y="6"/>
                  </a:cubicBezTo>
                  <a:close/>
                  <a:moveTo>
                    <a:pt x="13" y="6"/>
                  </a:moveTo>
                  <a:cubicBezTo>
                    <a:pt x="13" y="5"/>
                    <a:pt x="13" y="5"/>
                    <a:pt x="14" y="4"/>
                  </a:cubicBezTo>
                  <a:cubicBezTo>
                    <a:pt x="13" y="4"/>
                    <a:pt x="12" y="5"/>
                    <a:pt x="13" y="6"/>
                  </a:cubicBezTo>
                  <a:close/>
                  <a:moveTo>
                    <a:pt x="20" y="7"/>
                  </a:moveTo>
                  <a:cubicBezTo>
                    <a:pt x="21" y="6"/>
                    <a:pt x="22" y="6"/>
                    <a:pt x="23" y="5"/>
                  </a:cubicBezTo>
                  <a:cubicBezTo>
                    <a:pt x="22" y="5"/>
                    <a:pt x="22" y="4"/>
                    <a:pt x="21" y="4"/>
                  </a:cubicBezTo>
                  <a:cubicBezTo>
                    <a:pt x="21" y="5"/>
                    <a:pt x="20" y="6"/>
                    <a:pt x="20" y="7"/>
                  </a:cubicBezTo>
                  <a:close/>
                  <a:moveTo>
                    <a:pt x="11" y="5"/>
                  </a:moveTo>
                  <a:cubicBezTo>
                    <a:pt x="11" y="5"/>
                    <a:pt x="11" y="5"/>
                    <a:pt x="11" y="5"/>
                  </a:cubicBezTo>
                  <a:cubicBezTo>
                    <a:pt x="9" y="6"/>
                    <a:pt x="7" y="7"/>
                    <a:pt x="7" y="9"/>
                  </a:cubicBezTo>
                  <a:cubicBezTo>
                    <a:pt x="9" y="8"/>
                    <a:pt x="9" y="6"/>
                    <a:pt x="11" y="5"/>
                  </a:cubicBezTo>
                  <a:close/>
                  <a:moveTo>
                    <a:pt x="19" y="6"/>
                  </a:moveTo>
                  <a:cubicBezTo>
                    <a:pt x="19" y="6"/>
                    <a:pt x="19" y="5"/>
                    <a:pt x="19" y="5"/>
                  </a:cubicBezTo>
                  <a:cubicBezTo>
                    <a:pt x="18" y="5"/>
                    <a:pt x="18" y="5"/>
                    <a:pt x="19" y="6"/>
                  </a:cubicBezTo>
                  <a:close/>
                  <a:moveTo>
                    <a:pt x="13" y="7"/>
                  </a:moveTo>
                  <a:cubicBezTo>
                    <a:pt x="14" y="7"/>
                    <a:pt x="14" y="5"/>
                    <a:pt x="14" y="5"/>
                  </a:cubicBezTo>
                  <a:cubicBezTo>
                    <a:pt x="14" y="5"/>
                    <a:pt x="13" y="6"/>
                    <a:pt x="13" y="7"/>
                  </a:cubicBezTo>
                  <a:close/>
                  <a:moveTo>
                    <a:pt x="14" y="7"/>
                  </a:moveTo>
                  <a:cubicBezTo>
                    <a:pt x="14" y="7"/>
                    <a:pt x="14" y="7"/>
                    <a:pt x="14" y="7"/>
                  </a:cubicBezTo>
                  <a:cubicBezTo>
                    <a:pt x="13" y="8"/>
                    <a:pt x="14" y="10"/>
                    <a:pt x="14" y="10"/>
                  </a:cubicBezTo>
                  <a:cubicBezTo>
                    <a:pt x="15" y="9"/>
                    <a:pt x="16" y="7"/>
                    <a:pt x="17" y="5"/>
                  </a:cubicBezTo>
                  <a:cubicBezTo>
                    <a:pt x="17" y="5"/>
                    <a:pt x="17" y="5"/>
                    <a:pt x="17" y="5"/>
                  </a:cubicBezTo>
                  <a:cubicBezTo>
                    <a:pt x="16" y="6"/>
                    <a:pt x="15" y="7"/>
                    <a:pt x="14" y="7"/>
                  </a:cubicBezTo>
                  <a:close/>
                  <a:moveTo>
                    <a:pt x="24" y="6"/>
                  </a:moveTo>
                  <a:cubicBezTo>
                    <a:pt x="23" y="7"/>
                    <a:pt x="23" y="8"/>
                    <a:pt x="24" y="9"/>
                  </a:cubicBezTo>
                  <a:cubicBezTo>
                    <a:pt x="24" y="9"/>
                    <a:pt x="24" y="8"/>
                    <a:pt x="24" y="8"/>
                  </a:cubicBezTo>
                  <a:cubicBezTo>
                    <a:pt x="25" y="8"/>
                    <a:pt x="25" y="8"/>
                    <a:pt x="25" y="9"/>
                  </a:cubicBezTo>
                  <a:cubicBezTo>
                    <a:pt x="25" y="9"/>
                    <a:pt x="24" y="9"/>
                    <a:pt x="24" y="10"/>
                  </a:cubicBezTo>
                  <a:cubicBezTo>
                    <a:pt x="24" y="11"/>
                    <a:pt x="25" y="12"/>
                    <a:pt x="25" y="13"/>
                  </a:cubicBezTo>
                  <a:cubicBezTo>
                    <a:pt x="26" y="13"/>
                    <a:pt x="26" y="12"/>
                    <a:pt x="27" y="12"/>
                  </a:cubicBezTo>
                  <a:cubicBezTo>
                    <a:pt x="26" y="10"/>
                    <a:pt x="25" y="9"/>
                    <a:pt x="26" y="7"/>
                  </a:cubicBezTo>
                  <a:cubicBezTo>
                    <a:pt x="25" y="7"/>
                    <a:pt x="25" y="6"/>
                    <a:pt x="24" y="6"/>
                  </a:cubicBezTo>
                  <a:close/>
                  <a:moveTo>
                    <a:pt x="11" y="8"/>
                  </a:moveTo>
                  <a:cubicBezTo>
                    <a:pt x="11" y="7"/>
                    <a:pt x="12" y="7"/>
                    <a:pt x="12" y="7"/>
                  </a:cubicBezTo>
                  <a:cubicBezTo>
                    <a:pt x="12" y="7"/>
                    <a:pt x="11" y="7"/>
                    <a:pt x="11" y="8"/>
                  </a:cubicBezTo>
                  <a:close/>
                  <a:moveTo>
                    <a:pt x="17" y="8"/>
                  </a:moveTo>
                  <a:cubicBezTo>
                    <a:pt x="17" y="7"/>
                    <a:pt x="17" y="7"/>
                    <a:pt x="17" y="7"/>
                  </a:cubicBezTo>
                  <a:cubicBezTo>
                    <a:pt x="17" y="7"/>
                    <a:pt x="17" y="7"/>
                    <a:pt x="17" y="8"/>
                  </a:cubicBezTo>
                  <a:close/>
                  <a:moveTo>
                    <a:pt x="9" y="9"/>
                  </a:moveTo>
                  <a:cubicBezTo>
                    <a:pt x="10" y="9"/>
                    <a:pt x="10" y="8"/>
                    <a:pt x="10" y="7"/>
                  </a:cubicBezTo>
                  <a:cubicBezTo>
                    <a:pt x="10" y="7"/>
                    <a:pt x="9" y="8"/>
                    <a:pt x="9" y="9"/>
                  </a:cubicBezTo>
                  <a:close/>
                  <a:moveTo>
                    <a:pt x="21" y="8"/>
                  </a:moveTo>
                  <a:cubicBezTo>
                    <a:pt x="21" y="8"/>
                    <a:pt x="21" y="8"/>
                    <a:pt x="21" y="8"/>
                  </a:cubicBezTo>
                  <a:cubicBezTo>
                    <a:pt x="22" y="8"/>
                    <a:pt x="22" y="8"/>
                    <a:pt x="22" y="7"/>
                  </a:cubicBezTo>
                  <a:cubicBezTo>
                    <a:pt x="21" y="7"/>
                    <a:pt x="21" y="7"/>
                    <a:pt x="21" y="8"/>
                  </a:cubicBezTo>
                  <a:close/>
                  <a:moveTo>
                    <a:pt x="29" y="9"/>
                  </a:moveTo>
                  <a:cubicBezTo>
                    <a:pt x="29" y="10"/>
                    <a:pt x="29" y="9"/>
                    <a:pt x="29" y="9"/>
                  </a:cubicBezTo>
                  <a:cubicBezTo>
                    <a:pt x="29" y="10"/>
                    <a:pt x="29" y="10"/>
                    <a:pt x="29" y="10"/>
                  </a:cubicBezTo>
                  <a:cubicBezTo>
                    <a:pt x="29" y="10"/>
                    <a:pt x="30" y="10"/>
                    <a:pt x="30" y="10"/>
                  </a:cubicBezTo>
                  <a:cubicBezTo>
                    <a:pt x="29" y="11"/>
                    <a:pt x="30" y="12"/>
                    <a:pt x="31" y="12"/>
                  </a:cubicBezTo>
                  <a:cubicBezTo>
                    <a:pt x="30" y="13"/>
                    <a:pt x="32" y="13"/>
                    <a:pt x="32" y="14"/>
                  </a:cubicBezTo>
                  <a:cubicBezTo>
                    <a:pt x="32" y="14"/>
                    <a:pt x="32" y="14"/>
                    <a:pt x="32" y="15"/>
                  </a:cubicBezTo>
                  <a:cubicBezTo>
                    <a:pt x="32" y="15"/>
                    <a:pt x="33" y="16"/>
                    <a:pt x="33" y="16"/>
                  </a:cubicBezTo>
                  <a:cubicBezTo>
                    <a:pt x="34" y="18"/>
                    <a:pt x="34" y="19"/>
                    <a:pt x="35" y="20"/>
                  </a:cubicBezTo>
                  <a:cubicBezTo>
                    <a:pt x="35" y="14"/>
                    <a:pt x="31" y="10"/>
                    <a:pt x="28" y="7"/>
                  </a:cubicBezTo>
                  <a:cubicBezTo>
                    <a:pt x="28" y="8"/>
                    <a:pt x="29" y="9"/>
                    <a:pt x="29" y="9"/>
                  </a:cubicBezTo>
                  <a:close/>
                  <a:moveTo>
                    <a:pt x="17" y="9"/>
                  </a:moveTo>
                  <a:cubicBezTo>
                    <a:pt x="16" y="9"/>
                    <a:pt x="17" y="8"/>
                    <a:pt x="16" y="8"/>
                  </a:cubicBezTo>
                  <a:cubicBezTo>
                    <a:pt x="16" y="9"/>
                    <a:pt x="15" y="10"/>
                    <a:pt x="16" y="10"/>
                  </a:cubicBezTo>
                  <a:cubicBezTo>
                    <a:pt x="14" y="11"/>
                    <a:pt x="15" y="13"/>
                    <a:pt x="16" y="13"/>
                  </a:cubicBezTo>
                  <a:cubicBezTo>
                    <a:pt x="17" y="12"/>
                    <a:pt x="16" y="11"/>
                    <a:pt x="16" y="10"/>
                  </a:cubicBezTo>
                  <a:cubicBezTo>
                    <a:pt x="17" y="10"/>
                    <a:pt x="17" y="10"/>
                    <a:pt x="17" y="10"/>
                  </a:cubicBezTo>
                  <a:cubicBezTo>
                    <a:pt x="18" y="9"/>
                    <a:pt x="18" y="9"/>
                    <a:pt x="18" y="8"/>
                  </a:cubicBezTo>
                  <a:cubicBezTo>
                    <a:pt x="18" y="7"/>
                    <a:pt x="17" y="8"/>
                    <a:pt x="17" y="9"/>
                  </a:cubicBezTo>
                  <a:close/>
                  <a:moveTo>
                    <a:pt x="11" y="9"/>
                  </a:moveTo>
                  <a:cubicBezTo>
                    <a:pt x="11" y="8"/>
                    <a:pt x="11" y="8"/>
                    <a:pt x="11" y="8"/>
                  </a:cubicBezTo>
                  <a:cubicBezTo>
                    <a:pt x="11" y="8"/>
                    <a:pt x="10" y="8"/>
                    <a:pt x="11" y="9"/>
                  </a:cubicBezTo>
                  <a:close/>
                  <a:moveTo>
                    <a:pt x="11" y="10"/>
                  </a:moveTo>
                  <a:cubicBezTo>
                    <a:pt x="12" y="10"/>
                    <a:pt x="12" y="9"/>
                    <a:pt x="12" y="8"/>
                  </a:cubicBezTo>
                  <a:cubicBezTo>
                    <a:pt x="12" y="8"/>
                    <a:pt x="12" y="8"/>
                    <a:pt x="12" y="8"/>
                  </a:cubicBezTo>
                  <a:cubicBezTo>
                    <a:pt x="12" y="9"/>
                    <a:pt x="11" y="9"/>
                    <a:pt x="11" y="10"/>
                  </a:cubicBezTo>
                  <a:close/>
                  <a:moveTo>
                    <a:pt x="22" y="10"/>
                  </a:moveTo>
                  <a:cubicBezTo>
                    <a:pt x="23" y="10"/>
                    <a:pt x="23" y="9"/>
                    <a:pt x="22" y="8"/>
                  </a:cubicBezTo>
                  <a:cubicBezTo>
                    <a:pt x="21" y="9"/>
                    <a:pt x="22" y="10"/>
                    <a:pt x="22" y="10"/>
                  </a:cubicBezTo>
                  <a:close/>
                  <a:moveTo>
                    <a:pt x="20" y="10"/>
                  </a:moveTo>
                  <a:cubicBezTo>
                    <a:pt x="21" y="10"/>
                    <a:pt x="20" y="9"/>
                    <a:pt x="20" y="9"/>
                  </a:cubicBezTo>
                  <a:cubicBezTo>
                    <a:pt x="20" y="9"/>
                    <a:pt x="20" y="10"/>
                    <a:pt x="20" y="10"/>
                  </a:cubicBezTo>
                  <a:close/>
                  <a:moveTo>
                    <a:pt x="19" y="9"/>
                  </a:moveTo>
                  <a:cubicBezTo>
                    <a:pt x="18" y="10"/>
                    <a:pt x="18" y="10"/>
                    <a:pt x="18" y="11"/>
                  </a:cubicBezTo>
                  <a:cubicBezTo>
                    <a:pt x="18" y="11"/>
                    <a:pt x="18" y="12"/>
                    <a:pt x="19" y="13"/>
                  </a:cubicBezTo>
                  <a:cubicBezTo>
                    <a:pt x="19" y="12"/>
                    <a:pt x="19" y="12"/>
                    <a:pt x="20" y="11"/>
                  </a:cubicBezTo>
                  <a:cubicBezTo>
                    <a:pt x="20" y="11"/>
                    <a:pt x="19" y="11"/>
                    <a:pt x="19" y="10"/>
                  </a:cubicBezTo>
                  <a:cubicBezTo>
                    <a:pt x="18" y="10"/>
                    <a:pt x="20" y="10"/>
                    <a:pt x="19" y="9"/>
                  </a:cubicBezTo>
                  <a:close/>
                  <a:moveTo>
                    <a:pt x="13" y="13"/>
                  </a:moveTo>
                  <a:cubicBezTo>
                    <a:pt x="14" y="12"/>
                    <a:pt x="14" y="10"/>
                    <a:pt x="13" y="9"/>
                  </a:cubicBezTo>
                  <a:cubicBezTo>
                    <a:pt x="11" y="10"/>
                    <a:pt x="12" y="13"/>
                    <a:pt x="13" y="13"/>
                  </a:cubicBezTo>
                  <a:close/>
                  <a:moveTo>
                    <a:pt x="8" y="11"/>
                  </a:moveTo>
                  <a:cubicBezTo>
                    <a:pt x="9" y="11"/>
                    <a:pt x="9" y="10"/>
                    <a:pt x="9" y="10"/>
                  </a:cubicBezTo>
                  <a:cubicBezTo>
                    <a:pt x="9" y="10"/>
                    <a:pt x="8" y="10"/>
                    <a:pt x="8" y="10"/>
                  </a:cubicBezTo>
                  <a:cubicBezTo>
                    <a:pt x="8" y="10"/>
                    <a:pt x="8" y="11"/>
                    <a:pt x="8" y="11"/>
                  </a:cubicBezTo>
                  <a:close/>
                  <a:moveTo>
                    <a:pt x="4" y="14"/>
                  </a:moveTo>
                  <a:cubicBezTo>
                    <a:pt x="4" y="13"/>
                    <a:pt x="5" y="11"/>
                    <a:pt x="6" y="10"/>
                  </a:cubicBezTo>
                  <a:cubicBezTo>
                    <a:pt x="5" y="11"/>
                    <a:pt x="4" y="13"/>
                    <a:pt x="4" y="14"/>
                  </a:cubicBezTo>
                  <a:close/>
                  <a:moveTo>
                    <a:pt x="21" y="11"/>
                  </a:moveTo>
                  <a:cubicBezTo>
                    <a:pt x="21" y="11"/>
                    <a:pt x="21" y="11"/>
                    <a:pt x="21" y="11"/>
                  </a:cubicBezTo>
                  <a:cubicBezTo>
                    <a:pt x="21" y="11"/>
                    <a:pt x="21" y="10"/>
                    <a:pt x="21" y="10"/>
                  </a:cubicBezTo>
                  <a:cubicBezTo>
                    <a:pt x="21" y="10"/>
                    <a:pt x="21" y="10"/>
                    <a:pt x="21" y="11"/>
                  </a:cubicBezTo>
                  <a:close/>
                  <a:moveTo>
                    <a:pt x="23" y="12"/>
                  </a:moveTo>
                  <a:cubicBezTo>
                    <a:pt x="23" y="12"/>
                    <a:pt x="24" y="12"/>
                    <a:pt x="24" y="11"/>
                  </a:cubicBezTo>
                  <a:cubicBezTo>
                    <a:pt x="24" y="11"/>
                    <a:pt x="23" y="11"/>
                    <a:pt x="23" y="11"/>
                  </a:cubicBezTo>
                  <a:cubicBezTo>
                    <a:pt x="23" y="11"/>
                    <a:pt x="23" y="12"/>
                    <a:pt x="23" y="12"/>
                  </a:cubicBezTo>
                  <a:close/>
                  <a:moveTo>
                    <a:pt x="9" y="14"/>
                  </a:moveTo>
                  <a:cubicBezTo>
                    <a:pt x="10" y="13"/>
                    <a:pt x="11" y="12"/>
                    <a:pt x="10" y="11"/>
                  </a:cubicBezTo>
                  <a:cubicBezTo>
                    <a:pt x="10" y="12"/>
                    <a:pt x="8" y="13"/>
                    <a:pt x="9" y="14"/>
                  </a:cubicBezTo>
                  <a:close/>
                  <a:moveTo>
                    <a:pt x="30" y="16"/>
                  </a:moveTo>
                  <a:cubicBezTo>
                    <a:pt x="30" y="16"/>
                    <a:pt x="30" y="15"/>
                    <a:pt x="31" y="15"/>
                  </a:cubicBezTo>
                  <a:cubicBezTo>
                    <a:pt x="30" y="14"/>
                    <a:pt x="30" y="12"/>
                    <a:pt x="28" y="11"/>
                  </a:cubicBezTo>
                  <a:cubicBezTo>
                    <a:pt x="29" y="13"/>
                    <a:pt x="29" y="14"/>
                    <a:pt x="30" y="16"/>
                  </a:cubicBezTo>
                  <a:close/>
                  <a:moveTo>
                    <a:pt x="21" y="12"/>
                  </a:moveTo>
                  <a:cubicBezTo>
                    <a:pt x="22" y="13"/>
                    <a:pt x="22" y="12"/>
                    <a:pt x="21" y="12"/>
                  </a:cubicBezTo>
                  <a:cubicBezTo>
                    <a:pt x="21" y="12"/>
                    <a:pt x="21" y="12"/>
                    <a:pt x="21" y="12"/>
                  </a:cubicBezTo>
                  <a:close/>
                  <a:moveTo>
                    <a:pt x="19" y="14"/>
                  </a:moveTo>
                  <a:cubicBezTo>
                    <a:pt x="19" y="13"/>
                    <a:pt x="20" y="13"/>
                    <a:pt x="20" y="12"/>
                  </a:cubicBezTo>
                  <a:cubicBezTo>
                    <a:pt x="20" y="12"/>
                    <a:pt x="19" y="13"/>
                    <a:pt x="19" y="14"/>
                  </a:cubicBezTo>
                  <a:close/>
                  <a:moveTo>
                    <a:pt x="14" y="15"/>
                  </a:moveTo>
                  <a:cubicBezTo>
                    <a:pt x="15" y="15"/>
                    <a:pt x="15" y="15"/>
                    <a:pt x="15" y="14"/>
                  </a:cubicBezTo>
                  <a:cubicBezTo>
                    <a:pt x="15" y="13"/>
                    <a:pt x="15" y="13"/>
                    <a:pt x="14" y="12"/>
                  </a:cubicBezTo>
                  <a:cubicBezTo>
                    <a:pt x="14" y="14"/>
                    <a:pt x="13" y="15"/>
                    <a:pt x="14" y="15"/>
                  </a:cubicBezTo>
                  <a:close/>
                  <a:moveTo>
                    <a:pt x="16" y="14"/>
                  </a:moveTo>
                  <a:cubicBezTo>
                    <a:pt x="16" y="14"/>
                    <a:pt x="16" y="15"/>
                    <a:pt x="17" y="16"/>
                  </a:cubicBezTo>
                  <a:cubicBezTo>
                    <a:pt x="17" y="15"/>
                    <a:pt x="18" y="14"/>
                    <a:pt x="18" y="14"/>
                  </a:cubicBezTo>
                  <a:cubicBezTo>
                    <a:pt x="17" y="13"/>
                    <a:pt x="18" y="12"/>
                    <a:pt x="17" y="12"/>
                  </a:cubicBezTo>
                  <a:cubicBezTo>
                    <a:pt x="17" y="13"/>
                    <a:pt x="16" y="13"/>
                    <a:pt x="16" y="14"/>
                  </a:cubicBezTo>
                  <a:close/>
                  <a:moveTo>
                    <a:pt x="24" y="15"/>
                  </a:moveTo>
                  <a:cubicBezTo>
                    <a:pt x="25" y="14"/>
                    <a:pt x="25" y="13"/>
                    <a:pt x="24" y="13"/>
                  </a:cubicBezTo>
                  <a:cubicBezTo>
                    <a:pt x="24" y="13"/>
                    <a:pt x="24" y="14"/>
                    <a:pt x="24" y="15"/>
                  </a:cubicBezTo>
                  <a:close/>
                  <a:moveTo>
                    <a:pt x="20" y="15"/>
                  </a:moveTo>
                  <a:cubicBezTo>
                    <a:pt x="21" y="14"/>
                    <a:pt x="21" y="13"/>
                    <a:pt x="20" y="13"/>
                  </a:cubicBezTo>
                  <a:cubicBezTo>
                    <a:pt x="20" y="13"/>
                    <a:pt x="19" y="15"/>
                    <a:pt x="20" y="15"/>
                  </a:cubicBezTo>
                  <a:close/>
                  <a:moveTo>
                    <a:pt x="12" y="15"/>
                  </a:moveTo>
                  <a:cubicBezTo>
                    <a:pt x="12" y="14"/>
                    <a:pt x="12" y="14"/>
                    <a:pt x="11" y="13"/>
                  </a:cubicBezTo>
                  <a:cubicBezTo>
                    <a:pt x="12" y="14"/>
                    <a:pt x="11" y="14"/>
                    <a:pt x="12" y="15"/>
                  </a:cubicBezTo>
                  <a:close/>
                  <a:moveTo>
                    <a:pt x="27" y="15"/>
                  </a:moveTo>
                  <a:cubicBezTo>
                    <a:pt x="27" y="15"/>
                    <a:pt x="27" y="14"/>
                    <a:pt x="28" y="14"/>
                  </a:cubicBezTo>
                  <a:cubicBezTo>
                    <a:pt x="27" y="14"/>
                    <a:pt x="28" y="13"/>
                    <a:pt x="27" y="13"/>
                  </a:cubicBezTo>
                  <a:cubicBezTo>
                    <a:pt x="27" y="14"/>
                    <a:pt x="26" y="14"/>
                    <a:pt x="27" y="15"/>
                  </a:cubicBezTo>
                  <a:close/>
                  <a:moveTo>
                    <a:pt x="11" y="17"/>
                  </a:moveTo>
                  <a:cubicBezTo>
                    <a:pt x="11" y="16"/>
                    <a:pt x="12" y="16"/>
                    <a:pt x="12" y="15"/>
                  </a:cubicBezTo>
                  <a:cubicBezTo>
                    <a:pt x="11" y="15"/>
                    <a:pt x="11" y="14"/>
                    <a:pt x="10" y="13"/>
                  </a:cubicBezTo>
                  <a:cubicBezTo>
                    <a:pt x="9" y="14"/>
                    <a:pt x="10" y="16"/>
                    <a:pt x="11" y="17"/>
                  </a:cubicBezTo>
                  <a:close/>
                  <a:moveTo>
                    <a:pt x="24" y="15"/>
                  </a:moveTo>
                  <a:cubicBezTo>
                    <a:pt x="24" y="15"/>
                    <a:pt x="24" y="16"/>
                    <a:pt x="25" y="16"/>
                  </a:cubicBezTo>
                  <a:cubicBezTo>
                    <a:pt x="25" y="15"/>
                    <a:pt x="25" y="15"/>
                    <a:pt x="25" y="15"/>
                  </a:cubicBezTo>
                  <a:cubicBezTo>
                    <a:pt x="25" y="15"/>
                    <a:pt x="25" y="14"/>
                    <a:pt x="25" y="14"/>
                  </a:cubicBezTo>
                  <a:cubicBezTo>
                    <a:pt x="25" y="14"/>
                    <a:pt x="25" y="15"/>
                    <a:pt x="24" y="15"/>
                  </a:cubicBezTo>
                  <a:close/>
                  <a:moveTo>
                    <a:pt x="5" y="15"/>
                  </a:moveTo>
                  <a:cubicBezTo>
                    <a:pt x="5" y="15"/>
                    <a:pt x="5" y="15"/>
                    <a:pt x="5" y="14"/>
                  </a:cubicBezTo>
                  <a:cubicBezTo>
                    <a:pt x="5" y="15"/>
                    <a:pt x="4" y="15"/>
                    <a:pt x="5" y="15"/>
                  </a:cubicBezTo>
                  <a:close/>
                  <a:moveTo>
                    <a:pt x="7" y="15"/>
                  </a:moveTo>
                  <a:cubicBezTo>
                    <a:pt x="7" y="15"/>
                    <a:pt x="7" y="15"/>
                    <a:pt x="7" y="15"/>
                  </a:cubicBezTo>
                  <a:cubicBezTo>
                    <a:pt x="7" y="15"/>
                    <a:pt x="7" y="15"/>
                    <a:pt x="7" y="15"/>
                  </a:cubicBezTo>
                  <a:cubicBezTo>
                    <a:pt x="7" y="15"/>
                    <a:pt x="6" y="15"/>
                    <a:pt x="7" y="15"/>
                  </a:cubicBezTo>
                  <a:close/>
                  <a:moveTo>
                    <a:pt x="18" y="15"/>
                  </a:moveTo>
                  <a:cubicBezTo>
                    <a:pt x="18" y="16"/>
                    <a:pt x="17" y="17"/>
                    <a:pt x="18" y="17"/>
                  </a:cubicBezTo>
                  <a:cubicBezTo>
                    <a:pt x="18" y="17"/>
                    <a:pt x="18" y="18"/>
                    <a:pt x="18" y="18"/>
                  </a:cubicBezTo>
                  <a:cubicBezTo>
                    <a:pt x="19" y="17"/>
                    <a:pt x="19" y="17"/>
                    <a:pt x="20" y="16"/>
                  </a:cubicBezTo>
                  <a:cubicBezTo>
                    <a:pt x="19" y="16"/>
                    <a:pt x="19" y="15"/>
                    <a:pt x="18" y="15"/>
                  </a:cubicBezTo>
                  <a:cubicBezTo>
                    <a:pt x="18" y="15"/>
                    <a:pt x="18" y="15"/>
                    <a:pt x="18" y="15"/>
                  </a:cubicBezTo>
                  <a:close/>
                  <a:moveTo>
                    <a:pt x="23" y="15"/>
                  </a:moveTo>
                  <a:cubicBezTo>
                    <a:pt x="23" y="15"/>
                    <a:pt x="23" y="15"/>
                    <a:pt x="23" y="15"/>
                  </a:cubicBezTo>
                  <a:cubicBezTo>
                    <a:pt x="23" y="15"/>
                    <a:pt x="23" y="15"/>
                    <a:pt x="23" y="15"/>
                  </a:cubicBezTo>
                  <a:close/>
                  <a:moveTo>
                    <a:pt x="7" y="18"/>
                  </a:moveTo>
                  <a:cubicBezTo>
                    <a:pt x="8" y="17"/>
                    <a:pt x="9" y="16"/>
                    <a:pt x="8" y="15"/>
                  </a:cubicBezTo>
                  <a:cubicBezTo>
                    <a:pt x="8" y="15"/>
                    <a:pt x="8" y="15"/>
                    <a:pt x="8" y="15"/>
                  </a:cubicBezTo>
                  <a:cubicBezTo>
                    <a:pt x="8" y="16"/>
                    <a:pt x="6" y="17"/>
                    <a:pt x="7" y="18"/>
                  </a:cubicBezTo>
                  <a:close/>
                  <a:moveTo>
                    <a:pt x="21" y="16"/>
                  </a:moveTo>
                  <a:cubicBezTo>
                    <a:pt x="21" y="16"/>
                    <a:pt x="22" y="16"/>
                    <a:pt x="22" y="15"/>
                  </a:cubicBezTo>
                  <a:cubicBezTo>
                    <a:pt x="22" y="15"/>
                    <a:pt x="22" y="15"/>
                    <a:pt x="21" y="15"/>
                  </a:cubicBezTo>
                  <a:cubicBezTo>
                    <a:pt x="21" y="15"/>
                    <a:pt x="20" y="16"/>
                    <a:pt x="21" y="16"/>
                  </a:cubicBezTo>
                  <a:close/>
                  <a:moveTo>
                    <a:pt x="15" y="17"/>
                  </a:moveTo>
                  <a:cubicBezTo>
                    <a:pt x="15" y="17"/>
                    <a:pt x="15" y="18"/>
                    <a:pt x="16" y="18"/>
                  </a:cubicBezTo>
                  <a:cubicBezTo>
                    <a:pt x="16" y="18"/>
                    <a:pt x="16" y="17"/>
                    <a:pt x="16" y="17"/>
                  </a:cubicBezTo>
                  <a:cubicBezTo>
                    <a:pt x="16" y="16"/>
                    <a:pt x="16" y="15"/>
                    <a:pt x="15" y="15"/>
                  </a:cubicBezTo>
                  <a:cubicBezTo>
                    <a:pt x="15" y="15"/>
                    <a:pt x="15" y="16"/>
                    <a:pt x="15" y="17"/>
                  </a:cubicBezTo>
                  <a:close/>
                  <a:moveTo>
                    <a:pt x="29" y="16"/>
                  </a:moveTo>
                  <a:cubicBezTo>
                    <a:pt x="28" y="16"/>
                    <a:pt x="28" y="15"/>
                    <a:pt x="28" y="15"/>
                  </a:cubicBezTo>
                  <a:cubicBezTo>
                    <a:pt x="27" y="16"/>
                    <a:pt x="28" y="18"/>
                    <a:pt x="29" y="16"/>
                  </a:cubicBezTo>
                  <a:close/>
                  <a:moveTo>
                    <a:pt x="3" y="20"/>
                  </a:moveTo>
                  <a:cubicBezTo>
                    <a:pt x="4" y="19"/>
                    <a:pt x="4" y="16"/>
                    <a:pt x="3" y="15"/>
                  </a:cubicBezTo>
                  <a:cubicBezTo>
                    <a:pt x="3" y="17"/>
                    <a:pt x="2" y="18"/>
                    <a:pt x="3" y="20"/>
                  </a:cubicBezTo>
                  <a:close/>
                  <a:moveTo>
                    <a:pt x="13" y="18"/>
                  </a:moveTo>
                  <a:cubicBezTo>
                    <a:pt x="14" y="17"/>
                    <a:pt x="13" y="16"/>
                    <a:pt x="13" y="15"/>
                  </a:cubicBezTo>
                  <a:cubicBezTo>
                    <a:pt x="12" y="16"/>
                    <a:pt x="11" y="18"/>
                    <a:pt x="12" y="19"/>
                  </a:cubicBezTo>
                  <a:cubicBezTo>
                    <a:pt x="13" y="18"/>
                    <a:pt x="12" y="17"/>
                    <a:pt x="13" y="16"/>
                  </a:cubicBezTo>
                  <a:cubicBezTo>
                    <a:pt x="13" y="17"/>
                    <a:pt x="13" y="17"/>
                    <a:pt x="13" y="18"/>
                  </a:cubicBezTo>
                  <a:close/>
                  <a:moveTo>
                    <a:pt x="22" y="18"/>
                  </a:moveTo>
                  <a:cubicBezTo>
                    <a:pt x="22" y="17"/>
                    <a:pt x="22" y="17"/>
                    <a:pt x="23" y="16"/>
                  </a:cubicBezTo>
                  <a:cubicBezTo>
                    <a:pt x="22" y="16"/>
                    <a:pt x="22" y="16"/>
                    <a:pt x="22" y="16"/>
                  </a:cubicBezTo>
                  <a:cubicBezTo>
                    <a:pt x="22" y="17"/>
                    <a:pt x="21" y="17"/>
                    <a:pt x="22" y="18"/>
                  </a:cubicBezTo>
                  <a:close/>
                  <a:moveTo>
                    <a:pt x="24" y="17"/>
                  </a:moveTo>
                  <a:cubicBezTo>
                    <a:pt x="24" y="17"/>
                    <a:pt x="24" y="16"/>
                    <a:pt x="24" y="16"/>
                  </a:cubicBezTo>
                  <a:cubicBezTo>
                    <a:pt x="24" y="17"/>
                    <a:pt x="24" y="17"/>
                    <a:pt x="24" y="17"/>
                  </a:cubicBezTo>
                  <a:close/>
                  <a:moveTo>
                    <a:pt x="26" y="17"/>
                  </a:moveTo>
                  <a:cubicBezTo>
                    <a:pt x="26" y="17"/>
                    <a:pt x="27" y="16"/>
                    <a:pt x="26" y="16"/>
                  </a:cubicBezTo>
                  <a:cubicBezTo>
                    <a:pt x="26" y="17"/>
                    <a:pt x="25" y="17"/>
                    <a:pt x="26" y="17"/>
                  </a:cubicBezTo>
                  <a:close/>
                  <a:moveTo>
                    <a:pt x="8" y="18"/>
                  </a:moveTo>
                  <a:cubicBezTo>
                    <a:pt x="8" y="19"/>
                    <a:pt x="8" y="20"/>
                    <a:pt x="9" y="20"/>
                  </a:cubicBezTo>
                  <a:cubicBezTo>
                    <a:pt x="10" y="20"/>
                    <a:pt x="10" y="19"/>
                    <a:pt x="10" y="18"/>
                  </a:cubicBezTo>
                  <a:cubicBezTo>
                    <a:pt x="9" y="18"/>
                    <a:pt x="9" y="17"/>
                    <a:pt x="9" y="16"/>
                  </a:cubicBezTo>
                  <a:cubicBezTo>
                    <a:pt x="9" y="17"/>
                    <a:pt x="8" y="17"/>
                    <a:pt x="8" y="18"/>
                  </a:cubicBezTo>
                  <a:close/>
                  <a:moveTo>
                    <a:pt x="31" y="18"/>
                  </a:moveTo>
                  <a:cubicBezTo>
                    <a:pt x="31" y="18"/>
                    <a:pt x="32" y="18"/>
                    <a:pt x="32" y="18"/>
                  </a:cubicBezTo>
                  <a:cubicBezTo>
                    <a:pt x="32" y="17"/>
                    <a:pt x="32" y="17"/>
                    <a:pt x="31" y="16"/>
                  </a:cubicBezTo>
                  <a:cubicBezTo>
                    <a:pt x="31" y="17"/>
                    <a:pt x="30" y="18"/>
                    <a:pt x="31" y="18"/>
                  </a:cubicBezTo>
                  <a:close/>
                  <a:moveTo>
                    <a:pt x="19" y="19"/>
                  </a:moveTo>
                  <a:cubicBezTo>
                    <a:pt x="20" y="19"/>
                    <a:pt x="21" y="18"/>
                    <a:pt x="20" y="17"/>
                  </a:cubicBezTo>
                  <a:cubicBezTo>
                    <a:pt x="20" y="18"/>
                    <a:pt x="19" y="19"/>
                    <a:pt x="19" y="19"/>
                  </a:cubicBezTo>
                  <a:close/>
                  <a:moveTo>
                    <a:pt x="22" y="18"/>
                  </a:moveTo>
                  <a:cubicBezTo>
                    <a:pt x="22" y="19"/>
                    <a:pt x="22" y="19"/>
                    <a:pt x="23" y="19"/>
                  </a:cubicBezTo>
                  <a:cubicBezTo>
                    <a:pt x="23" y="19"/>
                    <a:pt x="23" y="18"/>
                    <a:pt x="23" y="18"/>
                  </a:cubicBezTo>
                  <a:cubicBezTo>
                    <a:pt x="23" y="18"/>
                    <a:pt x="23" y="17"/>
                    <a:pt x="23" y="17"/>
                  </a:cubicBezTo>
                  <a:cubicBezTo>
                    <a:pt x="23" y="18"/>
                    <a:pt x="22" y="18"/>
                    <a:pt x="22" y="18"/>
                  </a:cubicBezTo>
                  <a:close/>
                  <a:moveTo>
                    <a:pt x="26" y="19"/>
                  </a:moveTo>
                  <a:cubicBezTo>
                    <a:pt x="27" y="19"/>
                    <a:pt x="26" y="18"/>
                    <a:pt x="27" y="18"/>
                  </a:cubicBezTo>
                  <a:cubicBezTo>
                    <a:pt x="27" y="18"/>
                    <a:pt x="27" y="17"/>
                    <a:pt x="27" y="17"/>
                  </a:cubicBezTo>
                  <a:cubicBezTo>
                    <a:pt x="27" y="18"/>
                    <a:pt x="26" y="18"/>
                    <a:pt x="26" y="19"/>
                  </a:cubicBezTo>
                  <a:close/>
                  <a:moveTo>
                    <a:pt x="28" y="18"/>
                  </a:moveTo>
                  <a:cubicBezTo>
                    <a:pt x="28" y="18"/>
                    <a:pt x="29" y="19"/>
                    <a:pt x="29" y="19"/>
                  </a:cubicBezTo>
                  <a:cubicBezTo>
                    <a:pt x="30" y="18"/>
                    <a:pt x="29" y="16"/>
                    <a:pt x="28" y="18"/>
                  </a:cubicBezTo>
                  <a:close/>
                  <a:moveTo>
                    <a:pt x="14" y="19"/>
                  </a:moveTo>
                  <a:cubicBezTo>
                    <a:pt x="14" y="19"/>
                    <a:pt x="14" y="19"/>
                    <a:pt x="14" y="20"/>
                  </a:cubicBezTo>
                  <a:cubicBezTo>
                    <a:pt x="13" y="20"/>
                    <a:pt x="13" y="19"/>
                    <a:pt x="13" y="19"/>
                  </a:cubicBezTo>
                  <a:cubicBezTo>
                    <a:pt x="13" y="20"/>
                    <a:pt x="13" y="21"/>
                    <a:pt x="14" y="22"/>
                  </a:cubicBezTo>
                  <a:cubicBezTo>
                    <a:pt x="14" y="21"/>
                    <a:pt x="15" y="20"/>
                    <a:pt x="15" y="19"/>
                  </a:cubicBezTo>
                  <a:cubicBezTo>
                    <a:pt x="15" y="19"/>
                    <a:pt x="15" y="18"/>
                    <a:pt x="14" y="18"/>
                  </a:cubicBezTo>
                  <a:cubicBezTo>
                    <a:pt x="14" y="18"/>
                    <a:pt x="13" y="18"/>
                    <a:pt x="14" y="19"/>
                  </a:cubicBezTo>
                  <a:close/>
                  <a:moveTo>
                    <a:pt x="16" y="19"/>
                  </a:moveTo>
                  <a:cubicBezTo>
                    <a:pt x="17" y="20"/>
                    <a:pt x="16" y="20"/>
                    <a:pt x="17" y="20"/>
                  </a:cubicBezTo>
                  <a:cubicBezTo>
                    <a:pt x="17" y="20"/>
                    <a:pt x="18" y="20"/>
                    <a:pt x="18" y="19"/>
                  </a:cubicBezTo>
                  <a:cubicBezTo>
                    <a:pt x="17" y="19"/>
                    <a:pt x="17" y="18"/>
                    <a:pt x="17" y="18"/>
                  </a:cubicBezTo>
                  <a:cubicBezTo>
                    <a:pt x="17" y="18"/>
                    <a:pt x="17" y="19"/>
                    <a:pt x="16" y="19"/>
                  </a:cubicBezTo>
                  <a:close/>
                  <a:moveTo>
                    <a:pt x="6" y="19"/>
                  </a:moveTo>
                  <a:cubicBezTo>
                    <a:pt x="6" y="19"/>
                    <a:pt x="7" y="18"/>
                    <a:pt x="6" y="18"/>
                  </a:cubicBezTo>
                  <a:cubicBezTo>
                    <a:pt x="6" y="19"/>
                    <a:pt x="6" y="19"/>
                    <a:pt x="6" y="19"/>
                  </a:cubicBezTo>
                  <a:close/>
                  <a:moveTo>
                    <a:pt x="20" y="20"/>
                  </a:moveTo>
                  <a:cubicBezTo>
                    <a:pt x="20" y="20"/>
                    <a:pt x="21" y="20"/>
                    <a:pt x="21" y="20"/>
                  </a:cubicBezTo>
                  <a:cubicBezTo>
                    <a:pt x="21" y="20"/>
                    <a:pt x="20" y="20"/>
                    <a:pt x="20" y="20"/>
                  </a:cubicBezTo>
                  <a:cubicBezTo>
                    <a:pt x="20" y="21"/>
                    <a:pt x="20" y="21"/>
                    <a:pt x="21" y="22"/>
                  </a:cubicBezTo>
                  <a:cubicBezTo>
                    <a:pt x="21" y="21"/>
                    <a:pt x="22" y="21"/>
                    <a:pt x="22" y="20"/>
                  </a:cubicBezTo>
                  <a:cubicBezTo>
                    <a:pt x="22" y="20"/>
                    <a:pt x="21" y="19"/>
                    <a:pt x="21" y="19"/>
                  </a:cubicBezTo>
                  <a:cubicBezTo>
                    <a:pt x="21" y="19"/>
                    <a:pt x="21" y="18"/>
                    <a:pt x="21" y="18"/>
                  </a:cubicBezTo>
                  <a:cubicBezTo>
                    <a:pt x="21" y="19"/>
                    <a:pt x="20" y="19"/>
                    <a:pt x="20" y="20"/>
                  </a:cubicBezTo>
                  <a:close/>
                  <a:moveTo>
                    <a:pt x="28" y="21"/>
                  </a:moveTo>
                  <a:cubicBezTo>
                    <a:pt x="28" y="20"/>
                    <a:pt x="28" y="19"/>
                    <a:pt x="27" y="19"/>
                  </a:cubicBezTo>
                  <a:cubicBezTo>
                    <a:pt x="27" y="20"/>
                    <a:pt x="28" y="20"/>
                    <a:pt x="28" y="21"/>
                  </a:cubicBezTo>
                  <a:close/>
                  <a:moveTo>
                    <a:pt x="31" y="19"/>
                  </a:moveTo>
                  <a:cubicBezTo>
                    <a:pt x="32" y="19"/>
                    <a:pt x="32" y="19"/>
                    <a:pt x="32" y="19"/>
                  </a:cubicBezTo>
                  <a:cubicBezTo>
                    <a:pt x="31" y="19"/>
                    <a:pt x="31" y="19"/>
                    <a:pt x="31" y="19"/>
                  </a:cubicBezTo>
                  <a:close/>
                  <a:moveTo>
                    <a:pt x="24" y="21"/>
                  </a:moveTo>
                  <a:cubicBezTo>
                    <a:pt x="24" y="20"/>
                    <a:pt x="25" y="20"/>
                    <a:pt x="24" y="19"/>
                  </a:cubicBezTo>
                  <a:cubicBezTo>
                    <a:pt x="24" y="20"/>
                    <a:pt x="23" y="21"/>
                    <a:pt x="24" y="21"/>
                  </a:cubicBezTo>
                  <a:close/>
                  <a:moveTo>
                    <a:pt x="27" y="20"/>
                  </a:moveTo>
                  <a:cubicBezTo>
                    <a:pt x="27" y="20"/>
                    <a:pt x="27" y="19"/>
                    <a:pt x="27" y="19"/>
                  </a:cubicBezTo>
                  <a:cubicBezTo>
                    <a:pt x="27" y="20"/>
                    <a:pt x="27" y="20"/>
                    <a:pt x="27" y="20"/>
                  </a:cubicBezTo>
                  <a:close/>
                  <a:moveTo>
                    <a:pt x="11" y="23"/>
                  </a:moveTo>
                  <a:cubicBezTo>
                    <a:pt x="11" y="22"/>
                    <a:pt x="11" y="22"/>
                    <a:pt x="11" y="21"/>
                  </a:cubicBezTo>
                  <a:cubicBezTo>
                    <a:pt x="11" y="21"/>
                    <a:pt x="11" y="20"/>
                    <a:pt x="11" y="20"/>
                  </a:cubicBezTo>
                  <a:cubicBezTo>
                    <a:pt x="10" y="20"/>
                    <a:pt x="10" y="20"/>
                    <a:pt x="10" y="20"/>
                  </a:cubicBezTo>
                  <a:cubicBezTo>
                    <a:pt x="10" y="20"/>
                    <a:pt x="9" y="22"/>
                    <a:pt x="11" y="23"/>
                  </a:cubicBezTo>
                  <a:close/>
                  <a:moveTo>
                    <a:pt x="7" y="20"/>
                  </a:moveTo>
                  <a:cubicBezTo>
                    <a:pt x="7" y="20"/>
                    <a:pt x="7" y="20"/>
                    <a:pt x="7" y="20"/>
                  </a:cubicBezTo>
                  <a:cubicBezTo>
                    <a:pt x="7" y="20"/>
                    <a:pt x="6" y="20"/>
                    <a:pt x="7" y="20"/>
                  </a:cubicBezTo>
                  <a:close/>
                  <a:moveTo>
                    <a:pt x="33" y="22"/>
                  </a:moveTo>
                  <a:cubicBezTo>
                    <a:pt x="33" y="21"/>
                    <a:pt x="33" y="20"/>
                    <a:pt x="32" y="20"/>
                  </a:cubicBezTo>
                  <a:cubicBezTo>
                    <a:pt x="32" y="20"/>
                    <a:pt x="32" y="22"/>
                    <a:pt x="33" y="22"/>
                  </a:cubicBezTo>
                  <a:close/>
                  <a:moveTo>
                    <a:pt x="12" y="21"/>
                  </a:moveTo>
                  <a:cubicBezTo>
                    <a:pt x="11" y="20"/>
                    <a:pt x="11" y="20"/>
                    <a:pt x="11" y="20"/>
                  </a:cubicBezTo>
                  <a:cubicBezTo>
                    <a:pt x="11" y="20"/>
                    <a:pt x="11" y="21"/>
                    <a:pt x="12" y="21"/>
                  </a:cubicBezTo>
                  <a:close/>
                  <a:moveTo>
                    <a:pt x="15" y="22"/>
                  </a:moveTo>
                  <a:cubicBezTo>
                    <a:pt x="15" y="22"/>
                    <a:pt x="15" y="23"/>
                    <a:pt x="16" y="23"/>
                  </a:cubicBezTo>
                  <a:cubicBezTo>
                    <a:pt x="16" y="22"/>
                    <a:pt x="16" y="22"/>
                    <a:pt x="17" y="22"/>
                  </a:cubicBezTo>
                  <a:cubicBezTo>
                    <a:pt x="16" y="21"/>
                    <a:pt x="16" y="21"/>
                    <a:pt x="16" y="20"/>
                  </a:cubicBezTo>
                  <a:cubicBezTo>
                    <a:pt x="15" y="21"/>
                    <a:pt x="15" y="21"/>
                    <a:pt x="15" y="22"/>
                  </a:cubicBezTo>
                  <a:close/>
                  <a:moveTo>
                    <a:pt x="18" y="22"/>
                  </a:moveTo>
                  <a:cubicBezTo>
                    <a:pt x="18" y="21"/>
                    <a:pt x="19" y="21"/>
                    <a:pt x="19" y="20"/>
                  </a:cubicBezTo>
                  <a:cubicBezTo>
                    <a:pt x="18" y="21"/>
                    <a:pt x="17" y="21"/>
                    <a:pt x="18" y="22"/>
                  </a:cubicBezTo>
                  <a:close/>
                  <a:moveTo>
                    <a:pt x="30" y="22"/>
                  </a:moveTo>
                  <a:cubicBezTo>
                    <a:pt x="30" y="21"/>
                    <a:pt x="30" y="20"/>
                    <a:pt x="30" y="20"/>
                  </a:cubicBezTo>
                  <a:cubicBezTo>
                    <a:pt x="30" y="21"/>
                    <a:pt x="30" y="21"/>
                    <a:pt x="30" y="22"/>
                  </a:cubicBezTo>
                  <a:close/>
                  <a:moveTo>
                    <a:pt x="8" y="22"/>
                  </a:moveTo>
                  <a:cubicBezTo>
                    <a:pt x="8" y="21"/>
                    <a:pt x="7" y="21"/>
                    <a:pt x="7" y="20"/>
                  </a:cubicBezTo>
                  <a:cubicBezTo>
                    <a:pt x="7" y="21"/>
                    <a:pt x="7" y="22"/>
                    <a:pt x="8" y="22"/>
                  </a:cubicBezTo>
                  <a:close/>
                  <a:moveTo>
                    <a:pt x="22" y="23"/>
                  </a:moveTo>
                  <a:cubicBezTo>
                    <a:pt x="22" y="24"/>
                    <a:pt x="22" y="24"/>
                    <a:pt x="22" y="24"/>
                  </a:cubicBezTo>
                  <a:cubicBezTo>
                    <a:pt x="23" y="24"/>
                    <a:pt x="23" y="23"/>
                    <a:pt x="23" y="22"/>
                  </a:cubicBezTo>
                  <a:cubicBezTo>
                    <a:pt x="23" y="22"/>
                    <a:pt x="23" y="22"/>
                    <a:pt x="23" y="22"/>
                  </a:cubicBezTo>
                  <a:cubicBezTo>
                    <a:pt x="22" y="22"/>
                    <a:pt x="22" y="23"/>
                    <a:pt x="22" y="23"/>
                  </a:cubicBezTo>
                  <a:close/>
                  <a:moveTo>
                    <a:pt x="26" y="25"/>
                  </a:moveTo>
                  <a:cubicBezTo>
                    <a:pt x="26" y="25"/>
                    <a:pt x="26" y="24"/>
                    <a:pt x="26" y="24"/>
                  </a:cubicBezTo>
                  <a:cubicBezTo>
                    <a:pt x="26" y="23"/>
                    <a:pt x="26" y="23"/>
                    <a:pt x="26" y="22"/>
                  </a:cubicBezTo>
                  <a:cubicBezTo>
                    <a:pt x="23" y="21"/>
                    <a:pt x="26" y="24"/>
                    <a:pt x="26" y="25"/>
                  </a:cubicBezTo>
                  <a:close/>
                  <a:moveTo>
                    <a:pt x="29" y="24"/>
                  </a:moveTo>
                  <a:cubicBezTo>
                    <a:pt x="30" y="23"/>
                    <a:pt x="30" y="22"/>
                    <a:pt x="29" y="22"/>
                  </a:cubicBezTo>
                  <a:cubicBezTo>
                    <a:pt x="28" y="22"/>
                    <a:pt x="29" y="23"/>
                    <a:pt x="29" y="24"/>
                  </a:cubicBezTo>
                  <a:close/>
                  <a:moveTo>
                    <a:pt x="6" y="23"/>
                  </a:moveTo>
                  <a:cubicBezTo>
                    <a:pt x="6" y="23"/>
                    <a:pt x="6" y="22"/>
                    <a:pt x="6" y="22"/>
                  </a:cubicBezTo>
                  <a:cubicBezTo>
                    <a:pt x="6" y="22"/>
                    <a:pt x="6" y="22"/>
                    <a:pt x="6" y="22"/>
                  </a:cubicBezTo>
                  <a:cubicBezTo>
                    <a:pt x="6" y="22"/>
                    <a:pt x="6" y="22"/>
                    <a:pt x="6" y="23"/>
                  </a:cubicBezTo>
                  <a:close/>
                  <a:moveTo>
                    <a:pt x="13" y="23"/>
                  </a:moveTo>
                  <a:cubicBezTo>
                    <a:pt x="13" y="23"/>
                    <a:pt x="13" y="22"/>
                    <a:pt x="12" y="22"/>
                  </a:cubicBezTo>
                  <a:cubicBezTo>
                    <a:pt x="12" y="22"/>
                    <a:pt x="13" y="23"/>
                    <a:pt x="13" y="23"/>
                  </a:cubicBezTo>
                  <a:close/>
                  <a:moveTo>
                    <a:pt x="1" y="26"/>
                  </a:moveTo>
                  <a:cubicBezTo>
                    <a:pt x="1" y="28"/>
                    <a:pt x="2" y="28"/>
                    <a:pt x="2" y="30"/>
                  </a:cubicBezTo>
                  <a:cubicBezTo>
                    <a:pt x="2" y="31"/>
                    <a:pt x="2" y="32"/>
                    <a:pt x="3" y="32"/>
                  </a:cubicBezTo>
                  <a:cubicBezTo>
                    <a:pt x="3" y="31"/>
                    <a:pt x="3" y="30"/>
                    <a:pt x="3" y="29"/>
                  </a:cubicBezTo>
                  <a:cubicBezTo>
                    <a:pt x="2" y="29"/>
                    <a:pt x="2" y="30"/>
                    <a:pt x="2" y="29"/>
                  </a:cubicBezTo>
                  <a:cubicBezTo>
                    <a:pt x="2" y="27"/>
                    <a:pt x="2" y="24"/>
                    <a:pt x="2" y="22"/>
                  </a:cubicBezTo>
                  <a:cubicBezTo>
                    <a:pt x="1" y="23"/>
                    <a:pt x="1" y="25"/>
                    <a:pt x="1" y="26"/>
                  </a:cubicBezTo>
                  <a:close/>
                  <a:moveTo>
                    <a:pt x="3" y="22"/>
                  </a:moveTo>
                  <a:cubicBezTo>
                    <a:pt x="3" y="23"/>
                    <a:pt x="3" y="24"/>
                    <a:pt x="4" y="25"/>
                  </a:cubicBezTo>
                  <a:cubicBezTo>
                    <a:pt x="4" y="25"/>
                    <a:pt x="4" y="24"/>
                    <a:pt x="4" y="23"/>
                  </a:cubicBezTo>
                  <a:cubicBezTo>
                    <a:pt x="4" y="24"/>
                    <a:pt x="4" y="23"/>
                    <a:pt x="3" y="23"/>
                  </a:cubicBezTo>
                  <a:cubicBezTo>
                    <a:pt x="3" y="22"/>
                    <a:pt x="4" y="22"/>
                    <a:pt x="3" y="22"/>
                  </a:cubicBezTo>
                  <a:cubicBezTo>
                    <a:pt x="3" y="23"/>
                    <a:pt x="3" y="22"/>
                    <a:pt x="3" y="22"/>
                  </a:cubicBezTo>
                  <a:close/>
                  <a:moveTo>
                    <a:pt x="19" y="23"/>
                  </a:moveTo>
                  <a:cubicBezTo>
                    <a:pt x="19" y="23"/>
                    <a:pt x="19" y="24"/>
                    <a:pt x="19" y="24"/>
                  </a:cubicBezTo>
                  <a:cubicBezTo>
                    <a:pt x="20" y="24"/>
                    <a:pt x="20" y="23"/>
                    <a:pt x="20" y="23"/>
                  </a:cubicBezTo>
                  <a:cubicBezTo>
                    <a:pt x="20" y="22"/>
                    <a:pt x="20" y="22"/>
                    <a:pt x="19" y="22"/>
                  </a:cubicBezTo>
                  <a:cubicBezTo>
                    <a:pt x="19" y="22"/>
                    <a:pt x="19" y="23"/>
                    <a:pt x="19" y="23"/>
                  </a:cubicBezTo>
                  <a:close/>
                  <a:moveTo>
                    <a:pt x="14" y="23"/>
                  </a:moveTo>
                  <a:cubicBezTo>
                    <a:pt x="15" y="23"/>
                    <a:pt x="15" y="24"/>
                    <a:pt x="15" y="24"/>
                  </a:cubicBezTo>
                  <a:cubicBezTo>
                    <a:pt x="16" y="24"/>
                    <a:pt x="15" y="22"/>
                    <a:pt x="15" y="22"/>
                  </a:cubicBezTo>
                  <a:cubicBezTo>
                    <a:pt x="14" y="22"/>
                    <a:pt x="14" y="23"/>
                    <a:pt x="14" y="23"/>
                  </a:cubicBezTo>
                  <a:close/>
                  <a:moveTo>
                    <a:pt x="6" y="25"/>
                  </a:moveTo>
                  <a:cubicBezTo>
                    <a:pt x="7" y="25"/>
                    <a:pt x="7" y="23"/>
                    <a:pt x="6" y="22"/>
                  </a:cubicBezTo>
                  <a:cubicBezTo>
                    <a:pt x="6" y="23"/>
                    <a:pt x="6" y="24"/>
                    <a:pt x="6" y="25"/>
                  </a:cubicBezTo>
                  <a:close/>
                  <a:moveTo>
                    <a:pt x="12" y="25"/>
                  </a:moveTo>
                  <a:cubicBezTo>
                    <a:pt x="13" y="24"/>
                    <a:pt x="12" y="23"/>
                    <a:pt x="12" y="22"/>
                  </a:cubicBezTo>
                  <a:cubicBezTo>
                    <a:pt x="11" y="23"/>
                    <a:pt x="11" y="24"/>
                    <a:pt x="12" y="25"/>
                  </a:cubicBezTo>
                  <a:close/>
                  <a:moveTo>
                    <a:pt x="16" y="25"/>
                  </a:moveTo>
                  <a:cubicBezTo>
                    <a:pt x="17" y="24"/>
                    <a:pt x="17" y="24"/>
                    <a:pt x="17" y="23"/>
                  </a:cubicBezTo>
                  <a:cubicBezTo>
                    <a:pt x="17" y="23"/>
                    <a:pt x="17" y="23"/>
                    <a:pt x="17" y="23"/>
                  </a:cubicBezTo>
                  <a:cubicBezTo>
                    <a:pt x="17" y="23"/>
                    <a:pt x="16" y="24"/>
                    <a:pt x="16" y="25"/>
                  </a:cubicBezTo>
                  <a:close/>
                  <a:moveTo>
                    <a:pt x="9" y="24"/>
                  </a:moveTo>
                  <a:cubicBezTo>
                    <a:pt x="9" y="24"/>
                    <a:pt x="9" y="23"/>
                    <a:pt x="9" y="23"/>
                  </a:cubicBezTo>
                  <a:cubicBezTo>
                    <a:pt x="8" y="24"/>
                    <a:pt x="9" y="24"/>
                    <a:pt x="9" y="25"/>
                  </a:cubicBezTo>
                  <a:cubicBezTo>
                    <a:pt x="10" y="25"/>
                    <a:pt x="10" y="24"/>
                    <a:pt x="10" y="24"/>
                  </a:cubicBezTo>
                  <a:cubicBezTo>
                    <a:pt x="10" y="24"/>
                    <a:pt x="10" y="23"/>
                    <a:pt x="10" y="23"/>
                  </a:cubicBezTo>
                  <a:cubicBezTo>
                    <a:pt x="10" y="23"/>
                    <a:pt x="10" y="24"/>
                    <a:pt x="9" y="24"/>
                  </a:cubicBezTo>
                  <a:close/>
                  <a:moveTo>
                    <a:pt x="24" y="27"/>
                  </a:moveTo>
                  <a:cubicBezTo>
                    <a:pt x="25" y="27"/>
                    <a:pt x="25" y="26"/>
                    <a:pt x="25" y="26"/>
                  </a:cubicBezTo>
                  <a:cubicBezTo>
                    <a:pt x="25" y="25"/>
                    <a:pt x="25" y="24"/>
                    <a:pt x="24" y="23"/>
                  </a:cubicBezTo>
                  <a:cubicBezTo>
                    <a:pt x="23" y="24"/>
                    <a:pt x="23" y="26"/>
                    <a:pt x="24" y="27"/>
                  </a:cubicBezTo>
                  <a:close/>
                  <a:moveTo>
                    <a:pt x="14" y="26"/>
                  </a:moveTo>
                  <a:cubicBezTo>
                    <a:pt x="15" y="26"/>
                    <a:pt x="14" y="24"/>
                    <a:pt x="14" y="24"/>
                  </a:cubicBezTo>
                  <a:cubicBezTo>
                    <a:pt x="13" y="25"/>
                    <a:pt x="14" y="25"/>
                    <a:pt x="14" y="26"/>
                  </a:cubicBezTo>
                  <a:close/>
                  <a:moveTo>
                    <a:pt x="18" y="27"/>
                  </a:moveTo>
                  <a:cubicBezTo>
                    <a:pt x="18" y="27"/>
                    <a:pt x="18" y="26"/>
                    <a:pt x="19" y="25"/>
                  </a:cubicBezTo>
                  <a:cubicBezTo>
                    <a:pt x="18" y="25"/>
                    <a:pt x="19" y="24"/>
                    <a:pt x="18" y="24"/>
                  </a:cubicBezTo>
                  <a:cubicBezTo>
                    <a:pt x="17" y="25"/>
                    <a:pt x="17" y="26"/>
                    <a:pt x="18" y="27"/>
                  </a:cubicBezTo>
                  <a:close/>
                  <a:moveTo>
                    <a:pt x="20" y="26"/>
                  </a:moveTo>
                  <a:cubicBezTo>
                    <a:pt x="21" y="26"/>
                    <a:pt x="21" y="27"/>
                    <a:pt x="21" y="27"/>
                  </a:cubicBezTo>
                  <a:cubicBezTo>
                    <a:pt x="22" y="26"/>
                    <a:pt x="22" y="25"/>
                    <a:pt x="21" y="24"/>
                  </a:cubicBezTo>
                  <a:cubicBezTo>
                    <a:pt x="21" y="25"/>
                    <a:pt x="20" y="25"/>
                    <a:pt x="20" y="26"/>
                  </a:cubicBezTo>
                  <a:close/>
                  <a:moveTo>
                    <a:pt x="31" y="26"/>
                  </a:moveTo>
                  <a:cubicBezTo>
                    <a:pt x="31" y="26"/>
                    <a:pt x="31" y="25"/>
                    <a:pt x="30" y="25"/>
                  </a:cubicBezTo>
                  <a:cubicBezTo>
                    <a:pt x="30" y="25"/>
                    <a:pt x="31" y="26"/>
                    <a:pt x="31" y="26"/>
                  </a:cubicBezTo>
                  <a:close/>
                  <a:moveTo>
                    <a:pt x="11" y="25"/>
                  </a:moveTo>
                  <a:cubicBezTo>
                    <a:pt x="10" y="26"/>
                    <a:pt x="10" y="25"/>
                    <a:pt x="10" y="26"/>
                  </a:cubicBezTo>
                  <a:cubicBezTo>
                    <a:pt x="10" y="26"/>
                    <a:pt x="10" y="27"/>
                    <a:pt x="11" y="27"/>
                  </a:cubicBezTo>
                  <a:cubicBezTo>
                    <a:pt x="11" y="27"/>
                    <a:pt x="11" y="26"/>
                    <a:pt x="11" y="26"/>
                  </a:cubicBezTo>
                  <a:cubicBezTo>
                    <a:pt x="11" y="26"/>
                    <a:pt x="11" y="26"/>
                    <a:pt x="11" y="26"/>
                  </a:cubicBezTo>
                  <a:cubicBezTo>
                    <a:pt x="11" y="25"/>
                    <a:pt x="11" y="25"/>
                    <a:pt x="10" y="25"/>
                  </a:cubicBezTo>
                  <a:cubicBezTo>
                    <a:pt x="10" y="25"/>
                    <a:pt x="11" y="25"/>
                    <a:pt x="11" y="25"/>
                  </a:cubicBezTo>
                  <a:close/>
                  <a:moveTo>
                    <a:pt x="26" y="26"/>
                  </a:moveTo>
                  <a:cubicBezTo>
                    <a:pt x="27" y="26"/>
                    <a:pt x="27" y="27"/>
                    <a:pt x="27" y="27"/>
                  </a:cubicBezTo>
                  <a:cubicBezTo>
                    <a:pt x="27" y="27"/>
                    <a:pt x="28" y="27"/>
                    <a:pt x="28" y="26"/>
                  </a:cubicBezTo>
                  <a:cubicBezTo>
                    <a:pt x="27" y="26"/>
                    <a:pt x="27" y="25"/>
                    <a:pt x="27" y="25"/>
                  </a:cubicBezTo>
                  <a:cubicBezTo>
                    <a:pt x="27" y="25"/>
                    <a:pt x="26" y="25"/>
                    <a:pt x="26" y="26"/>
                  </a:cubicBezTo>
                  <a:close/>
                  <a:moveTo>
                    <a:pt x="8" y="28"/>
                  </a:moveTo>
                  <a:cubicBezTo>
                    <a:pt x="9" y="27"/>
                    <a:pt x="8" y="25"/>
                    <a:pt x="7" y="25"/>
                  </a:cubicBezTo>
                  <a:cubicBezTo>
                    <a:pt x="7" y="26"/>
                    <a:pt x="7" y="27"/>
                    <a:pt x="8" y="28"/>
                  </a:cubicBezTo>
                  <a:close/>
                  <a:moveTo>
                    <a:pt x="16" y="26"/>
                  </a:moveTo>
                  <a:cubicBezTo>
                    <a:pt x="16" y="26"/>
                    <a:pt x="16" y="25"/>
                    <a:pt x="16" y="25"/>
                  </a:cubicBezTo>
                  <a:cubicBezTo>
                    <a:pt x="16" y="25"/>
                    <a:pt x="16" y="25"/>
                    <a:pt x="16" y="25"/>
                  </a:cubicBezTo>
                  <a:cubicBezTo>
                    <a:pt x="16" y="25"/>
                    <a:pt x="16" y="26"/>
                    <a:pt x="16" y="26"/>
                  </a:cubicBezTo>
                  <a:close/>
                  <a:moveTo>
                    <a:pt x="13" y="26"/>
                  </a:moveTo>
                  <a:cubicBezTo>
                    <a:pt x="13" y="26"/>
                    <a:pt x="13" y="27"/>
                    <a:pt x="13" y="27"/>
                  </a:cubicBezTo>
                  <a:cubicBezTo>
                    <a:pt x="15" y="27"/>
                    <a:pt x="13" y="24"/>
                    <a:pt x="13" y="26"/>
                  </a:cubicBezTo>
                  <a:close/>
                  <a:moveTo>
                    <a:pt x="4" y="26"/>
                  </a:moveTo>
                  <a:cubicBezTo>
                    <a:pt x="4" y="27"/>
                    <a:pt x="5" y="28"/>
                    <a:pt x="5" y="28"/>
                  </a:cubicBezTo>
                  <a:cubicBezTo>
                    <a:pt x="5" y="27"/>
                    <a:pt x="5" y="26"/>
                    <a:pt x="5" y="25"/>
                  </a:cubicBezTo>
                  <a:cubicBezTo>
                    <a:pt x="5" y="26"/>
                    <a:pt x="4" y="26"/>
                    <a:pt x="4" y="26"/>
                  </a:cubicBezTo>
                  <a:close/>
                  <a:moveTo>
                    <a:pt x="34" y="27"/>
                  </a:moveTo>
                  <a:cubicBezTo>
                    <a:pt x="34" y="27"/>
                    <a:pt x="34" y="26"/>
                    <a:pt x="34" y="26"/>
                  </a:cubicBezTo>
                  <a:cubicBezTo>
                    <a:pt x="34" y="26"/>
                    <a:pt x="34" y="27"/>
                    <a:pt x="34" y="27"/>
                  </a:cubicBezTo>
                  <a:close/>
                  <a:moveTo>
                    <a:pt x="15" y="27"/>
                  </a:moveTo>
                  <a:cubicBezTo>
                    <a:pt x="16" y="27"/>
                    <a:pt x="15" y="26"/>
                    <a:pt x="15" y="26"/>
                  </a:cubicBezTo>
                  <a:cubicBezTo>
                    <a:pt x="15" y="27"/>
                    <a:pt x="15" y="27"/>
                    <a:pt x="15" y="27"/>
                  </a:cubicBezTo>
                  <a:close/>
                  <a:moveTo>
                    <a:pt x="22" y="28"/>
                  </a:moveTo>
                  <a:cubicBezTo>
                    <a:pt x="22" y="29"/>
                    <a:pt x="22" y="29"/>
                    <a:pt x="23" y="30"/>
                  </a:cubicBezTo>
                  <a:cubicBezTo>
                    <a:pt x="23" y="29"/>
                    <a:pt x="23" y="29"/>
                    <a:pt x="24" y="28"/>
                  </a:cubicBezTo>
                  <a:cubicBezTo>
                    <a:pt x="23" y="28"/>
                    <a:pt x="23" y="27"/>
                    <a:pt x="22" y="26"/>
                  </a:cubicBezTo>
                  <a:cubicBezTo>
                    <a:pt x="22" y="27"/>
                    <a:pt x="22" y="28"/>
                    <a:pt x="22" y="28"/>
                  </a:cubicBezTo>
                  <a:close/>
                  <a:moveTo>
                    <a:pt x="17" y="28"/>
                  </a:moveTo>
                  <a:cubicBezTo>
                    <a:pt x="17" y="28"/>
                    <a:pt x="17" y="27"/>
                    <a:pt x="17" y="27"/>
                  </a:cubicBezTo>
                  <a:cubicBezTo>
                    <a:pt x="17" y="27"/>
                    <a:pt x="17" y="27"/>
                    <a:pt x="17" y="28"/>
                  </a:cubicBezTo>
                  <a:close/>
                  <a:moveTo>
                    <a:pt x="19" y="27"/>
                  </a:moveTo>
                  <a:cubicBezTo>
                    <a:pt x="19" y="27"/>
                    <a:pt x="19" y="28"/>
                    <a:pt x="19" y="29"/>
                  </a:cubicBezTo>
                  <a:cubicBezTo>
                    <a:pt x="19" y="29"/>
                    <a:pt x="19" y="30"/>
                    <a:pt x="19" y="30"/>
                  </a:cubicBezTo>
                  <a:cubicBezTo>
                    <a:pt x="20" y="29"/>
                    <a:pt x="20" y="29"/>
                    <a:pt x="20" y="28"/>
                  </a:cubicBezTo>
                  <a:cubicBezTo>
                    <a:pt x="20" y="27"/>
                    <a:pt x="20" y="26"/>
                    <a:pt x="19" y="27"/>
                  </a:cubicBezTo>
                  <a:close/>
                  <a:moveTo>
                    <a:pt x="12" y="27"/>
                  </a:moveTo>
                  <a:cubicBezTo>
                    <a:pt x="12" y="28"/>
                    <a:pt x="12" y="28"/>
                    <a:pt x="13" y="29"/>
                  </a:cubicBezTo>
                  <a:cubicBezTo>
                    <a:pt x="13" y="28"/>
                    <a:pt x="13" y="28"/>
                    <a:pt x="13" y="28"/>
                  </a:cubicBezTo>
                  <a:cubicBezTo>
                    <a:pt x="13" y="28"/>
                    <a:pt x="12" y="27"/>
                    <a:pt x="12" y="27"/>
                  </a:cubicBezTo>
                  <a:cubicBezTo>
                    <a:pt x="12" y="27"/>
                    <a:pt x="12" y="27"/>
                    <a:pt x="12" y="27"/>
                  </a:cubicBezTo>
                  <a:close/>
                  <a:moveTo>
                    <a:pt x="26" y="29"/>
                  </a:moveTo>
                  <a:cubicBezTo>
                    <a:pt x="26" y="29"/>
                    <a:pt x="25" y="28"/>
                    <a:pt x="25" y="28"/>
                  </a:cubicBezTo>
                  <a:cubicBezTo>
                    <a:pt x="26" y="28"/>
                    <a:pt x="26" y="29"/>
                    <a:pt x="26" y="29"/>
                  </a:cubicBezTo>
                  <a:cubicBezTo>
                    <a:pt x="26" y="29"/>
                    <a:pt x="26" y="29"/>
                    <a:pt x="26" y="28"/>
                  </a:cubicBezTo>
                  <a:cubicBezTo>
                    <a:pt x="26" y="28"/>
                    <a:pt x="26" y="27"/>
                    <a:pt x="26" y="27"/>
                  </a:cubicBezTo>
                  <a:cubicBezTo>
                    <a:pt x="25" y="27"/>
                    <a:pt x="25" y="29"/>
                    <a:pt x="26" y="29"/>
                  </a:cubicBezTo>
                  <a:close/>
                  <a:moveTo>
                    <a:pt x="4" y="30"/>
                  </a:moveTo>
                  <a:cubicBezTo>
                    <a:pt x="5" y="29"/>
                    <a:pt x="4" y="28"/>
                    <a:pt x="3" y="27"/>
                  </a:cubicBezTo>
                  <a:cubicBezTo>
                    <a:pt x="3" y="28"/>
                    <a:pt x="4" y="29"/>
                    <a:pt x="4" y="30"/>
                  </a:cubicBezTo>
                  <a:close/>
                  <a:moveTo>
                    <a:pt x="14" y="28"/>
                  </a:moveTo>
                  <a:cubicBezTo>
                    <a:pt x="14" y="28"/>
                    <a:pt x="14" y="29"/>
                    <a:pt x="15" y="29"/>
                  </a:cubicBezTo>
                  <a:cubicBezTo>
                    <a:pt x="15" y="28"/>
                    <a:pt x="15" y="27"/>
                    <a:pt x="14" y="27"/>
                  </a:cubicBezTo>
                  <a:cubicBezTo>
                    <a:pt x="14" y="28"/>
                    <a:pt x="14" y="28"/>
                    <a:pt x="14" y="28"/>
                  </a:cubicBezTo>
                  <a:close/>
                  <a:moveTo>
                    <a:pt x="7" y="30"/>
                  </a:moveTo>
                  <a:cubicBezTo>
                    <a:pt x="7" y="29"/>
                    <a:pt x="7" y="28"/>
                    <a:pt x="6" y="27"/>
                  </a:cubicBezTo>
                  <a:cubicBezTo>
                    <a:pt x="7" y="28"/>
                    <a:pt x="6" y="29"/>
                    <a:pt x="7" y="30"/>
                  </a:cubicBezTo>
                  <a:close/>
                  <a:moveTo>
                    <a:pt x="10" y="28"/>
                  </a:moveTo>
                  <a:cubicBezTo>
                    <a:pt x="10" y="28"/>
                    <a:pt x="10" y="28"/>
                    <a:pt x="10" y="28"/>
                  </a:cubicBezTo>
                  <a:cubicBezTo>
                    <a:pt x="10" y="28"/>
                    <a:pt x="10" y="28"/>
                    <a:pt x="10" y="28"/>
                  </a:cubicBezTo>
                  <a:cubicBezTo>
                    <a:pt x="10" y="28"/>
                    <a:pt x="10" y="28"/>
                    <a:pt x="10" y="28"/>
                  </a:cubicBezTo>
                  <a:close/>
                  <a:moveTo>
                    <a:pt x="32" y="29"/>
                  </a:moveTo>
                  <a:cubicBezTo>
                    <a:pt x="33" y="30"/>
                    <a:pt x="30" y="32"/>
                    <a:pt x="31" y="34"/>
                  </a:cubicBezTo>
                  <a:cubicBezTo>
                    <a:pt x="32" y="32"/>
                    <a:pt x="33" y="29"/>
                    <a:pt x="33" y="28"/>
                  </a:cubicBezTo>
                  <a:cubicBezTo>
                    <a:pt x="32" y="28"/>
                    <a:pt x="32" y="29"/>
                    <a:pt x="32" y="29"/>
                  </a:cubicBezTo>
                  <a:close/>
                  <a:moveTo>
                    <a:pt x="11" y="29"/>
                  </a:moveTo>
                  <a:cubicBezTo>
                    <a:pt x="12" y="29"/>
                    <a:pt x="12" y="29"/>
                    <a:pt x="12" y="29"/>
                  </a:cubicBezTo>
                  <a:cubicBezTo>
                    <a:pt x="12" y="28"/>
                    <a:pt x="12" y="28"/>
                    <a:pt x="11" y="28"/>
                  </a:cubicBezTo>
                  <a:cubicBezTo>
                    <a:pt x="11" y="28"/>
                    <a:pt x="12" y="28"/>
                    <a:pt x="11" y="29"/>
                  </a:cubicBezTo>
                  <a:close/>
                  <a:moveTo>
                    <a:pt x="33" y="32"/>
                  </a:moveTo>
                  <a:cubicBezTo>
                    <a:pt x="33" y="30"/>
                    <a:pt x="34" y="29"/>
                    <a:pt x="34" y="28"/>
                  </a:cubicBezTo>
                  <a:cubicBezTo>
                    <a:pt x="33" y="29"/>
                    <a:pt x="33" y="31"/>
                    <a:pt x="33" y="32"/>
                  </a:cubicBezTo>
                  <a:close/>
                  <a:moveTo>
                    <a:pt x="8" y="29"/>
                  </a:moveTo>
                  <a:cubicBezTo>
                    <a:pt x="9" y="29"/>
                    <a:pt x="9" y="30"/>
                    <a:pt x="9" y="30"/>
                  </a:cubicBezTo>
                  <a:cubicBezTo>
                    <a:pt x="10" y="30"/>
                    <a:pt x="10" y="28"/>
                    <a:pt x="9" y="28"/>
                  </a:cubicBezTo>
                  <a:cubicBezTo>
                    <a:pt x="9" y="28"/>
                    <a:pt x="9" y="29"/>
                    <a:pt x="8" y="29"/>
                  </a:cubicBezTo>
                  <a:close/>
                  <a:moveTo>
                    <a:pt x="17" y="30"/>
                  </a:moveTo>
                  <a:cubicBezTo>
                    <a:pt x="16" y="29"/>
                    <a:pt x="17" y="29"/>
                    <a:pt x="17" y="29"/>
                  </a:cubicBezTo>
                  <a:cubicBezTo>
                    <a:pt x="16" y="29"/>
                    <a:pt x="17" y="28"/>
                    <a:pt x="16" y="28"/>
                  </a:cubicBezTo>
                  <a:cubicBezTo>
                    <a:pt x="16" y="29"/>
                    <a:pt x="16" y="29"/>
                    <a:pt x="17" y="30"/>
                  </a:cubicBezTo>
                  <a:close/>
                  <a:moveTo>
                    <a:pt x="29" y="30"/>
                  </a:moveTo>
                  <a:cubicBezTo>
                    <a:pt x="29" y="29"/>
                    <a:pt x="29" y="29"/>
                    <a:pt x="29" y="29"/>
                  </a:cubicBezTo>
                  <a:cubicBezTo>
                    <a:pt x="28" y="29"/>
                    <a:pt x="29" y="28"/>
                    <a:pt x="28" y="28"/>
                  </a:cubicBezTo>
                  <a:cubicBezTo>
                    <a:pt x="28" y="29"/>
                    <a:pt x="28" y="30"/>
                    <a:pt x="29" y="30"/>
                  </a:cubicBezTo>
                  <a:close/>
                  <a:moveTo>
                    <a:pt x="14" y="30"/>
                  </a:moveTo>
                  <a:cubicBezTo>
                    <a:pt x="14" y="30"/>
                    <a:pt x="14" y="29"/>
                    <a:pt x="13" y="29"/>
                  </a:cubicBezTo>
                  <a:cubicBezTo>
                    <a:pt x="13" y="29"/>
                    <a:pt x="13" y="30"/>
                    <a:pt x="14" y="30"/>
                  </a:cubicBezTo>
                  <a:close/>
                  <a:moveTo>
                    <a:pt x="20" y="32"/>
                  </a:moveTo>
                  <a:cubicBezTo>
                    <a:pt x="20" y="32"/>
                    <a:pt x="20" y="33"/>
                    <a:pt x="21" y="33"/>
                  </a:cubicBezTo>
                  <a:cubicBezTo>
                    <a:pt x="21" y="32"/>
                    <a:pt x="22" y="32"/>
                    <a:pt x="22" y="31"/>
                  </a:cubicBezTo>
                  <a:cubicBezTo>
                    <a:pt x="22" y="30"/>
                    <a:pt x="21" y="30"/>
                    <a:pt x="21" y="29"/>
                  </a:cubicBezTo>
                  <a:cubicBezTo>
                    <a:pt x="21" y="30"/>
                    <a:pt x="20" y="31"/>
                    <a:pt x="20" y="32"/>
                  </a:cubicBezTo>
                  <a:close/>
                  <a:moveTo>
                    <a:pt x="11" y="31"/>
                  </a:moveTo>
                  <a:cubicBezTo>
                    <a:pt x="11" y="31"/>
                    <a:pt x="10" y="31"/>
                    <a:pt x="10" y="30"/>
                  </a:cubicBezTo>
                  <a:cubicBezTo>
                    <a:pt x="10" y="31"/>
                    <a:pt x="10" y="32"/>
                    <a:pt x="10" y="32"/>
                  </a:cubicBezTo>
                  <a:cubicBezTo>
                    <a:pt x="11" y="32"/>
                    <a:pt x="12" y="30"/>
                    <a:pt x="11" y="29"/>
                  </a:cubicBezTo>
                  <a:cubicBezTo>
                    <a:pt x="10" y="30"/>
                    <a:pt x="11" y="30"/>
                    <a:pt x="11" y="31"/>
                  </a:cubicBezTo>
                  <a:close/>
                  <a:moveTo>
                    <a:pt x="16" y="31"/>
                  </a:moveTo>
                  <a:cubicBezTo>
                    <a:pt x="16" y="30"/>
                    <a:pt x="16" y="29"/>
                    <a:pt x="15" y="29"/>
                  </a:cubicBezTo>
                  <a:cubicBezTo>
                    <a:pt x="15" y="30"/>
                    <a:pt x="16" y="30"/>
                    <a:pt x="16" y="31"/>
                  </a:cubicBezTo>
                  <a:close/>
                  <a:moveTo>
                    <a:pt x="23" y="31"/>
                  </a:moveTo>
                  <a:cubicBezTo>
                    <a:pt x="24" y="31"/>
                    <a:pt x="24" y="32"/>
                    <a:pt x="24" y="32"/>
                  </a:cubicBezTo>
                  <a:cubicBezTo>
                    <a:pt x="25" y="32"/>
                    <a:pt x="25" y="31"/>
                    <a:pt x="25" y="30"/>
                  </a:cubicBezTo>
                  <a:cubicBezTo>
                    <a:pt x="25" y="30"/>
                    <a:pt x="25" y="30"/>
                    <a:pt x="24" y="29"/>
                  </a:cubicBezTo>
                  <a:cubicBezTo>
                    <a:pt x="24" y="30"/>
                    <a:pt x="24" y="30"/>
                    <a:pt x="23" y="31"/>
                  </a:cubicBezTo>
                  <a:close/>
                  <a:moveTo>
                    <a:pt x="27" y="32"/>
                  </a:moveTo>
                  <a:cubicBezTo>
                    <a:pt x="28" y="31"/>
                    <a:pt x="28" y="30"/>
                    <a:pt x="27" y="30"/>
                  </a:cubicBezTo>
                  <a:cubicBezTo>
                    <a:pt x="26" y="30"/>
                    <a:pt x="27" y="31"/>
                    <a:pt x="27" y="32"/>
                  </a:cubicBezTo>
                  <a:close/>
                  <a:moveTo>
                    <a:pt x="30" y="30"/>
                  </a:moveTo>
                  <a:cubicBezTo>
                    <a:pt x="30" y="30"/>
                    <a:pt x="30" y="31"/>
                    <a:pt x="30" y="31"/>
                  </a:cubicBezTo>
                  <a:cubicBezTo>
                    <a:pt x="30" y="30"/>
                    <a:pt x="30" y="30"/>
                    <a:pt x="30" y="30"/>
                  </a:cubicBezTo>
                  <a:cubicBezTo>
                    <a:pt x="30" y="30"/>
                    <a:pt x="30" y="30"/>
                    <a:pt x="30" y="30"/>
                  </a:cubicBezTo>
                  <a:cubicBezTo>
                    <a:pt x="30" y="30"/>
                    <a:pt x="30" y="30"/>
                    <a:pt x="30" y="30"/>
                  </a:cubicBezTo>
                  <a:close/>
                  <a:moveTo>
                    <a:pt x="6" y="33"/>
                  </a:moveTo>
                  <a:cubicBezTo>
                    <a:pt x="6" y="33"/>
                    <a:pt x="5" y="32"/>
                    <a:pt x="6" y="31"/>
                  </a:cubicBezTo>
                  <a:cubicBezTo>
                    <a:pt x="6" y="31"/>
                    <a:pt x="6" y="30"/>
                    <a:pt x="5" y="30"/>
                  </a:cubicBezTo>
                  <a:cubicBezTo>
                    <a:pt x="4" y="31"/>
                    <a:pt x="5" y="34"/>
                    <a:pt x="6" y="33"/>
                  </a:cubicBezTo>
                  <a:close/>
                  <a:moveTo>
                    <a:pt x="8" y="33"/>
                  </a:moveTo>
                  <a:cubicBezTo>
                    <a:pt x="8" y="32"/>
                    <a:pt x="8" y="32"/>
                    <a:pt x="9" y="31"/>
                  </a:cubicBezTo>
                  <a:cubicBezTo>
                    <a:pt x="8" y="31"/>
                    <a:pt x="8" y="30"/>
                    <a:pt x="8" y="30"/>
                  </a:cubicBezTo>
                  <a:cubicBezTo>
                    <a:pt x="7" y="31"/>
                    <a:pt x="7" y="32"/>
                    <a:pt x="8" y="33"/>
                  </a:cubicBezTo>
                  <a:close/>
                  <a:moveTo>
                    <a:pt x="13" y="31"/>
                  </a:moveTo>
                  <a:cubicBezTo>
                    <a:pt x="13" y="31"/>
                    <a:pt x="13" y="31"/>
                    <a:pt x="13" y="31"/>
                  </a:cubicBezTo>
                  <a:cubicBezTo>
                    <a:pt x="13" y="31"/>
                    <a:pt x="13" y="31"/>
                    <a:pt x="13" y="31"/>
                  </a:cubicBezTo>
                  <a:cubicBezTo>
                    <a:pt x="13" y="31"/>
                    <a:pt x="13" y="30"/>
                    <a:pt x="13" y="30"/>
                  </a:cubicBezTo>
                  <a:cubicBezTo>
                    <a:pt x="13" y="31"/>
                    <a:pt x="13" y="31"/>
                    <a:pt x="13" y="31"/>
                  </a:cubicBezTo>
                  <a:close/>
                  <a:moveTo>
                    <a:pt x="17" y="31"/>
                  </a:moveTo>
                  <a:cubicBezTo>
                    <a:pt x="18" y="32"/>
                    <a:pt x="18" y="32"/>
                    <a:pt x="18" y="33"/>
                  </a:cubicBezTo>
                  <a:cubicBezTo>
                    <a:pt x="18" y="32"/>
                    <a:pt x="18" y="32"/>
                    <a:pt x="19" y="32"/>
                  </a:cubicBezTo>
                  <a:cubicBezTo>
                    <a:pt x="18" y="31"/>
                    <a:pt x="18" y="30"/>
                    <a:pt x="17" y="30"/>
                  </a:cubicBezTo>
                  <a:cubicBezTo>
                    <a:pt x="18" y="31"/>
                    <a:pt x="17" y="31"/>
                    <a:pt x="17" y="31"/>
                  </a:cubicBezTo>
                  <a:close/>
                  <a:moveTo>
                    <a:pt x="15" y="32"/>
                  </a:moveTo>
                  <a:cubicBezTo>
                    <a:pt x="16" y="32"/>
                    <a:pt x="15" y="31"/>
                    <a:pt x="15" y="31"/>
                  </a:cubicBezTo>
                  <a:cubicBezTo>
                    <a:pt x="14" y="31"/>
                    <a:pt x="15" y="32"/>
                    <a:pt x="15" y="32"/>
                  </a:cubicBezTo>
                  <a:close/>
                  <a:moveTo>
                    <a:pt x="12" y="33"/>
                  </a:moveTo>
                  <a:cubicBezTo>
                    <a:pt x="12" y="33"/>
                    <a:pt x="13" y="33"/>
                    <a:pt x="13" y="32"/>
                  </a:cubicBezTo>
                  <a:cubicBezTo>
                    <a:pt x="12" y="32"/>
                    <a:pt x="12" y="32"/>
                    <a:pt x="12" y="32"/>
                  </a:cubicBezTo>
                  <a:cubicBezTo>
                    <a:pt x="12" y="32"/>
                    <a:pt x="12" y="33"/>
                    <a:pt x="12" y="33"/>
                  </a:cubicBezTo>
                  <a:close/>
                  <a:moveTo>
                    <a:pt x="17" y="33"/>
                  </a:moveTo>
                  <a:cubicBezTo>
                    <a:pt x="18" y="33"/>
                    <a:pt x="17" y="32"/>
                    <a:pt x="17" y="32"/>
                  </a:cubicBezTo>
                  <a:cubicBezTo>
                    <a:pt x="17" y="32"/>
                    <a:pt x="17" y="32"/>
                    <a:pt x="17" y="32"/>
                  </a:cubicBezTo>
                  <a:cubicBezTo>
                    <a:pt x="17" y="32"/>
                    <a:pt x="17" y="33"/>
                    <a:pt x="17" y="33"/>
                  </a:cubicBezTo>
                  <a:close/>
                  <a:moveTo>
                    <a:pt x="26" y="32"/>
                  </a:moveTo>
                  <a:cubicBezTo>
                    <a:pt x="25" y="33"/>
                    <a:pt x="25" y="34"/>
                    <a:pt x="26" y="35"/>
                  </a:cubicBezTo>
                  <a:cubicBezTo>
                    <a:pt x="26" y="34"/>
                    <a:pt x="25" y="34"/>
                    <a:pt x="26" y="33"/>
                  </a:cubicBezTo>
                  <a:cubicBezTo>
                    <a:pt x="26" y="33"/>
                    <a:pt x="26" y="34"/>
                    <a:pt x="26" y="34"/>
                  </a:cubicBezTo>
                  <a:cubicBezTo>
                    <a:pt x="27" y="33"/>
                    <a:pt x="27" y="33"/>
                    <a:pt x="26" y="32"/>
                  </a:cubicBezTo>
                  <a:cubicBezTo>
                    <a:pt x="25" y="32"/>
                    <a:pt x="26" y="33"/>
                    <a:pt x="26" y="33"/>
                  </a:cubicBezTo>
                  <a:cubicBezTo>
                    <a:pt x="26" y="33"/>
                    <a:pt x="26" y="33"/>
                    <a:pt x="26" y="32"/>
                  </a:cubicBezTo>
                  <a:close/>
                  <a:moveTo>
                    <a:pt x="22" y="35"/>
                  </a:moveTo>
                  <a:cubicBezTo>
                    <a:pt x="23" y="35"/>
                    <a:pt x="23" y="34"/>
                    <a:pt x="24" y="33"/>
                  </a:cubicBezTo>
                  <a:cubicBezTo>
                    <a:pt x="23" y="33"/>
                    <a:pt x="23" y="32"/>
                    <a:pt x="23" y="32"/>
                  </a:cubicBezTo>
                  <a:cubicBezTo>
                    <a:pt x="22" y="33"/>
                    <a:pt x="21" y="34"/>
                    <a:pt x="22" y="35"/>
                  </a:cubicBezTo>
                  <a:close/>
                  <a:moveTo>
                    <a:pt x="15" y="33"/>
                  </a:moveTo>
                  <a:cubicBezTo>
                    <a:pt x="14" y="33"/>
                    <a:pt x="14" y="32"/>
                    <a:pt x="14" y="32"/>
                  </a:cubicBezTo>
                  <a:cubicBezTo>
                    <a:pt x="14" y="32"/>
                    <a:pt x="14" y="33"/>
                    <a:pt x="15" y="33"/>
                  </a:cubicBezTo>
                  <a:close/>
                  <a:moveTo>
                    <a:pt x="28" y="33"/>
                  </a:moveTo>
                  <a:cubicBezTo>
                    <a:pt x="29" y="33"/>
                    <a:pt x="28" y="34"/>
                    <a:pt x="29" y="34"/>
                  </a:cubicBezTo>
                  <a:cubicBezTo>
                    <a:pt x="29" y="33"/>
                    <a:pt x="29" y="32"/>
                    <a:pt x="29" y="32"/>
                  </a:cubicBezTo>
                  <a:cubicBezTo>
                    <a:pt x="28" y="32"/>
                    <a:pt x="28" y="33"/>
                    <a:pt x="28" y="33"/>
                  </a:cubicBezTo>
                  <a:close/>
                  <a:moveTo>
                    <a:pt x="19" y="36"/>
                  </a:moveTo>
                  <a:cubicBezTo>
                    <a:pt x="20" y="35"/>
                    <a:pt x="20" y="35"/>
                    <a:pt x="20" y="34"/>
                  </a:cubicBezTo>
                  <a:cubicBezTo>
                    <a:pt x="20" y="34"/>
                    <a:pt x="20" y="33"/>
                    <a:pt x="19" y="33"/>
                  </a:cubicBezTo>
                  <a:cubicBezTo>
                    <a:pt x="18" y="34"/>
                    <a:pt x="20" y="35"/>
                    <a:pt x="19" y="35"/>
                  </a:cubicBezTo>
                  <a:cubicBezTo>
                    <a:pt x="19" y="35"/>
                    <a:pt x="19" y="35"/>
                    <a:pt x="19" y="36"/>
                  </a:cubicBezTo>
                  <a:close/>
                  <a:moveTo>
                    <a:pt x="33" y="34"/>
                  </a:moveTo>
                  <a:cubicBezTo>
                    <a:pt x="34" y="34"/>
                    <a:pt x="34" y="33"/>
                    <a:pt x="34" y="33"/>
                  </a:cubicBezTo>
                  <a:cubicBezTo>
                    <a:pt x="34" y="33"/>
                    <a:pt x="33" y="33"/>
                    <a:pt x="33" y="34"/>
                  </a:cubicBezTo>
                  <a:close/>
                  <a:moveTo>
                    <a:pt x="9" y="34"/>
                  </a:moveTo>
                  <a:cubicBezTo>
                    <a:pt x="9" y="34"/>
                    <a:pt x="9" y="35"/>
                    <a:pt x="9" y="35"/>
                  </a:cubicBezTo>
                  <a:cubicBezTo>
                    <a:pt x="9" y="34"/>
                    <a:pt x="10" y="34"/>
                    <a:pt x="10" y="33"/>
                  </a:cubicBezTo>
                  <a:cubicBezTo>
                    <a:pt x="9" y="33"/>
                    <a:pt x="9" y="33"/>
                    <a:pt x="9" y="33"/>
                  </a:cubicBezTo>
                  <a:cubicBezTo>
                    <a:pt x="9" y="33"/>
                    <a:pt x="9" y="34"/>
                    <a:pt x="9" y="34"/>
                  </a:cubicBezTo>
                  <a:close/>
                  <a:moveTo>
                    <a:pt x="17" y="35"/>
                  </a:moveTo>
                  <a:cubicBezTo>
                    <a:pt x="18" y="35"/>
                    <a:pt x="17" y="33"/>
                    <a:pt x="16" y="33"/>
                  </a:cubicBezTo>
                  <a:cubicBezTo>
                    <a:pt x="16" y="33"/>
                    <a:pt x="16" y="33"/>
                    <a:pt x="16" y="33"/>
                  </a:cubicBezTo>
                  <a:cubicBezTo>
                    <a:pt x="16" y="34"/>
                    <a:pt x="16" y="35"/>
                    <a:pt x="17" y="35"/>
                  </a:cubicBezTo>
                  <a:close/>
                  <a:moveTo>
                    <a:pt x="3" y="34"/>
                  </a:moveTo>
                  <a:cubicBezTo>
                    <a:pt x="3" y="34"/>
                    <a:pt x="4" y="33"/>
                    <a:pt x="3" y="33"/>
                  </a:cubicBezTo>
                  <a:cubicBezTo>
                    <a:pt x="3" y="33"/>
                    <a:pt x="3" y="33"/>
                    <a:pt x="3" y="33"/>
                  </a:cubicBezTo>
                  <a:cubicBezTo>
                    <a:pt x="3" y="33"/>
                    <a:pt x="3" y="34"/>
                    <a:pt x="3" y="34"/>
                  </a:cubicBezTo>
                  <a:close/>
                  <a:moveTo>
                    <a:pt x="11" y="34"/>
                  </a:moveTo>
                  <a:cubicBezTo>
                    <a:pt x="11" y="34"/>
                    <a:pt x="11" y="34"/>
                    <a:pt x="12" y="34"/>
                  </a:cubicBezTo>
                  <a:cubicBezTo>
                    <a:pt x="12" y="34"/>
                    <a:pt x="12" y="33"/>
                    <a:pt x="11" y="33"/>
                  </a:cubicBezTo>
                  <a:cubicBezTo>
                    <a:pt x="11" y="34"/>
                    <a:pt x="11" y="33"/>
                    <a:pt x="11" y="34"/>
                  </a:cubicBezTo>
                  <a:close/>
                  <a:moveTo>
                    <a:pt x="13" y="36"/>
                  </a:moveTo>
                  <a:cubicBezTo>
                    <a:pt x="14" y="35"/>
                    <a:pt x="14" y="34"/>
                    <a:pt x="13" y="34"/>
                  </a:cubicBezTo>
                  <a:cubicBezTo>
                    <a:pt x="13" y="34"/>
                    <a:pt x="13" y="35"/>
                    <a:pt x="13" y="36"/>
                  </a:cubicBezTo>
                  <a:close/>
                  <a:moveTo>
                    <a:pt x="7" y="35"/>
                  </a:moveTo>
                  <a:cubicBezTo>
                    <a:pt x="7" y="35"/>
                    <a:pt x="7" y="35"/>
                    <a:pt x="7" y="35"/>
                  </a:cubicBezTo>
                  <a:cubicBezTo>
                    <a:pt x="7" y="34"/>
                    <a:pt x="6" y="34"/>
                    <a:pt x="6" y="34"/>
                  </a:cubicBezTo>
                  <a:cubicBezTo>
                    <a:pt x="6" y="35"/>
                    <a:pt x="6" y="35"/>
                    <a:pt x="7" y="35"/>
                  </a:cubicBezTo>
                  <a:close/>
                  <a:moveTo>
                    <a:pt x="27" y="36"/>
                  </a:moveTo>
                  <a:cubicBezTo>
                    <a:pt x="28" y="36"/>
                    <a:pt x="28" y="35"/>
                    <a:pt x="28" y="35"/>
                  </a:cubicBezTo>
                  <a:cubicBezTo>
                    <a:pt x="28" y="35"/>
                    <a:pt x="28" y="34"/>
                    <a:pt x="27" y="34"/>
                  </a:cubicBezTo>
                  <a:cubicBezTo>
                    <a:pt x="27" y="35"/>
                    <a:pt x="27" y="35"/>
                    <a:pt x="27" y="36"/>
                  </a:cubicBezTo>
                  <a:close/>
                  <a:moveTo>
                    <a:pt x="23" y="37"/>
                  </a:moveTo>
                  <a:cubicBezTo>
                    <a:pt x="24" y="37"/>
                    <a:pt x="24" y="37"/>
                    <a:pt x="24" y="37"/>
                  </a:cubicBezTo>
                  <a:cubicBezTo>
                    <a:pt x="24" y="37"/>
                    <a:pt x="26" y="35"/>
                    <a:pt x="24" y="35"/>
                  </a:cubicBezTo>
                  <a:cubicBezTo>
                    <a:pt x="24" y="35"/>
                    <a:pt x="24" y="36"/>
                    <a:pt x="23" y="37"/>
                  </a:cubicBezTo>
                  <a:close/>
                  <a:moveTo>
                    <a:pt x="30" y="36"/>
                  </a:moveTo>
                  <a:cubicBezTo>
                    <a:pt x="30" y="36"/>
                    <a:pt x="30" y="36"/>
                    <a:pt x="30" y="36"/>
                  </a:cubicBezTo>
                  <a:cubicBezTo>
                    <a:pt x="31" y="36"/>
                    <a:pt x="31" y="35"/>
                    <a:pt x="30" y="35"/>
                  </a:cubicBezTo>
                  <a:cubicBezTo>
                    <a:pt x="30" y="35"/>
                    <a:pt x="30" y="35"/>
                    <a:pt x="30" y="36"/>
                  </a:cubicBezTo>
                  <a:close/>
                  <a:moveTo>
                    <a:pt x="10" y="37"/>
                  </a:moveTo>
                  <a:cubicBezTo>
                    <a:pt x="11" y="36"/>
                    <a:pt x="10" y="36"/>
                    <a:pt x="10" y="36"/>
                  </a:cubicBezTo>
                  <a:cubicBezTo>
                    <a:pt x="11" y="36"/>
                    <a:pt x="11" y="36"/>
                    <a:pt x="11" y="36"/>
                  </a:cubicBezTo>
                  <a:cubicBezTo>
                    <a:pt x="11" y="35"/>
                    <a:pt x="11" y="35"/>
                    <a:pt x="10" y="35"/>
                  </a:cubicBezTo>
                  <a:cubicBezTo>
                    <a:pt x="10" y="35"/>
                    <a:pt x="9" y="36"/>
                    <a:pt x="10" y="37"/>
                  </a:cubicBezTo>
                  <a:close/>
                  <a:moveTo>
                    <a:pt x="18" y="38"/>
                  </a:moveTo>
                  <a:cubicBezTo>
                    <a:pt x="18" y="38"/>
                    <a:pt x="19" y="37"/>
                    <a:pt x="19" y="37"/>
                  </a:cubicBezTo>
                  <a:cubicBezTo>
                    <a:pt x="18" y="36"/>
                    <a:pt x="18" y="36"/>
                    <a:pt x="18" y="35"/>
                  </a:cubicBezTo>
                  <a:cubicBezTo>
                    <a:pt x="17" y="36"/>
                    <a:pt x="17" y="37"/>
                    <a:pt x="18" y="38"/>
                  </a:cubicBezTo>
                  <a:close/>
                  <a:moveTo>
                    <a:pt x="21" y="38"/>
                  </a:moveTo>
                  <a:cubicBezTo>
                    <a:pt x="22" y="37"/>
                    <a:pt x="22" y="36"/>
                    <a:pt x="21" y="36"/>
                  </a:cubicBezTo>
                  <a:cubicBezTo>
                    <a:pt x="20" y="36"/>
                    <a:pt x="20" y="38"/>
                    <a:pt x="21" y="38"/>
                  </a:cubicBezTo>
                  <a:close/>
                  <a:moveTo>
                    <a:pt x="13" y="36"/>
                  </a:moveTo>
                  <a:cubicBezTo>
                    <a:pt x="13" y="36"/>
                    <a:pt x="13" y="36"/>
                    <a:pt x="12" y="36"/>
                  </a:cubicBezTo>
                  <a:cubicBezTo>
                    <a:pt x="12" y="36"/>
                    <a:pt x="12" y="36"/>
                    <a:pt x="13" y="36"/>
                  </a:cubicBezTo>
                  <a:close/>
                  <a:moveTo>
                    <a:pt x="14" y="37"/>
                  </a:moveTo>
                  <a:cubicBezTo>
                    <a:pt x="14" y="38"/>
                    <a:pt x="15" y="38"/>
                    <a:pt x="15" y="39"/>
                  </a:cubicBezTo>
                  <a:cubicBezTo>
                    <a:pt x="16" y="38"/>
                    <a:pt x="16" y="36"/>
                    <a:pt x="14" y="36"/>
                  </a:cubicBezTo>
                  <a:cubicBezTo>
                    <a:pt x="14" y="36"/>
                    <a:pt x="14" y="36"/>
                    <a:pt x="14" y="37"/>
                  </a:cubicBezTo>
                  <a:close/>
                  <a:moveTo>
                    <a:pt x="8" y="38"/>
                  </a:moveTo>
                  <a:cubicBezTo>
                    <a:pt x="8" y="38"/>
                    <a:pt x="8" y="38"/>
                    <a:pt x="9" y="38"/>
                  </a:cubicBezTo>
                  <a:cubicBezTo>
                    <a:pt x="8" y="38"/>
                    <a:pt x="8" y="37"/>
                    <a:pt x="8" y="36"/>
                  </a:cubicBezTo>
                  <a:cubicBezTo>
                    <a:pt x="7" y="36"/>
                    <a:pt x="7" y="36"/>
                    <a:pt x="7" y="36"/>
                  </a:cubicBezTo>
                  <a:cubicBezTo>
                    <a:pt x="7" y="37"/>
                    <a:pt x="8" y="37"/>
                    <a:pt x="8" y="38"/>
                  </a:cubicBezTo>
                  <a:close/>
                  <a:moveTo>
                    <a:pt x="25" y="39"/>
                  </a:moveTo>
                  <a:cubicBezTo>
                    <a:pt x="25" y="38"/>
                    <a:pt x="27" y="37"/>
                    <a:pt x="26" y="37"/>
                  </a:cubicBezTo>
                  <a:cubicBezTo>
                    <a:pt x="25" y="37"/>
                    <a:pt x="24" y="38"/>
                    <a:pt x="25" y="39"/>
                  </a:cubicBezTo>
                  <a:close/>
                  <a:moveTo>
                    <a:pt x="8" y="42"/>
                  </a:moveTo>
                  <a:cubicBezTo>
                    <a:pt x="8" y="41"/>
                    <a:pt x="7" y="41"/>
                    <a:pt x="7" y="40"/>
                  </a:cubicBezTo>
                  <a:cubicBezTo>
                    <a:pt x="6" y="39"/>
                    <a:pt x="6" y="37"/>
                    <a:pt x="5" y="37"/>
                  </a:cubicBezTo>
                  <a:cubicBezTo>
                    <a:pt x="5" y="39"/>
                    <a:pt x="6" y="41"/>
                    <a:pt x="8" y="42"/>
                  </a:cubicBezTo>
                  <a:close/>
                  <a:moveTo>
                    <a:pt x="28" y="39"/>
                  </a:moveTo>
                  <a:cubicBezTo>
                    <a:pt x="28" y="39"/>
                    <a:pt x="29" y="38"/>
                    <a:pt x="29" y="37"/>
                  </a:cubicBezTo>
                  <a:cubicBezTo>
                    <a:pt x="29" y="37"/>
                    <a:pt x="29" y="37"/>
                    <a:pt x="29" y="37"/>
                  </a:cubicBezTo>
                  <a:cubicBezTo>
                    <a:pt x="29" y="38"/>
                    <a:pt x="28" y="39"/>
                    <a:pt x="28" y="39"/>
                  </a:cubicBezTo>
                  <a:close/>
                  <a:moveTo>
                    <a:pt x="14" y="38"/>
                  </a:moveTo>
                  <a:cubicBezTo>
                    <a:pt x="14" y="38"/>
                    <a:pt x="14" y="39"/>
                    <a:pt x="14" y="39"/>
                  </a:cubicBezTo>
                  <a:cubicBezTo>
                    <a:pt x="14" y="38"/>
                    <a:pt x="14" y="38"/>
                    <a:pt x="14" y="38"/>
                  </a:cubicBezTo>
                  <a:cubicBezTo>
                    <a:pt x="14" y="38"/>
                    <a:pt x="14" y="38"/>
                    <a:pt x="14" y="38"/>
                  </a:cubicBezTo>
                  <a:close/>
                  <a:moveTo>
                    <a:pt x="19" y="40"/>
                  </a:moveTo>
                  <a:cubicBezTo>
                    <a:pt x="19" y="40"/>
                    <a:pt x="19" y="40"/>
                    <a:pt x="20" y="41"/>
                  </a:cubicBezTo>
                  <a:cubicBezTo>
                    <a:pt x="20" y="40"/>
                    <a:pt x="20" y="40"/>
                    <a:pt x="20" y="39"/>
                  </a:cubicBezTo>
                  <a:cubicBezTo>
                    <a:pt x="20" y="39"/>
                    <a:pt x="20" y="38"/>
                    <a:pt x="20" y="38"/>
                  </a:cubicBezTo>
                  <a:cubicBezTo>
                    <a:pt x="19" y="39"/>
                    <a:pt x="19" y="39"/>
                    <a:pt x="19" y="40"/>
                  </a:cubicBezTo>
                  <a:close/>
                  <a:moveTo>
                    <a:pt x="16" y="41"/>
                  </a:moveTo>
                  <a:cubicBezTo>
                    <a:pt x="17" y="41"/>
                    <a:pt x="17" y="40"/>
                    <a:pt x="17" y="40"/>
                  </a:cubicBezTo>
                  <a:cubicBezTo>
                    <a:pt x="17" y="39"/>
                    <a:pt x="17" y="39"/>
                    <a:pt x="16" y="38"/>
                  </a:cubicBezTo>
                  <a:cubicBezTo>
                    <a:pt x="16" y="39"/>
                    <a:pt x="15" y="41"/>
                    <a:pt x="16" y="41"/>
                  </a:cubicBezTo>
                  <a:close/>
                  <a:moveTo>
                    <a:pt x="22" y="40"/>
                  </a:moveTo>
                  <a:cubicBezTo>
                    <a:pt x="23" y="39"/>
                    <a:pt x="23" y="39"/>
                    <a:pt x="23" y="38"/>
                  </a:cubicBezTo>
                  <a:cubicBezTo>
                    <a:pt x="23" y="38"/>
                    <a:pt x="23" y="38"/>
                    <a:pt x="23" y="38"/>
                  </a:cubicBezTo>
                  <a:cubicBezTo>
                    <a:pt x="23" y="39"/>
                    <a:pt x="22" y="39"/>
                    <a:pt x="22" y="40"/>
                  </a:cubicBezTo>
                  <a:close/>
                  <a:moveTo>
                    <a:pt x="25" y="42"/>
                  </a:moveTo>
                  <a:cubicBezTo>
                    <a:pt x="25" y="42"/>
                    <a:pt x="25" y="41"/>
                    <a:pt x="25" y="41"/>
                  </a:cubicBezTo>
                  <a:cubicBezTo>
                    <a:pt x="25" y="40"/>
                    <a:pt x="27" y="39"/>
                    <a:pt x="27" y="38"/>
                  </a:cubicBezTo>
                  <a:cubicBezTo>
                    <a:pt x="26" y="39"/>
                    <a:pt x="25" y="40"/>
                    <a:pt x="25" y="42"/>
                  </a:cubicBezTo>
                  <a:close/>
                  <a:moveTo>
                    <a:pt x="26" y="43"/>
                  </a:moveTo>
                  <a:cubicBezTo>
                    <a:pt x="26" y="43"/>
                    <a:pt x="27" y="42"/>
                    <a:pt x="27" y="43"/>
                  </a:cubicBezTo>
                  <a:cubicBezTo>
                    <a:pt x="28" y="41"/>
                    <a:pt x="29" y="40"/>
                    <a:pt x="30" y="39"/>
                  </a:cubicBezTo>
                  <a:cubicBezTo>
                    <a:pt x="30" y="38"/>
                    <a:pt x="30" y="38"/>
                    <a:pt x="30" y="38"/>
                  </a:cubicBezTo>
                  <a:cubicBezTo>
                    <a:pt x="29" y="40"/>
                    <a:pt x="27" y="41"/>
                    <a:pt x="26" y="43"/>
                  </a:cubicBezTo>
                  <a:close/>
                  <a:moveTo>
                    <a:pt x="14" y="41"/>
                  </a:moveTo>
                  <a:cubicBezTo>
                    <a:pt x="14" y="40"/>
                    <a:pt x="13" y="39"/>
                    <a:pt x="13" y="39"/>
                  </a:cubicBezTo>
                  <a:cubicBezTo>
                    <a:pt x="13" y="40"/>
                    <a:pt x="13" y="40"/>
                    <a:pt x="14" y="41"/>
                  </a:cubicBezTo>
                  <a:close/>
                  <a:moveTo>
                    <a:pt x="10" y="40"/>
                  </a:moveTo>
                  <a:cubicBezTo>
                    <a:pt x="10" y="40"/>
                    <a:pt x="10" y="41"/>
                    <a:pt x="10" y="41"/>
                  </a:cubicBezTo>
                  <a:cubicBezTo>
                    <a:pt x="10" y="40"/>
                    <a:pt x="11" y="40"/>
                    <a:pt x="11" y="40"/>
                  </a:cubicBezTo>
                  <a:cubicBezTo>
                    <a:pt x="11" y="40"/>
                    <a:pt x="10" y="40"/>
                    <a:pt x="10" y="40"/>
                  </a:cubicBezTo>
                  <a:cubicBezTo>
                    <a:pt x="10" y="40"/>
                    <a:pt x="10" y="40"/>
                    <a:pt x="10" y="40"/>
                  </a:cubicBezTo>
                  <a:close/>
                  <a:moveTo>
                    <a:pt x="23" y="41"/>
                  </a:moveTo>
                  <a:cubicBezTo>
                    <a:pt x="24" y="41"/>
                    <a:pt x="24" y="40"/>
                    <a:pt x="24" y="40"/>
                  </a:cubicBezTo>
                  <a:cubicBezTo>
                    <a:pt x="24" y="41"/>
                    <a:pt x="23" y="41"/>
                    <a:pt x="23" y="41"/>
                  </a:cubicBezTo>
                  <a:close/>
                  <a:moveTo>
                    <a:pt x="21" y="42"/>
                  </a:moveTo>
                  <a:cubicBezTo>
                    <a:pt x="21" y="42"/>
                    <a:pt x="21" y="41"/>
                    <a:pt x="22" y="41"/>
                  </a:cubicBezTo>
                  <a:cubicBezTo>
                    <a:pt x="21" y="41"/>
                    <a:pt x="22" y="41"/>
                    <a:pt x="21" y="41"/>
                  </a:cubicBezTo>
                  <a:cubicBezTo>
                    <a:pt x="21" y="41"/>
                    <a:pt x="21" y="42"/>
                    <a:pt x="21" y="42"/>
                  </a:cubicBezTo>
                  <a:close/>
                  <a:moveTo>
                    <a:pt x="17" y="43"/>
                  </a:moveTo>
                  <a:cubicBezTo>
                    <a:pt x="18" y="43"/>
                    <a:pt x="18" y="43"/>
                    <a:pt x="19" y="43"/>
                  </a:cubicBezTo>
                  <a:cubicBezTo>
                    <a:pt x="19" y="42"/>
                    <a:pt x="18" y="41"/>
                    <a:pt x="18" y="41"/>
                  </a:cubicBezTo>
                  <a:cubicBezTo>
                    <a:pt x="18" y="42"/>
                    <a:pt x="17" y="42"/>
                    <a:pt x="17" y="43"/>
                  </a:cubicBezTo>
                  <a:close/>
                  <a:moveTo>
                    <a:pt x="11" y="41"/>
                  </a:moveTo>
                  <a:cubicBezTo>
                    <a:pt x="11" y="42"/>
                    <a:pt x="12" y="42"/>
                    <a:pt x="12" y="43"/>
                  </a:cubicBezTo>
                  <a:cubicBezTo>
                    <a:pt x="12" y="42"/>
                    <a:pt x="12" y="41"/>
                    <a:pt x="11" y="41"/>
                  </a:cubicBezTo>
                  <a:cubicBezTo>
                    <a:pt x="11" y="41"/>
                    <a:pt x="11" y="41"/>
                    <a:pt x="11" y="41"/>
                  </a:cubicBezTo>
                  <a:close/>
                  <a:moveTo>
                    <a:pt x="13" y="43"/>
                  </a:moveTo>
                  <a:cubicBezTo>
                    <a:pt x="13" y="43"/>
                    <a:pt x="13" y="42"/>
                    <a:pt x="13" y="42"/>
                  </a:cubicBezTo>
                  <a:cubicBezTo>
                    <a:pt x="13" y="42"/>
                    <a:pt x="12" y="42"/>
                    <a:pt x="12" y="42"/>
                  </a:cubicBezTo>
                  <a:cubicBezTo>
                    <a:pt x="12" y="42"/>
                    <a:pt x="13" y="43"/>
                    <a:pt x="13" y="43"/>
                  </a:cubicBezTo>
                  <a:close/>
                  <a:moveTo>
                    <a:pt x="14" y="44"/>
                  </a:moveTo>
                  <a:cubicBezTo>
                    <a:pt x="14" y="44"/>
                    <a:pt x="14" y="43"/>
                    <a:pt x="13" y="43"/>
                  </a:cubicBezTo>
                  <a:cubicBezTo>
                    <a:pt x="13" y="44"/>
                    <a:pt x="13" y="44"/>
                    <a:pt x="13" y="44"/>
                  </a:cubicBezTo>
                  <a:cubicBezTo>
                    <a:pt x="13" y="44"/>
                    <a:pt x="14" y="44"/>
                    <a:pt x="14" y="45"/>
                  </a:cubicBezTo>
                  <a:cubicBezTo>
                    <a:pt x="14" y="45"/>
                    <a:pt x="14" y="45"/>
                    <a:pt x="14" y="44"/>
                  </a:cubicBezTo>
                  <a:cubicBezTo>
                    <a:pt x="14" y="45"/>
                    <a:pt x="14" y="44"/>
                    <a:pt x="14" y="44"/>
                  </a:cubicBezTo>
                  <a:close/>
                  <a:moveTo>
                    <a:pt x="22" y="44"/>
                  </a:moveTo>
                  <a:cubicBezTo>
                    <a:pt x="22" y="44"/>
                    <a:pt x="23" y="44"/>
                    <a:pt x="23" y="44"/>
                  </a:cubicBezTo>
                  <a:cubicBezTo>
                    <a:pt x="22" y="44"/>
                    <a:pt x="22" y="44"/>
                    <a:pt x="22" y="44"/>
                  </a:cubicBezTo>
                  <a:close/>
                  <a:moveTo>
                    <a:pt x="14" y="45"/>
                  </a:moveTo>
                  <a:cubicBezTo>
                    <a:pt x="15" y="46"/>
                    <a:pt x="17" y="47"/>
                    <a:pt x="18" y="46"/>
                  </a:cubicBezTo>
                  <a:cubicBezTo>
                    <a:pt x="17" y="46"/>
                    <a:pt x="16" y="45"/>
                    <a:pt x="16" y="45"/>
                  </a:cubicBezTo>
                  <a:cubicBezTo>
                    <a:pt x="16" y="45"/>
                    <a:pt x="16" y="45"/>
                    <a:pt x="15" y="45"/>
                  </a:cubicBezTo>
                  <a:cubicBezTo>
                    <a:pt x="15" y="46"/>
                    <a:pt x="15" y="45"/>
                    <a:pt x="14" y="45"/>
                  </a:cubicBezTo>
                  <a:close/>
                  <a:moveTo>
                    <a:pt x="19" y="46"/>
                  </a:moveTo>
                  <a:cubicBezTo>
                    <a:pt x="20" y="46"/>
                    <a:pt x="21" y="46"/>
                    <a:pt x="22" y="46"/>
                  </a:cubicBezTo>
                  <a:cubicBezTo>
                    <a:pt x="21" y="46"/>
                    <a:pt x="20" y="46"/>
                    <a:pt x="19" y="46"/>
                  </a:cubicBezTo>
                  <a:cubicBezTo>
                    <a:pt x="19" y="46"/>
                    <a:pt x="19" y="46"/>
                    <a:pt x="1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grpSp>
      <p:grpSp>
        <p:nvGrpSpPr>
          <p:cNvPr id="159" name="组合 158"/>
          <p:cNvGrpSpPr/>
          <p:nvPr/>
        </p:nvGrpSpPr>
        <p:grpSpPr>
          <a:xfrm>
            <a:off x="3826056" y="286838"/>
            <a:ext cx="4540704" cy="1074057"/>
            <a:chOff x="3659868" y="841828"/>
            <a:chExt cx="4540704" cy="1074057"/>
          </a:xfrm>
        </p:grpSpPr>
        <p:sp>
          <p:nvSpPr>
            <p:cNvPr id="160" name="任意多边形 159"/>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1" name="组合 160"/>
            <p:cNvGrpSpPr/>
            <p:nvPr/>
          </p:nvGrpSpPr>
          <p:grpSpPr>
            <a:xfrm>
              <a:off x="3659868" y="841828"/>
              <a:ext cx="4540704" cy="1074057"/>
              <a:chOff x="4429125" y="2685143"/>
              <a:chExt cx="4118758" cy="1182009"/>
            </a:xfrm>
          </p:grpSpPr>
          <p:sp>
            <p:nvSpPr>
              <p:cNvPr id="163"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64"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2" name="文本框 161"/>
            <p:cNvSpPr txBox="1"/>
            <p:nvPr/>
          </p:nvSpPr>
          <p:spPr>
            <a:xfrm>
              <a:off x="4476059" y="1209268"/>
              <a:ext cx="2863122" cy="521970"/>
            </a:xfrm>
            <a:prstGeom prst="rect">
              <a:avLst/>
            </a:prstGeom>
            <a:noFill/>
          </p:spPr>
          <p:txBody>
            <a:bodyPr wrap="square" rtlCol="0">
              <a:spAutoFit/>
            </a:bodyPr>
            <a:lstStyle/>
            <a:p>
              <a:pPr algn="dist"/>
              <a:r>
                <a:rPr lang="zh-CN" altLang="en-US" sz="2800" dirty="0" smtClean="0">
                  <a:latin typeface="方正静蕾简体" panose="02000000000000000000" pitchFamily="2" charset="-122"/>
                  <a:ea typeface="方正静蕾简体" panose="02000000000000000000" pitchFamily="2" charset="-122"/>
                </a:rPr>
                <a:t>参考文献</a:t>
              </a:r>
              <a:endParaRPr lang="zh-CN" altLang="en-US" sz="2800" dirty="0">
                <a:solidFill>
                  <a:schemeClr val="bg1"/>
                </a:solidFill>
                <a:latin typeface="方正静蕾简体" panose="02000000000000000000" pitchFamily="2" charset="-122"/>
                <a:ea typeface="方正静蕾简体" panose="02000000000000000000" pitchFamily="2" charset="-122"/>
              </a:endParaRPr>
            </a:p>
          </p:txBody>
        </p:sp>
      </p:grpSp>
      <p:sp>
        <p:nvSpPr>
          <p:cNvPr id="100" name="文本框 99"/>
          <p:cNvSpPr txBox="1"/>
          <p:nvPr/>
        </p:nvSpPr>
        <p:spPr>
          <a:xfrm>
            <a:off x="2965450" y="3019425"/>
            <a:ext cx="3573145" cy="3169285"/>
          </a:xfrm>
          <a:prstGeom prst="rect">
            <a:avLst/>
          </a:prstGeom>
          <a:noFill/>
          <a:ln w="9525">
            <a:noFill/>
          </a:ln>
        </p:spPr>
        <p:txBody>
          <a:bodyPr wrap="square">
            <a:spAutoFit/>
          </a:bodyPr>
          <a:p>
            <a:pPr indent="0"/>
            <a:r>
              <a:rPr lang="en-US" sz="2000" b="0">
                <a:latin typeface="等线" panose="02010600030101010101" charset="-122"/>
                <a:ea typeface="等线" panose="02010600030101010101" charset="-122"/>
                <a:cs typeface="Times New Roman" panose="02020603050405020304" charset="0"/>
              </a:rPr>
              <a:t>[1]https://www.cnblogs.com/ywqu/archive/2009/12/17/1626043.html</a:t>
            </a:r>
            <a:endParaRPr lang="en-US" sz="2000" b="0">
              <a:latin typeface="等线" panose="02010600030101010101" charset="-122"/>
              <a:ea typeface="等线" panose="02010600030101010101" charset="-122"/>
              <a:cs typeface="Times New Roman" panose="02020603050405020304" charset="0"/>
            </a:endParaRPr>
          </a:p>
          <a:p>
            <a:pPr indent="0"/>
            <a:r>
              <a:rPr lang="en-US" sz="2000" b="0">
                <a:latin typeface="等线" panose="02010600030101010101" charset="-122"/>
                <a:ea typeface="等线" panose="02010600030101010101" charset="-122"/>
                <a:cs typeface="Times New Roman" panose="02020603050405020304" charset="0"/>
              </a:rPr>
              <a:t>[2]</a:t>
            </a:r>
            <a:r>
              <a:rPr lang="en-US" sz="2000" b="0" u="sng">
                <a:solidFill>
                  <a:srgbClr val="0563C1"/>
                </a:solidFill>
                <a:latin typeface="等线" panose="02010600030101010101" charset="-122"/>
                <a:ea typeface="等线" panose="02010600030101010101" charset="-122"/>
                <a:cs typeface="Times New Roman" panose="02020603050405020304" charset="0"/>
                <a:hlinkClick r:id="rId1"/>
              </a:rPr>
              <a:t>https://blog.csdn.net/cold___play/article/details/102770382</a:t>
            </a:r>
            <a:endParaRPr lang="en-US" sz="2000" b="0" u="sng">
              <a:solidFill>
                <a:srgbClr val="0563C1"/>
              </a:solidFill>
              <a:latin typeface="等线" panose="02010600030101010101" charset="-122"/>
              <a:ea typeface="等线" panose="02010600030101010101" charset="-122"/>
              <a:cs typeface="Times New Roman" panose="02020603050405020304" charset="0"/>
              <a:hlinkClick r:id="rId1"/>
            </a:endParaRPr>
          </a:p>
          <a:p>
            <a:pPr indent="0"/>
            <a:r>
              <a:rPr lang="en-US" sz="2000">
                <a:latin typeface="等线" panose="02010600030101010101" charset="-122"/>
                <a:ea typeface="等线" panose="02010600030101010101" charset="-122"/>
                <a:cs typeface="等线" panose="02010600030101010101" charset="-122"/>
                <a:sym typeface="+mn-ea"/>
              </a:rPr>
              <a:t>[3] https://blog.csdn.net/Luyanc/article/details/54633436 </a:t>
            </a:r>
            <a:endParaRPr lang="en-US" altLang="en-US" sz="2000" b="0" u="sng">
              <a:solidFill>
                <a:srgbClr val="0563C1"/>
              </a:solidFill>
              <a:latin typeface="等线" panose="02010600030101010101" charset="-122"/>
              <a:ea typeface="等线" panose="02010600030101010101" charset="-122"/>
              <a:cs typeface="Times New Roman" panose="02020603050405020304" charset="0"/>
              <a:hlinkClick r:id="rId1"/>
            </a:endParaRPr>
          </a:p>
        </p:txBody>
      </p:sp>
      <p:sp>
        <p:nvSpPr>
          <p:cNvPr id="2" name="文本框 1"/>
          <p:cNvSpPr txBox="1"/>
          <p:nvPr/>
        </p:nvSpPr>
        <p:spPr>
          <a:xfrm>
            <a:off x="6897370" y="2669540"/>
            <a:ext cx="3769360" cy="3169285"/>
          </a:xfrm>
          <a:prstGeom prst="rect">
            <a:avLst/>
          </a:prstGeom>
          <a:noFill/>
          <a:ln w="9525">
            <a:noFill/>
          </a:ln>
        </p:spPr>
        <p:txBody>
          <a:bodyPr wrap="square">
            <a:spAutoFit/>
          </a:bodyPr>
          <a:p>
            <a:pPr indent="0"/>
            <a:r>
              <a:rPr lang="zh-CN" sz="2000" b="0">
                <a:latin typeface="等线" panose="02010600030101010101" charset="-122"/>
                <a:ea typeface="等线" panose="02010600030101010101" charset="-122"/>
                <a:cs typeface="等线" panose="02010600030101010101" charset="-122"/>
              </a:rPr>
              <a:t>[4]《UML用户指南》 人民邮电出版社 Grady Booch, James Rumbaugh, Ivar Jacobson著 邵维忠 麻志毅 马浩海 刘辉 译 2013年1月第1版</a:t>
            </a:r>
            <a:endParaRPr lang="zh-CN" sz="2000" b="0">
              <a:latin typeface="等线" panose="02010600030101010101" charset="-122"/>
              <a:ea typeface="等线" panose="02010600030101010101" charset="-122"/>
              <a:cs typeface="等线" panose="02010600030101010101" charset="-122"/>
            </a:endParaRPr>
          </a:p>
          <a:p>
            <a:pPr indent="0"/>
            <a:r>
              <a:rPr lang="zh-CN" sz="2000" b="0">
                <a:latin typeface="等线" panose="02010600030101010101" charset="-122"/>
                <a:ea typeface="等线" panose="02010600030101010101" charset="-122"/>
                <a:cs typeface="等线" panose="02010600030101010101" charset="-122"/>
              </a:rPr>
              <a:t>[5]《UML2基础、建模与设计教程》 清华大学出版社 杨弘平等 2015年10月第1版</a:t>
            </a:r>
            <a:endParaRPr lang="zh-CN" altLang="en-US" sz="2000" b="0">
              <a:latin typeface="等线" panose="02010600030101010101" charset="-122"/>
              <a:ea typeface="等线" panose="02010600030101010101" charset="-122"/>
              <a:cs typeface="等线" panose="02010600030101010101" charset="-122"/>
            </a:endParaRPr>
          </a:p>
        </p:txBody>
      </p:sp>
    </p:spTree>
  </p:cSld>
  <p:clrMapOvr>
    <a:masterClrMapping/>
  </p:clrMapOvr>
  <p:transition spd="slow">
    <p:randomBar dir="ver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flipH="1">
            <a:off x="3790950" y="5133975"/>
            <a:ext cx="4158615" cy="706755"/>
          </a:xfrm>
          <a:prstGeom prst="rect">
            <a:avLst/>
          </a:prstGeom>
          <a:noFill/>
        </p:spPr>
        <p:txBody>
          <a:bodyPr wrap="square" rtlCol="0">
            <a:spAutoFit/>
          </a:bodyPr>
          <a:lstStyle/>
          <a:p>
            <a:pPr algn="ctr"/>
            <a:r>
              <a:rPr lang="zh-CN" altLang="en-US" sz="4000" dirty="0" smtClean="0">
                <a:latin typeface="方正静蕾简体" panose="02000000000000000000" pitchFamily="2" charset="-122"/>
                <a:ea typeface="方正静蕾简体" panose="02000000000000000000" pitchFamily="2" charset="-122"/>
                <a:sym typeface="+mn-ea"/>
              </a:rPr>
              <a:t>绩效评定</a:t>
            </a:r>
            <a:endParaRPr lang="zh-CN" altLang="en-US" sz="4000" dirty="0" smtClean="0">
              <a:latin typeface="方正静蕾简体" panose="02000000000000000000" pitchFamily="2" charset="-122"/>
              <a:ea typeface="方正静蕾简体" panose="02000000000000000000" pitchFamily="2" charset="-122"/>
              <a:sym typeface="+mn-ea"/>
            </a:endParaRPr>
          </a:p>
        </p:txBody>
      </p:sp>
      <p:sp>
        <p:nvSpPr>
          <p:cNvPr id="4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noFill/>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2453503" y="5381090"/>
            <a:ext cx="6965448" cy="503056"/>
            <a:chOff x="2453503" y="5381090"/>
            <a:chExt cx="6965448" cy="503056"/>
          </a:xfrm>
        </p:grpSpPr>
        <p:sp>
          <p:nvSpPr>
            <p:cNvPr id="98"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9" name="任意多边形 98"/>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53" y="connsiteY0-154"/>
                </a:cxn>
                <a:cxn ang="0">
                  <a:pos x="connsiteX1-155" y="connsiteY1-156"/>
                </a:cxn>
                <a:cxn ang="0">
                  <a:pos x="connsiteX2-157" y="connsiteY2-158"/>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41" y="connsiteY0-142"/>
                </a:cxn>
                <a:cxn ang="0">
                  <a:pos x="connsiteX1-143" y="connsiteY1-144"/>
                </a:cxn>
                <a:cxn ang="0">
                  <a:pos x="connsiteX2-145" y="connsiteY2-146"/>
                </a:cxn>
                <a:cxn ang="0">
                  <a:pos x="connsiteX3-147" y="connsiteY3-14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任意多边形 1"/>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rgbClr val="9DC3E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70847" y="725646"/>
            <a:ext cx="3971693" cy="4252077"/>
            <a:chOff x="4427538" y="954088"/>
            <a:chExt cx="3333750" cy="3729038"/>
          </a:xfrm>
        </p:grpSpPr>
        <p:sp>
          <p:nvSpPr>
            <p:cNvPr id="38"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6"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8"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2"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4"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6"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59"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0"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4"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5"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6"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67"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70"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5" name="文本框 94"/>
          <p:cNvSpPr txBox="1"/>
          <p:nvPr/>
        </p:nvSpPr>
        <p:spPr>
          <a:xfrm flipH="1">
            <a:off x="4721924" y="1424370"/>
            <a:ext cx="2264799" cy="1322070"/>
          </a:xfrm>
          <a:prstGeom prst="rect">
            <a:avLst/>
          </a:prstGeom>
          <a:noFill/>
        </p:spPr>
        <p:txBody>
          <a:bodyPr wrap="square" rtlCol="0">
            <a:spAutoFit/>
          </a:bodyPr>
          <a:lstStyle/>
          <a:p>
            <a:pPr algn="ctr"/>
            <a:r>
              <a:rPr lang="en-US" altLang="zh-CN" sz="8000" spc="300" dirty="0" smtClean="0">
                <a:latin typeface="新蒂黑板报" panose="03000600000000000000" pitchFamily="66" charset="-122"/>
                <a:ea typeface="新蒂黑板报" panose="03000600000000000000" pitchFamily="66" charset="-122"/>
              </a:rPr>
              <a:t>07</a:t>
            </a:r>
            <a:endParaRPr lang="zh-CN" altLang="en-US" sz="8000" spc="300" dirty="0">
              <a:latin typeface="新蒂黑板报" panose="03000600000000000000" pitchFamily="66" charset="-122"/>
              <a:ea typeface="新蒂黑板报" panose="03000600000000000000" pitchFamily="66" charset="-122"/>
            </a:endParaRPr>
          </a:p>
        </p:txBody>
      </p:sp>
    </p:spTree>
  </p:cSld>
  <p:clrMapOvr>
    <a:masterClrMapping/>
  </p:clrMapOvr>
  <p:transition spd="slow">
    <p:randomBar dir="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组合 158"/>
          <p:cNvGrpSpPr/>
          <p:nvPr/>
        </p:nvGrpSpPr>
        <p:grpSpPr>
          <a:xfrm>
            <a:off x="293551" y="20773"/>
            <a:ext cx="4540704" cy="1074057"/>
            <a:chOff x="3659868" y="841828"/>
            <a:chExt cx="4540704" cy="1074057"/>
          </a:xfrm>
        </p:grpSpPr>
        <p:sp>
          <p:nvSpPr>
            <p:cNvPr id="160" name="任意多边形 159"/>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1" name="组合 160"/>
            <p:cNvGrpSpPr/>
            <p:nvPr/>
          </p:nvGrpSpPr>
          <p:grpSpPr>
            <a:xfrm>
              <a:off x="3659868" y="841828"/>
              <a:ext cx="4540704" cy="1074057"/>
              <a:chOff x="4429125" y="2685143"/>
              <a:chExt cx="4118758" cy="1182009"/>
            </a:xfrm>
          </p:grpSpPr>
          <p:sp>
            <p:nvSpPr>
              <p:cNvPr id="163"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64"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2" name="文本框 161"/>
            <p:cNvSpPr txBox="1"/>
            <p:nvPr/>
          </p:nvSpPr>
          <p:spPr>
            <a:xfrm>
              <a:off x="4401129" y="1238478"/>
              <a:ext cx="2863122" cy="521970"/>
            </a:xfrm>
            <a:prstGeom prst="rect">
              <a:avLst/>
            </a:prstGeom>
            <a:noFill/>
          </p:spPr>
          <p:txBody>
            <a:bodyPr wrap="square" rtlCol="0">
              <a:spAutoFit/>
            </a:bodyPr>
            <a:lstStyle/>
            <a:p>
              <a:pPr algn="dist"/>
              <a:r>
                <a:rPr lang="zh-CN" altLang="en-US" sz="2800" b="1" dirty="0">
                  <a:solidFill>
                    <a:schemeClr val="tx1"/>
                  </a:solidFill>
                  <a:latin typeface="方正静蕾简体" panose="02000000000000000000" pitchFamily="2" charset="-122"/>
                  <a:ea typeface="方正静蕾简体" panose="02000000000000000000" pitchFamily="2" charset="-122"/>
                </a:rPr>
                <a:t>绩效评定</a:t>
              </a:r>
              <a:endParaRPr lang="zh-CN" altLang="en-US" sz="2800" b="1" dirty="0">
                <a:solidFill>
                  <a:schemeClr val="tx1"/>
                </a:solidFill>
                <a:latin typeface="方正静蕾简体" panose="02000000000000000000" pitchFamily="2" charset="-122"/>
                <a:ea typeface="方正静蕾简体" panose="02000000000000000000" pitchFamily="2" charset="-122"/>
              </a:endParaRPr>
            </a:p>
          </p:txBody>
        </p:sp>
      </p:grpSp>
      <p:pic>
        <p:nvPicPr>
          <p:cNvPr id="48129" name="图片 5"/>
          <p:cNvPicPr>
            <a:picLocks noChangeAspect="1"/>
          </p:cNvPicPr>
          <p:nvPr/>
        </p:nvPicPr>
        <p:blipFill>
          <a:blip r:embed="rId1"/>
          <a:stretch>
            <a:fillRect/>
          </a:stretch>
        </p:blipFill>
        <p:spPr>
          <a:xfrm>
            <a:off x="5846445" y="558483"/>
            <a:ext cx="960438" cy="958850"/>
          </a:xfrm>
          <a:prstGeom prst="rect">
            <a:avLst/>
          </a:prstGeom>
          <a:noFill/>
          <a:ln w="9525">
            <a:noFill/>
          </a:ln>
        </p:spPr>
      </p:pic>
      <p:sp>
        <p:nvSpPr>
          <p:cNvPr id="48132" name="文本框 2"/>
          <p:cNvSpPr txBox="1"/>
          <p:nvPr/>
        </p:nvSpPr>
        <p:spPr>
          <a:xfrm>
            <a:off x="7128510" y="558483"/>
            <a:ext cx="6413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朱涵</a:t>
            </a:r>
            <a:endParaRPr lang="zh-CN" altLang="en-US" dirty="0">
              <a:latin typeface="微软雅黑" panose="020B0503020204020204" charset="-122"/>
              <a:ea typeface="微软雅黑" panose="020B0503020204020204" charset="-122"/>
            </a:endParaRPr>
          </a:p>
        </p:txBody>
      </p:sp>
      <p:sp>
        <p:nvSpPr>
          <p:cNvPr id="48133" name="文本框 3"/>
          <p:cNvSpPr txBox="1"/>
          <p:nvPr/>
        </p:nvSpPr>
        <p:spPr>
          <a:xfrm>
            <a:off x="7128510" y="926783"/>
            <a:ext cx="5230813"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团队核心</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zh-CN" sz="1400" dirty="0">
                <a:latin typeface="微软雅黑" panose="020B0503020204020204" charset="-122"/>
                <a:ea typeface="微软雅黑" panose="020B0503020204020204" charset="-122"/>
                <a:sym typeface="微软雅黑" panose="020B0503020204020204" charset="-122"/>
              </a:rPr>
              <a:t>）负责该阶段PPT制作以及后续更新；    </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2</a:t>
            </a:r>
            <a:r>
              <a:rPr lang="zh-CN" altLang="en-US" sz="1400" dirty="0">
                <a:latin typeface="微软雅黑" panose="020B0503020204020204" charset="-122"/>
                <a:ea typeface="微软雅黑" panose="020B0503020204020204" charset="-122"/>
                <a:sym typeface="微软雅黑" panose="020B0503020204020204" charset="-122"/>
              </a:rPr>
              <a:t>）负责该阶段团建活动的组织与开展；</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4</a:t>
            </a:r>
            <a:r>
              <a:rPr lang="zh-CN" altLang="en-US" sz="1400" dirty="0">
                <a:latin typeface="微软雅黑" panose="020B0503020204020204" charset="-122"/>
                <a:ea typeface="微软雅黑" panose="020B0503020204020204" charset="-122"/>
                <a:sym typeface="微软雅黑" panose="020B0503020204020204" charset="-122"/>
              </a:rPr>
              <a:t>）负责项目进度监控，与其他组员进行沟通</a:t>
            </a:r>
            <a:r>
              <a:rPr lang="zh-CN" altLang="zh-CN" sz="1400" dirty="0">
                <a:latin typeface="微软雅黑" panose="020B0503020204020204" charset="-122"/>
                <a:ea typeface="微软雅黑" panose="020B0503020204020204" charset="-122"/>
                <a:sym typeface="微软雅黑" panose="020B0503020204020204" charset="-122"/>
              </a:rPr>
              <a:t>；  </a:t>
            </a:r>
            <a:endParaRPr lang="zh-CN" altLang="zh-CN" sz="1400" dirty="0">
              <a:latin typeface="微软雅黑" panose="020B0503020204020204" charset="-122"/>
              <a:ea typeface="微软雅黑" panose="020B0503020204020204" charset="-122"/>
            </a:endParaRPr>
          </a:p>
        </p:txBody>
      </p:sp>
      <p:sp>
        <p:nvSpPr>
          <p:cNvPr id="49157" name="文本框 3"/>
          <p:cNvSpPr txBox="1"/>
          <p:nvPr/>
        </p:nvSpPr>
        <p:spPr>
          <a:xfrm>
            <a:off x="1604010" y="4319588"/>
            <a:ext cx="5238750"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建队基石</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en-US" sz="1400" dirty="0">
                <a:latin typeface="微软雅黑" panose="020B0503020204020204" charset="-122"/>
                <a:ea typeface="微软雅黑" panose="020B0503020204020204" charset="-122"/>
                <a:sym typeface="微软雅黑" panose="020B0503020204020204" charset="-122"/>
              </a:rPr>
              <a:t>）负责初步分析项目可行性，分析项目方案；</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2</a:t>
            </a:r>
            <a:r>
              <a:rPr lang="zh-CN" altLang="zh-CN" sz="1400" dirty="0">
                <a:latin typeface="微软雅黑" panose="020B0503020204020204" charset="-122"/>
                <a:ea typeface="微软雅黑" panose="020B0503020204020204" charset="-122"/>
                <a:sym typeface="微软雅黑" panose="020B0503020204020204" charset="-122"/>
              </a:rPr>
              <a:t>）负责</a:t>
            </a:r>
            <a:r>
              <a:rPr lang="en-US" altLang="zh-CN" sz="1400" dirty="0">
                <a:latin typeface="微软雅黑" panose="020B0503020204020204" charset="-122"/>
                <a:ea typeface="微软雅黑" panose="020B0503020204020204" charset="-122"/>
                <a:sym typeface="+mn-ea"/>
              </a:rPr>
              <a:t>UML2.0_4.1-4.3</a:t>
            </a:r>
            <a:r>
              <a:rPr lang="zh-CN" altLang="en-US" sz="1400" dirty="0">
                <a:latin typeface="微软雅黑" panose="020B0503020204020204" charset="-122"/>
                <a:ea typeface="微软雅黑" panose="020B0503020204020204" charset="-122"/>
                <a:sym typeface="+mn-ea"/>
              </a:rPr>
              <a:t>文档</a:t>
            </a:r>
            <a:r>
              <a:rPr lang="zh-CN" altLang="zh-CN" sz="1400" dirty="0">
                <a:latin typeface="微软雅黑" panose="020B0503020204020204" charset="-122"/>
                <a:ea typeface="微软雅黑" panose="020B0503020204020204" charset="-122"/>
                <a:sym typeface="微软雅黑" panose="020B0503020204020204" charset="-122"/>
              </a:rPr>
              <a:t>编写</a:t>
            </a:r>
            <a:r>
              <a:rPr lang="zh-CN" altLang="zh-CN" sz="1400" dirty="0">
                <a:latin typeface="微软雅黑" panose="020B0503020204020204" charset="-122"/>
                <a:ea typeface="微软雅黑" panose="020B0503020204020204" charset="-122"/>
                <a:sym typeface="微软雅黑" panose="020B0503020204020204" charset="-122"/>
              </a:rPr>
              <a:t>以及后续更新；</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3</a:t>
            </a:r>
            <a:r>
              <a:rPr lang="zh-CN" altLang="zh-CN" sz="1400" dirty="0">
                <a:latin typeface="微软雅黑" panose="020B0503020204020204" charset="-122"/>
                <a:ea typeface="微软雅黑" panose="020B0503020204020204" charset="-122"/>
                <a:sym typeface="微软雅黑" panose="020B0503020204020204" charset="-122"/>
              </a:rPr>
              <a:t>）负责</a:t>
            </a:r>
            <a:r>
              <a:rPr lang="en-US" altLang="zh-CN" sz="1400" dirty="0">
                <a:latin typeface="微软雅黑" panose="020B0503020204020204" charset="-122"/>
                <a:ea typeface="微软雅黑" panose="020B0503020204020204" charset="-122"/>
                <a:sym typeface="+mn-ea"/>
              </a:rPr>
              <a:t>UML2.0_5.1-5.3</a:t>
            </a:r>
            <a:r>
              <a:rPr lang="zh-CN" altLang="en-US" sz="1400" dirty="0">
                <a:latin typeface="微软雅黑" panose="020B0503020204020204" charset="-122"/>
                <a:ea typeface="微软雅黑" panose="020B0503020204020204" charset="-122"/>
                <a:sym typeface="+mn-ea"/>
              </a:rPr>
              <a:t>文档</a:t>
            </a:r>
            <a:r>
              <a:rPr lang="zh-CN" altLang="zh-CN" sz="1400" dirty="0">
                <a:latin typeface="微软雅黑" panose="020B0503020204020204" charset="-122"/>
                <a:ea typeface="微软雅黑" panose="020B0503020204020204" charset="-122"/>
                <a:sym typeface="微软雅黑" panose="020B0503020204020204" charset="-122"/>
              </a:rPr>
              <a:t>编写以及后续更新；</a:t>
            </a:r>
            <a:endParaRPr lang="zh-CN" altLang="zh-CN" sz="1400" dirty="0">
              <a:latin typeface="微软雅黑" panose="020B0503020204020204" charset="-122"/>
              <a:ea typeface="微软雅黑" panose="020B0503020204020204" charset="-122"/>
            </a:endParaRPr>
          </a:p>
        </p:txBody>
      </p:sp>
      <p:pic>
        <p:nvPicPr>
          <p:cNvPr id="50177" name="图片 5"/>
          <p:cNvPicPr>
            <a:picLocks noChangeAspect="1"/>
          </p:cNvPicPr>
          <p:nvPr/>
        </p:nvPicPr>
        <p:blipFill>
          <a:blip r:embed="rId2"/>
          <a:stretch>
            <a:fillRect/>
          </a:stretch>
        </p:blipFill>
        <p:spPr>
          <a:xfrm>
            <a:off x="5877560" y="2886393"/>
            <a:ext cx="960438" cy="960437"/>
          </a:xfrm>
          <a:prstGeom prst="rect">
            <a:avLst/>
          </a:prstGeom>
          <a:noFill/>
          <a:ln w="9525">
            <a:noFill/>
          </a:ln>
        </p:spPr>
      </p:pic>
      <p:sp>
        <p:nvSpPr>
          <p:cNvPr id="50180" name="文本框 2"/>
          <p:cNvSpPr txBox="1"/>
          <p:nvPr/>
        </p:nvSpPr>
        <p:spPr>
          <a:xfrm>
            <a:off x="7014210" y="2759393"/>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陈正祎</a:t>
            </a:r>
            <a:endParaRPr lang="zh-CN" altLang="en-US" dirty="0">
              <a:latin typeface="微软雅黑" panose="020B0503020204020204" charset="-122"/>
              <a:ea typeface="微软雅黑" panose="020B0503020204020204" charset="-122"/>
            </a:endParaRPr>
          </a:p>
        </p:txBody>
      </p:sp>
      <p:sp>
        <p:nvSpPr>
          <p:cNvPr id="50181" name="文本框 3"/>
          <p:cNvSpPr txBox="1"/>
          <p:nvPr/>
        </p:nvSpPr>
        <p:spPr>
          <a:xfrm>
            <a:off x="7014210" y="3127693"/>
            <a:ext cx="5626100"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团队灵魂</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zh-CN" sz="1400" dirty="0">
                <a:latin typeface="微软雅黑" panose="020B0503020204020204" charset="-122"/>
                <a:ea typeface="微软雅黑" panose="020B0503020204020204" charset="-122"/>
                <a:sym typeface="微软雅黑" panose="020B0503020204020204" charset="-122"/>
              </a:rPr>
              <a:t>）负责</a:t>
            </a:r>
            <a:r>
              <a:rPr lang="en-US" altLang="zh-CN" sz="1400" dirty="0">
                <a:latin typeface="微软雅黑" panose="020B0503020204020204" charset="-122"/>
                <a:ea typeface="微软雅黑" panose="020B0503020204020204" charset="-122"/>
                <a:sym typeface="+mn-ea"/>
              </a:rPr>
              <a:t>UML2.0_6.1-6.2</a:t>
            </a:r>
            <a:r>
              <a:rPr lang="zh-CN" altLang="en-US" sz="1400" dirty="0">
                <a:latin typeface="微软雅黑" panose="020B0503020204020204" charset="-122"/>
                <a:ea typeface="微软雅黑" panose="020B0503020204020204" charset="-122"/>
                <a:sym typeface="+mn-ea"/>
              </a:rPr>
              <a:t>文档</a:t>
            </a:r>
            <a:r>
              <a:rPr lang="zh-CN" altLang="zh-CN" sz="1400" dirty="0">
                <a:latin typeface="微软雅黑" panose="020B0503020204020204" charset="-122"/>
                <a:ea typeface="微软雅黑" panose="020B0503020204020204" charset="-122"/>
                <a:sym typeface="微软雅黑" panose="020B0503020204020204" charset="-122"/>
              </a:rPr>
              <a:t>编写</a:t>
            </a:r>
            <a:r>
              <a:rPr lang="zh-CN" altLang="zh-CN" sz="1400" dirty="0">
                <a:latin typeface="微软雅黑" panose="020B0503020204020204" charset="-122"/>
                <a:ea typeface="微软雅黑" panose="020B0503020204020204" charset="-122"/>
                <a:sym typeface="微软雅黑" panose="020B0503020204020204" charset="-122"/>
              </a:rPr>
              <a:t>以及后续更新；</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3</a:t>
            </a:r>
            <a:r>
              <a:rPr lang="zh-CN" altLang="en-US" sz="1400" dirty="0">
                <a:latin typeface="微软雅黑" panose="020B0503020204020204" charset="-122"/>
                <a:ea typeface="微软雅黑" panose="020B0503020204020204" charset="-122"/>
                <a:sym typeface="微软雅黑" panose="020B0503020204020204" charset="-122"/>
              </a:rPr>
              <a:t>）作为项目进度管理员，负责项目进度管理；</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4</a:t>
            </a:r>
            <a:r>
              <a:rPr lang="zh-CN" altLang="en-US" sz="1400" dirty="0">
                <a:latin typeface="微软雅黑" panose="020B0503020204020204" charset="-122"/>
                <a:ea typeface="微软雅黑" panose="020B0503020204020204" charset="-122"/>
                <a:sym typeface="微软雅黑" panose="020B0503020204020204" charset="-122"/>
              </a:rPr>
              <a:t>）作为会议记录员，负责会议发起与记录；</a:t>
            </a:r>
            <a:r>
              <a:rPr lang="zh-CN" altLang="zh-CN" sz="1400" dirty="0">
                <a:latin typeface="微软雅黑" panose="020B0503020204020204" charset="-122"/>
                <a:ea typeface="微软雅黑" panose="020B0503020204020204" charset="-122"/>
                <a:sym typeface="微软雅黑" panose="020B0503020204020204" charset="-122"/>
              </a:rPr>
              <a:t> </a:t>
            </a:r>
            <a:endParaRPr lang="zh-CN" altLang="zh-CN" sz="1400" dirty="0">
              <a:latin typeface="微软雅黑" panose="020B0503020204020204" charset="-122"/>
              <a:ea typeface="微软雅黑" panose="020B0503020204020204" charset="-122"/>
              <a:sym typeface="微软雅黑" panose="020B0503020204020204" charset="-122"/>
            </a:endParaRPr>
          </a:p>
        </p:txBody>
      </p:sp>
      <p:pic>
        <p:nvPicPr>
          <p:cNvPr id="51201" name="图片 1"/>
          <p:cNvPicPr>
            <a:picLocks noChangeAspect="1"/>
          </p:cNvPicPr>
          <p:nvPr/>
        </p:nvPicPr>
        <p:blipFill>
          <a:blip r:embed="rId3"/>
          <a:stretch>
            <a:fillRect/>
          </a:stretch>
        </p:blipFill>
        <p:spPr>
          <a:xfrm>
            <a:off x="5846445" y="5067618"/>
            <a:ext cx="960438" cy="958850"/>
          </a:xfrm>
          <a:prstGeom prst="rect">
            <a:avLst/>
          </a:prstGeom>
          <a:noFill/>
          <a:ln w="9525">
            <a:noFill/>
          </a:ln>
        </p:spPr>
      </p:pic>
      <p:sp>
        <p:nvSpPr>
          <p:cNvPr id="51204" name="文本框 2"/>
          <p:cNvSpPr txBox="1"/>
          <p:nvPr/>
        </p:nvSpPr>
        <p:spPr>
          <a:xfrm>
            <a:off x="7110095" y="5067618"/>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黄德煜</a:t>
            </a:r>
            <a:endParaRPr lang="zh-CN" altLang="en-US" dirty="0">
              <a:latin typeface="微软雅黑" panose="020B0503020204020204" charset="-122"/>
              <a:ea typeface="微软雅黑" panose="020B0503020204020204" charset="-122"/>
            </a:endParaRPr>
          </a:p>
        </p:txBody>
      </p:sp>
      <p:sp>
        <p:nvSpPr>
          <p:cNvPr id="51205" name="文本框 3"/>
          <p:cNvSpPr txBox="1"/>
          <p:nvPr/>
        </p:nvSpPr>
        <p:spPr>
          <a:xfrm>
            <a:off x="7110095" y="5435918"/>
            <a:ext cx="5114925"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团队核心</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zh-CN" sz="1400" dirty="0">
                <a:latin typeface="微软雅黑" panose="020B0503020204020204" charset="-122"/>
                <a:ea typeface="微软雅黑" panose="020B0503020204020204" charset="-122"/>
                <a:sym typeface="微软雅黑" panose="020B0503020204020204" charset="-122"/>
              </a:rPr>
              <a:t>）负责</a:t>
            </a:r>
            <a:r>
              <a:rPr lang="en-US" altLang="zh-CN" sz="1400" dirty="0">
                <a:latin typeface="微软雅黑" panose="020B0503020204020204" charset="-122"/>
                <a:ea typeface="微软雅黑" panose="020B0503020204020204" charset="-122"/>
                <a:sym typeface="+mn-ea"/>
              </a:rPr>
              <a:t>UML2.0_7.1-7.3</a:t>
            </a:r>
            <a:r>
              <a:rPr lang="zh-CN" altLang="en-US" sz="1400" dirty="0">
                <a:latin typeface="微软雅黑" panose="020B0503020204020204" charset="-122"/>
                <a:ea typeface="微软雅黑" panose="020B0503020204020204" charset="-122"/>
                <a:sym typeface="+mn-ea"/>
              </a:rPr>
              <a:t>文档</a:t>
            </a:r>
            <a:r>
              <a:rPr lang="zh-CN" altLang="zh-CN" sz="1400" dirty="0">
                <a:latin typeface="微软雅黑" panose="020B0503020204020204" charset="-122"/>
                <a:ea typeface="微软雅黑" panose="020B0503020204020204" charset="-122"/>
                <a:sym typeface="微软雅黑" panose="020B0503020204020204" charset="-122"/>
              </a:rPr>
              <a:t>编写</a:t>
            </a:r>
            <a:r>
              <a:rPr lang="zh-CN" altLang="zh-CN" sz="1400" dirty="0">
                <a:latin typeface="微软雅黑" panose="020B0503020204020204" charset="-122"/>
                <a:ea typeface="微软雅黑" panose="020B0503020204020204" charset="-122"/>
                <a:sym typeface="微软雅黑" panose="020B0503020204020204" charset="-122"/>
              </a:rPr>
              <a:t>以及后续更新；</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2</a:t>
            </a:r>
            <a:r>
              <a:rPr lang="zh-CN" altLang="en-US" sz="1400" dirty="0">
                <a:latin typeface="微软雅黑" panose="020B0503020204020204" charset="-122"/>
                <a:ea typeface="微软雅黑" panose="020B0503020204020204" charset="-122"/>
                <a:sym typeface="微软雅黑" panose="020B0503020204020204" charset="-122"/>
              </a:rPr>
              <a:t>）作为项目配置管理员，负责项目配置管理；</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3</a:t>
            </a:r>
            <a:r>
              <a:rPr lang="zh-CN" altLang="en-US" sz="1400" dirty="0">
                <a:latin typeface="微软雅黑" panose="020B0503020204020204" charset="-122"/>
                <a:ea typeface="微软雅黑" panose="020B0503020204020204" charset="-122"/>
                <a:sym typeface="微软雅黑" panose="020B0503020204020204" charset="-122"/>
              </a:rPr>
              <a:t>）建立配置管理仓库，并解决小组成员的配置管理问题</a:t>
            </a:r>
            <a:endParaRPr lang="zh-CN" altLang="zh-CN" sz="140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4"/>
          <a:stretch>
            <a:fillRect/>
          </a:stretch>
        </p:blipFill>
        <p:spPr>
          <a:xfrm>
            <a:off x="340360" y="1517333"/>
            <a:ext cx="960438" cy="960437"/>
          </a:xfrm>
          <a:prstGeom prst="rect">
            <a:avLst/>
          </a:prstGeom>
          <a:noFill/>
          <a:ln w="9525">
            <a:noFill/>
          </a:ln>
        </p:spPr>
      </p:pic>
      <p:sp>
        <p:nvSpPr>
          <p:cNvPr id="5" name="文本框 4"/>
          <p:cNvSpPr txBox="1"/>
          <p:nvPr/>
        </p:nvSpPr>
        <p:spPr>
          <a:xfrm>
            <a:off x="1604010" y="1403033"/>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邢海粟</a:t>
            </a:r>
            <a:endParaRPr lang="zh-CN" altLang="en-US" dirty="0">
              <a:latin typeface="微软雅黑" panose="020B0503020204020204" charset="-122"/>
              <a:ea typeface="微软雅黑" panose="020B0503020204020204" charset="-122"/>
            </a:endParaRPr>
          </a:p>
        </p:txBody>
      </p:sp>
      <p:sp>
        <p:nvSpPr>
          <p:cNvPr id="6" name="文本框 5"/>
          <p:cNvSpPr txBox="1"/>
          <p:nvPr/>
        </p:nvSpPr>
        <p:spPr>
          <a:xfrm>
            <a:off x="1604010" y="1703070"/>
            <a:ext cx="4964113" cy="203009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charset="-122"/>
                <a:ea typeface="微软雅黑" panose="020B0503020204020204" charset="-122"/>
              </a:rPr>
              <a:t>小小组长</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a:t>
            </a:r>
            <a:r>
              <a:rPr lang="zh-CN" altLang="zh-CN" sz="1400" dirty="0">
                <a:latin typeface="微软雅黑" panose="020B0503020204020204" charset="-122"/>
                <a:ea typeface="微软雅黑" panose="020B0503020204020204" charset="-122"/>
              </a:rPr>
              <a:t>协调小组成员矛盾，团结一致向前冲；</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2</a:t>
            </a:r>
            <a:r>
              <a:rPr lang="zh-CN" altLang="zh-CN" sz="1400" dirty="0">
                <a:latin typeface="微软雅黑" panose="020B0503020204020204" charset="-122"/>
                <a:ea typeface="微软雅黑" panose="020B0503020204020204" charset="-122"/>
              </a:rPr>
              <a:t>）负责该阶段PPT审核以及后续更新；    </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3</a:t>
            </a: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UML2.0_8.1-8.2</a:t>
            </a:r>
            <a:r>
              <a:rPr lang="zh-CN" altLang="en-US" sz="1400" dirty="0">
                <a:latin typeface="微软雅黑" panose="020B0503020204020204" charset="-122"/>
                <a:ea typeface="微软雅黑" panose="020B0503020204020204" charset="-122"/>
              </a:rPr>
              <a:t>文档的编写</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4</a:t>
            </a:r>
            <a:r>
              <a:rPr lang="zh-CN" altLang="en-US" sz="1400" dirty="0">
                <a:latin typeface="微软雅黑" panose="020B0503020204020204" charset="-122"/>
                <a:ea typeface="微软雅黑" panose="020B0503020204020204" charset="-122"/>
              </a:rPr>
              <a:t>）负责该阶段文档内容的批准与审核；</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5</a:t>
            </a:r>
            <a:r>
              <a:rPr lang="zh-CN" altLang="en-US" sz="1400" dirty="0">
                <a:latin typeface="微软雅黑" panose="020B0503020204020204" charset="-122"/>
                <a:ea typeface="微软雅黑" panose="020B0503020204020204" charset="-122"/>
              </a:rPr>
              <a:t>）</a:t>
            </a:r>
            <a:r>
              <a:rPr lang="zh-CN" altLang="zh-CN" sz="1400" dirty="0">
                <a:latin typeface="微软雅黑" panose="020B0503020204020204" charset="-122"/>
                <a:ea typeface="微软雅黑" panose="020B0503020204020204" charset="-122"/>
              </a:rPr>
              <a:t>负责分配下一阶段的任务；  </a:t>
            </a:r>
            <a:endParaRPr lang="zh-CN" altLang="zh-CN" sz="1400" dirty="0">
              <a:latin typeface="微软雅黑" panose="020B0503020204020204" charset="-122"/>
              <a:ea typeface="微软雅黑" panose="020B0503020204020204" charset="-122"/>
            </a:endParaRPr>
          </a:p>
        </p:txBody>
      </p:sp>
      <p:pic>
        <p:nvPicPr>
          <p:cNvPr id="7" name="图片 1"/>
          <p:cNvPicPr>
            <a:picLocks noChangeAspect="1"/>
          </p:cNvPicPr>
          <p:nvPr/>
        </p:nvPicPr>
        <p:blipFill>
          <a:blip r:embed="rId5"/>
          <a:stretch>
            <a:fillRect/>
          </a:stretch>
        </p:blipFill>
        <p:spPr>
          <a:xfrm>
            <a:off x="340360" y="3951288"/>
            <a:ext cx="960438" cy="958850"/>
          </a:xfrm>
          <a:prstGeom prst="rect">
            <a:avLst/>
          </a:prstGeom>
          <a:noFill/>
          <a:ln w="9525">
            <a:noFill/>
          </a:ln>
        </p:spPr>
      </p:pic>
      <p:sp>
        <p:nvSpPr>
          <p:cNvPr id="8" name="文本框 2"/>
          <p:cNvSpPr txBox="1"/>
          <p:nvPr/>
        </p:nvSpPr>
        <p:spPr>
          <a:xfrm>
            <a:off x="1604010" y="3951288"/>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章拾瑜</a:t>
            </a:r>
            <a:endParaRPr lang="zh-CN" altLang="en-US" dirty="0">
              <a:latin typeface="微软雅黑" panose="020B0503020204020204" charset="-122"/>
              <a:ea typeface="微软雅黑" panose="020B0503020204020204" charset="-122"/>
            </a:endParaRPr>
          </a:p>
        </p:txBody>
      </p:sp>
    </p:spTree>
  </p:cSld>
  <p:clrMapOvr>
    <a:masterClrMapping/>
  </p:clrMapOvr>
  <p:transition spd="slow">
    <p:randomBar dir="vert"/>
  </p:transition>
  <p:timing>
    <p:tnLst>
      <p:par>
        <p:cTn id="1" dur="indefinite" restart="never" nodeType="tmRoot"/>
      </p:par>
    </p:tnLst>
  </p:timing>
</p:sld>
</file>

<file path=ppt/tags/tag1.xml><?xml version="1.0" encoding="utf-8"?>
<p:tagLst xmlns:p="http://schemas.openxmlformats.org/presentationml/2006/main">
  <p:tag name="KSO_WM_UNIT_TABLE_BEAUTIFY" val="smartTable{4ded0f5a-6ee2-41da-bb02-309ba2975aed}"/>
</p:tagLst>
</file>

<file path=ppt/tags/tag2.xml><?xml version="1.0" encoding="utf-8"?>
<p:tagLst xmlns:p="http://schemas.openxmlformats.org/presentationml/2006/main">
  <p:tag name="KSO_WM_UNIT_TABLE_BEAUTIFY" val="smartTable{89425642-f3d8-4171-b9a6-2b2043275818}"/>
  <p:tag name="TABLE_ENDDRAG_ORIGIN_RECT" val="908*421"/>
  <p:tag name="TABLE_ENDDRAG_RECT" val="41*106*908*421"/>
</p:tagLst>
</file>

<file path=ppt/tags/tag3.xml><?xml version="1.0" encoding="utf-8"?>
<p:tagLst xmlns:p="http://schemas.openxmlformats.org/presentationml/2006/main">
  <p:tag name="KSO_WM_UNIT_TABLE_BEAUTIFY" val="smartTable{7b603d4e-c2fc-42db-b55d-98424680af5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19267</Words>
  <Application>WPS 演示</Application>
  <PresentationFormat>自定义</PresentationFormat>
  <Paragraphs>1149</Paragraphs>
  <Slides>101</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101</vt:i4>
      </vt:variant>
    </vt:vector>
  </HeadingPairs>
  <TitlesOfParts>
    <vt:vector size="114" baseType="lpstr">
      <vt:lpstr>Arial</vt:lpstr>
      <vt:lpstr>宋体</vt:lpstr>
      <vt:lpstr>Wingdings</vt:lpstr>
      <vt:lpstr>微软雅黑</vt:lpstr>
      <vt:lpstr>方正静蕾简体</vt:lpstr>
      <vt:lpstr>新蒂黑板报</vt:lpstr>
      <vt:lpstr>等线</vt:lpstr>
      <vt:lpstr>Times New Roman</vt:lpstr>
      <vt:lpstr>Calibri</vt:lpstr>
      <vt:lpstr>Arial Unicode MS</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Shark</cp:lastModifiedBy>
  <cp:revision>326</cp:revision>
  <dcterms:created xsi:type="dcterms:W3CDTF">2016-03-09T07:25:00Z</dcterms:created>
  <dcterms:modified xsi:type="dcterms:W3CDTF">2021-04-12T13:36:33Z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57CA7F02502F4985B0A8AF9DEC03C28C</vt:lpwstr>
  </property>
</Properties>
</file>